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256" r:id="rId2"/>
    <p:sldId id="825" r:id="rId3"/>
    <p:sldId id="258" r:id="rId4"/>
    <p:sldId id="2082" r:id="rId5"/>
    <p:sldId id="259" r:id="rId6"/>
    <p:sldId id="819" r:id="rId7"/>
    <p:sldId id="820" r:id="rId8"/>
    <p:sldId id="304" r:id="rId9"/>
    <p:sldId id="261" r:id="rId10"/>
    <p:sldId id="2083" r:id="rId11"/>
    <p:sldId id="2081" r:id="rId12"/>
    <p:sldId id="1980" r:id="rId13"/>
    <p:sldId id="2084" r:id="rId14"/>
    <p:sldId id="457" r:id="rId15"/>
    <p:sldId id="813" r:id="rId16"/>
    <p:sldId id="814" r:id="rId17"/>
    <p:sldId id="815" r:id="rId18"/>
    <p:sldId id="2062" r:id="rId19"/>
    <p:sldId id="1952" r:id="rId20"/>
    <p:sldId id="2063" r:id="rId21"/>
    <p:sldId id="2089" r:id="rId22"/>
    <p:sldId id="2090" r:id="rId23"/>
    <p:sldId id="2111" r:id="rId24"/>
    <p:sldId id="2103" r:id="rId25"/>
    <p:sldId id="2102" r:id="rId26"/>
    <p:sldId id="2108" r:id="rId27"/>
    <p:sldId id="2104" r:id="rId28"/>
    <p:sldId id="2106" r:id="rId29"/>
    <p:sldId id="2107" r:id="rId30"/>
    <p:sldId id="2109" r:id="rId31"/>
    <p:sldId id="2110" r:id="rId32"/>
    <p:sldId id="1062" r:id="rId33"/>
    <p:sldId id="1063" r:id="rId34"/>
    <p:sldId id="2097" r:id="rId35"/>
    <p:sldId id="2098" r:id="rId36"/>
    <p:sldId id="2099" r:id="rId37"/>
    <p:sldId id="2100" r:id="rId38"/>
    <p:sldId id="2065" r:id="rId39"/>
    <p:sldId id="2064" r:id="rId40"/>
    <p:sldId id="257" r:id="rId41"/>
    <p:sldId id="456" r:id="rId42"/>
    <p:sldId id="822" r:id="rId43"/>
    <p:sldId id="2091" r:id="rId44"/>
    <p:sldId id="823" r:id="rId45"/>
    <p:sldId id="824" r:id="rId46"/>
    <p:sldId id="1999" r:id="rId47"/>
    <p:sldId id="2078" r:id="rId48"/>
    <p:sldId id="2056" r:id="rId49"/>
    <p:sldId id="2055" r:id="rId50"/>
    <p:sldId id="2057" r:id="rId51"/>
    <p:sldId id="2059" r:id="rId52"/>
    <p:sldId id="2060" r:id="rId53"/>
    <p:sldId id="2061" r:id="rId54"/>
    <p:sldId id="2094" r:id="rId55"/>
    <p:sldId id="446" r:id="rId56"/>
    <p:sldId id="480" r:id="rId57"/>
    <p:sldId id="455" r:id="rId58"/>
    <p:sldId id="481" r:id="rId59"/>
    <p:sldId id="434" r:id="rId60"/>
    <p:sldId id="482" r:id="rId61"/>
    <p:sldId id="1832" r:id="rId62"/>
    <p:sldId id="2095" r:id="rId63"/>
    <p:sldId id="2096" r:id="rId64"/>
    <p:sldId id="2079" r:id="rId65"/>
    <p:sldId id="2070" r:id="rId66"/>
    <p:sldId id="2058" r:id="rId67"/>
    <p:sldId id="2101" r:id="rId68"/>
    <p:sldId id="2093" r:id="rId69"/>
    <p:sldId id="2071" r:id="rId70"/>
    <p:sldId id="2075" r:id="rId71"/>
    <p:sldId id="2072" r:id="rId72"/>
    <p:sldId id="2073" r:id="rId73"/>
    <p:sldId id="2074" r:id="rId74"/>
    <p:sldId id="2076" r:id="rId75"/>
    <p:sldId id="2080" r:id="rId76"/>
    <p:sldId id="2077" r:id="rId77"/>
    <p:sldId id="2087" r:id="rId78"/>
    <p:sldId id="816" r:id="rId79"/>
    <p:sldId id="817" r:id="rId80"/>
    <p:sldId id="812" r:id="rId81"/>
    <p:sldId id="303" r:id="rId82"/>
    <p:sldId id="305" r:id="rId83"/>
    <p:sldId id="300" r:id="rId84"/>
    <p:sldId id="301" r:id="rId85"/>
    <p:sldId id="302" r:id="rId86"/>
    <p:sldId id="308" r:id="rId87"/>
    <p:sldId id="260" r:id="rId88"/>
    <p:sldId id="821" r:id="rId89"/>
    <p:sldId id="312" r:id="rId90"/>
    <p:sldId id="309" r:id="rId91"/>
    <p:sldId id="262" r:id="rId92"/>
    <p:sldId id="263" r:id="rId93"/>
    <p:sldId id="264" r:id="rId94"/>
    <p:sldId id="265" r:id="rId95"/>
    <p:sldId id="266" r:id="rId96"/>
    <p:sldId id="310" r:id="rId97"/>
    <p:sldId id="311" r:id="rId98"/>
    <p:sldId id="325" r:id="rId99"/>
    <p:sldId id="267" r:id="rId100"/>
    <p:sldId id="327" r:id="rId101"/>
    <p:sldId id="328" r:id="rId102"/>
    <p:sldId id="269" r:id="rId103"/>
    <p:sldId id="270" r:id="rId104"/>
    <p:sldId id="313" r:id="rId105"/>
    <p:sldId id="314" r:id="rId106"/>
    <p:sldId id="316" r:id="rId107"/>
    <p:sldId id="315" r:id="rId108"/>
    <p:sldId id="317" r:id="rId109"/>
    <p:sldId id="321" r:id="rId110"/>
    <p:sldId id="320" r:id="rId111"/>
    <p:sldId id="319" r:id="rId112"/>
    <p:sldId id="323" r:id="rId113"/>
    <p:sldId id="322" r:id="rId114"/>
    <p:sldId id="271" r:id="rId115"/>
    <p:sldId id="272" r:id="rId116"/>
    <p:sldId id="273" r:id="rId117"/>
    <p:sldId id="274" r:id="rId118"/>
    <p:sldId id="275" r:id="rId119"/>
    <p:sldId id="276" r:id="rId120"/>
    <p:sldId id="277" r:id="rId121"/>
    <p:sldId id="278" r:id="rId122"/>
    <p:sldId id="279" r:id="rId123"/>
    <p:sldId id="280" r:id="rId124"/>
    <p:sldId id="281" r:id="rId125"/>
    <p:sldId id="282" r:id="rId126"/>
    <p:sldId id="283" r:id="rId127"/>
    <p:sldId id="284" r:id="rId128"/>
    <p:sldId id="285" r:id="rId129"/>
    <p:sldId id="287" r:id="rId130"/>
    <p:sldId id="288" r:id="rId131"/>
    <p:sldId id="289" r:id="rId132"/>
    <p:sldId id="290" r:id="rId133"/>
    <p:sldId id="291" r:id="rId134"/>
    <p:sldId id="292" r:id="rId135"/>
    <p:sldId id="293" r:id="rId136"/>
    <p:sldId id="294" r:id="rId137"/>
    <p:sldId id="295" r:id="rId138"/>
    <p:sldId id="296" r:id="rId139"/>
    <p:sldId id="297" r:id="rId140"/>
    <p:sldId id="298" r:id="rId141"/>
    <p:sldId id="299" r:id="rId142"/>
    <p:sldId id="329" r:id="rId143"/>
    <p:sldId id="326" r:id="rId144"/>
    <p:sldId id="318" r:id="rId145"/>
    <p:sldId id="458" r:id="rId146"/>
    <p:sldId id="2066" r:id="rId147"/>
    <p:sldId id="2085" r:id="rId148"/>
    <p:sldId id="2086" r:id="rId149"/>
    <p:sldId id="2088" r:id="rId150"/>
    <p:sldId id="2068" r:id="rId151"/>
    <p:sldId id="2033" r:id="rId152"/>
    <p:sldId id="2030" r:id="rId153"/>
    <p:sldId id="2067" r:id="rId154"/>
    <p:sldId id="1988" r:id="rId155"/>
    <p:sldId id="2069"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79"/>
    <p:restoredTop sz="94683"/>
  </p:normalViewPr>
  <p:slideViewPr>
    <p:cSldViewPr snapToGrid="0">
      <p:cViewPr varScale="1">
        <p:scale>
          <a:sx n="286" d="100"/>
          <a:sy n="286" d="100"/>
        </p:scale>
        <p:origin x="248" y="544"/>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52F07-206D-6A40-BAFB-EA064BB11D67}" type="datetimeFigureOut">
              <a:rPr lang="en-US" smtClean="0"/>
              <a:t>7/15/25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37276-419E-D941-A0BB-CE25D4D3BA26}" type="slidenum">
              <a:rPr lang="en-US" smtClean="0"/>
              <a:t>‹#›</a:t>
            </a:fld>
            <a:endParaRPr lang="en-US"/>
          </a:p>
        </p:txBody>
      </p:sp>
    </p:spTree>
    <p:extLst>
      <p:ext uri="{BB962C8B-B14F-4D97-AF65-F5344CB8AC3E}">
        <p14:creationId xmlns:p14="http://schemas.microsoft.com/office/powerpoint/2010/main" val="145715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7</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7129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TextEdit="1"/>
          </p:cNvSpPr>
          <p:nvPr>
            <p:ph type="sldImg"/>
          </p:nvPr>
        </p:nvSpPr>
        <p:spPr bwMode="auto">
          <a:noFill/>
          <a:ln>
            <a:solidFill>
              <a:srgbClr val="000000"/>
            </a:solidFill>
            <a:miter lim="800000"/>
            <a:headEnd/>
            <a:tailEnd/>
          </a:ln>
        </p:spPr>
      </p:sp>
      <p:sp>
        <p:nvSpPr>
          <p:cNvPr id="119811"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2540695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ABD4F-6E26-18A7-400A-0FFD1BD9A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D9B9E-7FD6-4418-FCE4-72A2BDCDB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EB13A-3CC1-1C99-0E7B-409ED64B3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7FBF1A-536B-2D1F-DB26-464DAEEC2CA0}"/>
              </a:ext>
            </a:extLst>
          </p:cNvPr>
          <p:cNvSpPr>
            <a:spLocks noGrp="1"/>
          </p:cNvSpPr>
          <p:nvPr>
            <p:ph type="sldNum" sz="quarter" idx="5"/>
          </p:nvPr>
        </p:nvSpPr>
        <p:spPr/>
        <p:txBody>
          <a:bodyPr/>
          <a:lstStyle/>
          <a:p>
            <a:fld id="{617CEB43-0E5E-8D41-9FA8-3FD891617D72}" type="slidenum">
              <a:rPr lang="en-US" smtClean="0"/>
              <a:t>46</a:t>
            </a:fld>
            <a:endParaRPr lang="en-US"/>
          </a:p>
        </p:txBody>
      </p:sp>
    </p:spTree>
    <p:extLst>
      <p:ext uri="{BB962C8B-B14F-4D97-AF65-F5344CB8AC3E}">
        <p14:creationId xmlns:p14="http://schemas.microsoft.com/office/powerpoint/2010/main" val="188642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803897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59</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89CEC-2066-825A-63A3-71839C352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02053-01CD-E332-D913-E53F61FD0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9604EF-5103-F7BC-9B27-3D8BA9C2BD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a:extLst>
              <a:ext uri="{FF2B5EF4-FFF2-40B4-BE49-F238E27FC236}">
                <a16:creationId xmlns:a16="http://schemas.microsoft.com/office/drawing/2014/main" id="{EBCB10FD-EEA7-AB6C-F074-2F37204FD323}"/>
              </a:ext>
            </a:extLst>
          </p:cNvPr>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62717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p:spPr>
      </p:sp>
      <p:sp>
        <p:nvSpPr>
          <p:cNvPr id="120835"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4104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EECCF-8572-7D4A-8706-F96045DF08AF}" type="slidenum">
              <a:rPr lang="en-US"/>
              <a:pPr/>
              <a:t>86</a:t>
            </a:fld>
            <a:endParaRPr lang="en-US"/>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237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52578C-D7DB-D146-9148-4386F8D227EF}" type="slidenum">
              <a:rPr lang="en-US" smtClean="0"/>
              <a:t>117</a:t>
            </a:fld>
            <a:endParaRPr lang="en-US"/>
          </a:p>
        </p:txBody>
      </p:sp>
    </p:spTree>
    <p:extLst>
      <p:ext uri="{BB962C8B-B14F-4D97-AF65-F5344CB8AC3E}">
        <p14:creationId xmlns:p14="http://schemas.microsoft.com/office/powerpoint/2010/main" val="1463440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B59FD4-6030-452D-B49D-669B444710D6}" type="slidenum">
              <a:rPr lang="en-US" smtClean="0"/>
              <a:t>119</a:t>
            </a:fld>
            <a:endParaRPr lang="en-US"/>
          </a:p>
        </p:txBody>
      </p:sp>
    </p:spTree>
    <p:extLst>
      <p:ext uri="{BB962C8B-B14F-4D97-AF65-F5344CB8AC3E}">
        <p14:creationId xmlns:p14="http://schemas.microsoft.com/office/powerpoint/2010/main" val="419012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650BD-C8EE-CC43-B559-11FAC025490C}" type="slidenum">
              <a:rPr lang="en-US"/>
              <a:pPr/>
              <a:t>125</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3453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5310D-31C8-694E-B6C6-8E6BE8752F7B}" type="slidenum">
              <a:rPr lang="en-US"/>
              <a:pPr/>
              <a:t>127</a:t>
            </a:fld>
            <a:endParaRPr 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3001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959B430-99BC-E547-AA92-8D90FAEF7D22}" type="slidenum">
              <a:rPr lang="en-US" altLang="x-none" sz="1200"/>
              <a:pPr eaLnBrk="1" hangingPunct="1"/>
              <a:t>129</a:t>
            </a:fld>
            <a:endParaRPr lang="en-US" altLang="x-none"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46980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130</a:t>
            </a:fld>
            <a:endParaRPr lang="en-US" altLang="x-none"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159753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F845D86-3088-F94E-9E13-1DB59550F17B}" type="slidenum">
              <a:rPr lang="en-US" altLang="x-none" sz="1200"/>
              <a:pPr eaLnBrk="1" hangingPunct="1"/>
              <a:t>131</a:t>
            </a:fld>
            <a:endParaRPr lang="en-US" altLang="x-none"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82283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2DE9EB-49E9-E340-89DA-25817C0829DA}" type="slidenum">
              <a:rPr lang="en-US" altLang="x-none" sz="1200"/>
              <a:pPr eaLnBrk="1" hangingPunct="1"/>
              <a:t>132</a:t>
            </a:fld>
            <a:endParaRPr lang="en-US" altLang="x-none"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69586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EC0143-DB55-804E-BB8F-CF3DC4107D09}" type="slidenum">
              <a:rPr lang="en-US" altLang="x-none" sz="1200"/>
              <a:pPr eaLnBrk="1" hangingPunct="1"/>
              <a:t>133</a:t>
            </a:fld>
            <a:endParaRPr lang="en-US" altLang="x-none"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18896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37276-419E-D941-A0BB-CE25D4D3BA26}" type="slidenum">
              <a:rPr lang="en-US" smtClean="0"/>
              <a:t>10</a:t>
            </a:fld>
            <a:endParaRPr lang="en-US"/>
          </a:p>
        </p:txBody>
      </p:sp>
    </p:spTree>
    <p:extLst>
      <p:ext uri="{BB962C8B-B14F-4D97-AF65-F5344CB8AC3E}">
        <p14:creationId xmlns:p14="http://schemas.microsoft.com/office/powerpoint/2010/main" val="3526970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3EDECAE-A834-054E-B2B8-8D4CCDB11809}" type="slidenum">
              <a:rPr lang="en-US" altLang="x-none" sz="1200"/>
              <a:pPr eaLnBrk="1" hangingPunct="1"/>
              <a:t>134</a:t>
            </a:fld>
            <a:endParaRPr lang="en-US" altLang="x-none"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22969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AEBCE8D-6B65-E840-AF13-05432F66C122}" type="slidenum">
              <a:rPr lang="en-US" altLang="x-none" sz="1200"/>
              <a:pPr eaLnBrk="1" hangingPunct="1"/>
              <a:t>135</a:t>
            </a:fld>
            <a:endParaRPr lang="en-US" altLang="x-none"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96459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DB72ACF-BF62-A548-BD44-BF27678544CC}" type="slidenum">
              <a:rPr lang="en-US" altLang="x-none" sz="1200"/>
              <a:pPr eaLnBrk="1" hangingPunct="1"/>
              <a:t>136</a:t>
            </a:fld>
            <a:endParaRPr lang="en-US" altLang="x-none"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29289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02926C-4030-E546-AFA9-4054AFC95FC1}" type="slidenum">
              <a:rPr lang="en-US" altLang="x-none" sz="1200"/>
              <a:pPr eaLnBrk="1" hangingPunct="1"/>
              <a:t>137</a:t>
            </a:fld>
            <a:endParaRPr lang="en-US" altLang="x-none"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974441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C4BB99D-4B95-2943-965E-58186DA15B55}" type="slidenum">
              <a:rPr lang="en-US" altLang="x-none" sz="1200"/>
              <a:pPr eaLnBrk="1" hangingPunct="1"/>
              <a:t>138</a:t>
            </a:fld>
            <a:endParaRPr lang="en-US" altLang="x-none"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926566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D0E897C-8EC8-8D4C-90EA-6137B4DAF138}" type="slidenum">
              <a:rPr lang="en-US" altLang="x-none" sz="1200"/>
              <a:pPr eaLnBrk="1" hangingPunct="1"/>
              <a:t>139</a:t>
            </a:fld>
            <a:endParaRPr lang="en-US" altLang="x-none"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544409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EF3D227-EADD-DA41-B3F3-35018068CF64}" type="slidenum">
              <a:rPr lang="en-US" altLang="x-none" sz="1200"/>
              <a:pPr eaLnBrk="1" hangingPunct="1"/>
              <a:t>140</a:t>
            </a:fld>
            <a:endParaRPr lang="en-US" altLang="x-none"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1466007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1B9B635-6E64-F743-8D42-4A727C50588B}" type="slidenum">
              <a:rPr lang="en-US" altLang="x-none" sz="1200"/>
              <a:pPr eaLnBrk="1" hangingPunct="1"/>
              <a:t>141</a:t>
            </a:fld>
            <a:endParaRPr lang="en-US" altLang="x-none"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002580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FF3184-CB00-6048-B214-78A87EDA448E}" type="slidenum">
              <a:rPr lang="en-US" smtClean="0"/>
              <a:t>142</a:t>
            </a:fld>
            <a:endParaRPr lang="en-US"/>
          </a:p>
        </p:txBody>
      </p:sp>
    </p:spTree>
    <p:extLst>
      <p:ext uri="{BB962C8B-B14F-4D97-AF65-F5344CB8AC3E}">
        <p14:creationId xmlns:p14="http://schemas.microsoft.com/office/powerpoint/2010/main" val="1200175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7CEB43-0E5E-8D41-9FA8-3FD891617D72}" type="slidenum">
              <a:rPr lang="en-US" smtClean="0"/>
              <a:t>147</a:t>
            </a:fld>
            <a:endParaRPr lang="en-US"/>
          </a:p>
        </p:txBody>
      </p:sp>
    </p:spTree>
    <p:extLst>
      <p:ext uri="{BB962C8B-B14F-4D97-AF65-F5344CB8AC3E}">
        <p14:creationId xmlns:p14="http://schemas.microsoft.com/office/powerpoint/2010/main" val="308586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TextEdit="1"/>
          </p:cNvSpPr>
          <p:nvPr>
            <p:ph type="sldImg"/>
          </p:nvPr>
        </p:nvSpPr>
        <p:spPr bwMode="auto">
          <a:noFill/>
          <a:ln>
            <a:solidFill>
              <a:srgbClr val="000000"/>
            </a:solidFill>
            <a:miter lim="800000"/>
            <a:headEnd/>
            <a:tailEnd/>
          </a:ln>
        </p:spPr>
      </p:sp>
      <p:sp>
        <p:nvSpPr>
          <p:cNvPr id="107523"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ABD4F-6E26-18A7-400A-0FFD1BD9A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D9B9E-7FD6-4418-FCE4-72A2BDCDB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EB13A-3CC1-1C99-0E7B-409ED64B3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7FBF1A-536B-2D1F-DB26-464DAEEC2CA0}"/>
              </a:ext>
            </a:extLst>
          </p:cNvPr>
          <p:cNvSpPr>
            <a:spLocks noGrp="1"/>
          </p:cNvSpPr>
          <p:nvPr>
            <p:ph type="sldNum" sz="quarter" idx="5"/>
          </p:nvPr>
        </p:nvSpPr>
        <p:spPr/>
        <p:txBody>
          <a:bodyPr/>
          <a:lstStyle/>
          <a:p>
            <a:fld id="{617CEB43-0E5E-8D41-9FA8-3FD891617D72}" type="slidenum">
              <a:rPr lang="en-US" smtClean="0"/>
              <a:t>149</a:t>
            </a:fld>
            <a:endParaRPr lang="en-US"/>
          </a:p>
        </p:txBody>
      </p:sp>
    </p:spTree>
    <p:extLst>
      <p:ext uri="{BB962C8B-B14F-4D97-AF65-F5344CB8AC3E}">
        <p14:creationId xmlns:p14="http://schemas.microsoft.com/office/powerpoint/2010/main" val="1727801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7CEB43-0E5E-8D41-9FA8-3FD891617D72}" type="slidenum">
              <a:rPr lang="en-US" smtClean="0"/>
              <a:t>151</a:t>
            </a:fld>
            <a:endParaRPr lang="en-US"/>
          </a:p>
        </p:txBody>
      </p:sp>
    </p:spTree>
    <p:extLst>
      <p:ext uri="{BB962C8B-B14F-4D97-AF65-F5344CB8AC3E}">
        <p14:creationId xmlns:p14="http://schemas.microsoft.com/office/powerpoint/2010/main" val="1864725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DDA20-ED82-E6BA-F369-144384A9F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4B9DA-FF63-022B-170A-DDB3EC1853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9E76B0-BAC8-24A1-930E-52D024B5A1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FD948C-C2A4-01CC-D01D-CBCCF3493B8D}"/>
              </a:ext>
            </a:extLst>
          </p:cNvPr>
          <p:cNvSpPr>
            <a:spLocks noGrp="1"/>
          </p:cNvSpPr>
          <p:nvPr>
            <p:ph type="sldNum" sz="quarter" idx="5"/>
          </p:nvPr>
        </p:nvSpPr>
        <p:spPr/>
        <p:txBody>
          <a:bodyPr/>
          <a:lstStyle/>
          <a:p>
            <a:fld id="{617CEB43-0E5E-8D41-9FA8-3FD891617D72}" type="slidenum">
              <a:rPr lang="en-US" smtClean="0"/>
              <a:t>152</a:t>
            </a:fld>
            <a:endParaRPr lang="en-US"/>
          </a:p>
        </p:txBody>
      </p:sp>
    </p:spTree>
    <p:extLst>
      <p:ext uri="{BB962C8B-B14F-4D97-AF65-F5344CB8AC3E}">
        <p14:creationId xmlns:p14="http://schemas.microsoft.com/office/powerpoint/2010/main" val="51327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DCE8B-506A-10A2-D24E-BEFA8046A5E6}"/>
            </a:ext>
          </a:extLst>
        </p:cNvPr>
        <p:cNvGrpSpPr/>
        <p:nvPr/>
      </p:nvGrpSpPr>
      <p:grpSpPr>
        <a:xfrm>
          <a:off x="0" y="0"/>
          <a:ext cx="0" cy="0"/>
          <a:chOff x="0" y="0"/>
          <a:chExt cx="0" cy="0"/>
        </a:xfrm>
      </p:grpSpPr>
      <p:sp>
        <p:nvSpPr>
          <p:cNvPr id="107522" name="Rectangle 2">
            <a:extLst>
              <a:ext uri="{FF2B5EF4-FFF2-40B4-BE49-F238E27FC236}">
                <a16:creationId xmlns:a16="http://schemas.microsoft.com/office/drawing/2014/main" id="{2D02D263-647D-0076-929F-AF5312596FCC}"/>
              </a:ext>
            </a:extLst>
          </p:cNvPr>
          <p:cNvSpPr>
            <a:spLocks noGrp="1" noRot="1" noChangeAspect="1" noTextEdit="1"/>
          </p:cNvSpPr>
          <p:nvPr>
            <p:ph type="sldImg"/>
          </p:nvPr>
        </p:nvSpPr>
        <p:spPr bwMode="auto">
          <a:noFill/>
          <a:ln>
            <a:solidFill>
              <a:srgbClr val="000000"/>
            </a:solidFill>
            <a:miter lim="800000"/>
            <a:headEnd/>
            <a:tailEnd/>
          </a:ln>
        </p:spPr>
      </p:sp>
      <p:sp>
        <p:nvSpPr>
          <p:cNvPr id="107523" name="Rectangle 3">
            <a:extLst>
              <a:ext uri="{FF2B5EF4-FFF2-40B4-BE49-F238E27FC236}">
                <a16:creationId xmlns:a16="http://schemas.microsoft.com/office/drawing/2014/main" id="{109C1625-2458-5873-C813-BFFE2269EA33}"/>
              </a:ext>
            </a:extLst>
          </p:cNvPr>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7092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D4923-7D2A-EC83-0F72-486907B01AC2}"/>
            </a:ext>
          </a:extLst>
        </p:cNvPr>
        <p:cNvGrpSpPr/>
        <p:nvPr/>
      </p:nvGrpSpPr>
      <p:grpSpPr>
        <a:xfrm>
          <a:off x="0" y="0"/>
          <a:ext cx="0" cy="0"/>
          <a:chOff x="0" y="0"/>
          <a:chExt cx="0" cy="0"/>
        </a:xfrm>
      </p:grpSpPr>
      <p:sp>
        <p:nvSpPr>
          <p:cNvPr id="47106" name="Rectangle 7">
            <a:extLst>
              <a:ext uri="{FF2B5EF4-FFF2-40B4-BE49-F238E27FC236}">
                <a16:creationId xmlns:a16="http://schemas.microsoft.com/office/drawing/2014/main" id="{9B4017BC-F819-9D26-78B6-3C3CA5A3CF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23</a:t>
            </a:fld>
            <a:endParaRPr lang="en-US" altLang="x-none" sz="1200"/>
          </a:p>
        </p:txBody>
      </p:sp>
      <p:sp>
        <p:nvSpPr>
          <p:cNvPr id="47107" name="Rectangle 2">
            <a:extLst>
              <a:ext uri="{FF2B5EF4-FFF2-40B4-BE49-F238E27FC236}">
                <a16:creationId xmlns:a16="http://schemas.microsoft.com/office/drawing/2014/main" id="{4B7B50D2-DE2F-DB84-9C70-B9368793ABBF}"/>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8C24E51-0259-3E74-13F7-E2FFECA651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267720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5D790E-0980-9E47-9660-9FEB6297D8F0}" type="slidenum">
              <a:rPr lang="en-US" altLang="x-none" sz="1200"/>
              <a:pPr eaLnBrk="1" hangingPunct="1"/>
              <a:t>34</a:t>
            </a:fld>
            <a:endParaRPr lang="en-US" altLang="x-none"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42813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F845D86-3088-F94E-9E13-1DB59550F17B}" type="slidenum">
              <a:rPr lang="en-US" altLang="x-none" sz="1200"/>
              <a:pPr eaLnBrk="1" hangingPunct="1"/>
              <a:t>35</a:t>
            </a:fld>
            <a:endParaRPr lang="en-US" altLang="x-none"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29714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B2DE9EB-49E9-E340-89DA-25817C0829DA}" type="slidenum">
              <a:rPr lang="en-US" altLang="x-none" sz="1200"/>
              <a:pPr eaLnBrk="1" hangingPunct="1"/>
              <a:t>36</a:t>
            </a:fld>
            <a:endParaRPr lang="en-US" altLang="x-none"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latin typeface="Arial" charset="0"/>
              <a:ea typeface="ＭＳ Ｐゴシック" charset="-128"/>
            </a:endParaRPr>
          </a:p>
        </p:txBody>
      </p:sp>
    </p:spTree>
    <p:extLst>
      <p:ext uri="{BB962C8B-B14F-4D97-AF65-F5344CB8AC3E}">
        <p14:creationId xmlns:p14="http://schemas.microsoft.com/office/powerpoint/2010/main" val="85661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1925-B21D-A444-B48A-EB372F667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5EDA43-52F2-036A-5061-8D9744E41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06AE97-E271-2639-ACED-37E0D3E65EA0}"/>
              </a:ext>
            </a:extLst>
          </p:cNvPr>
          <p:cNvSpPr>
            <a:spLocks noGrp="1"/>
          </p:cNvSpPr>
          <p:nvPr>
            <p:ph type="dt" sz="half" idx="10"/>
          </p:nvPr>
        </p:nvSpPr>
        <p:spPr/>
        <p:txBody>
          <a:bodyPr/>
          <a:lstStyle/>
          <a:p>
            <a:fld id="{A4DAF634-8F09-A043-ADEB-87BACF55EC4F}" type="datetime1">
              <a:rPr lang="en-US" smtClean="0"/>
              <a:t>7/15/25</a:t>
            </a:fld>
            <a:endParaRPr lang="en-US"/>
          </a:p>
        </p:txBody>
      </p:sp>
      <p:sp>
        <p:nvSpPr>
          <p:cNvPr id="5" name="Footer Placeholder 4">
            <a:extLst>
              <a:ext uri="{FF2B5EF4-FFF2-40B4-BE49-F238E27FC236}">
                <a16:creationId xmlns:a16="http://schemas.microsoft.com/office/drawing/2014/main" id="{4A1F5235-B2C2-7116-E470-C860EED8FB2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5FEF5C9-56CE-B7CB-1C62-07AA996749A0}"/>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76147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896EE-4FD1-B82E-4BC9-79A13ED22C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99767C-C851-5D80-2BB0-489285A521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113FD-CE65-7C9E-85F4-DA9E093791BA}"/>
              </a:ext>
            </a:extLst>
          </p:cNvPr>
          <p:cNvSpPr>
            <a:spLocks noGrp="1"/>
          </p:cNvSpPr>
          <p:nvPr>
            <p:ph type="dt" sz="half" idx="10"/>
          </p:nvPr>
        </p:nvSpPr>
        <p:spPr/>
        <p:txBody>
          <a:bodyPr/>
          <a:lstStyle/>
          <a:p>
            <a:fld id="{9BA57F00-4338-324E-A6FD-72AE3B95BED9}" type="datetime1">
              <a:rPr lang="en-US" smtClean="0"/>
              <a:t>7/15/25</a:t>
            </a:fld>
            <a:endParaRPr lang="en-US"/>
          </a:p>
        </p:txBody>
      </p:sp>
      <p:sp>
        <p:nvSpPr>
          <p:cNvPr id="5" name="Footer Placeholder 4">
            <a:extLst>
              <a:ext uri="{FF2B5EF4-FFF2-40B4-BE49-F238E27FC236}">
                <a16:creationId xmlns:a16="http://schemas.microsoft.com/office/drawing/2014/main" id="{5B446A49-6523-317B-575B-17ACE834E83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E513D3D0-33A5-511D-D999-10645AE92EBF}"/>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481141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17AF4-AE9A-6E4A-D5CA-1BF10E75B3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B919C6-4627-4927-5012-457AEA0973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FF492-8842-B7A5-E066-9D0015D6F3A7}"/>
              </a:ext>
            </a:extLst>
          </p:cNvPr>
          <p:cNvSpPr>
            <a:spLocks noGrp="1"/>
          </p:cNvSpPr>
          <p:nvPr>
            <p:ph type="dt" sz="half" idx="10"/>
          </p:nvPr>
        </p:nvSpPr>
        <p:spPr/>
        <p:txBody>
          <a:bodyPr/>
          <a:lstStyle/>
          <a:p>
            <a:fld id="{221A7551-D18C-244E-8EE6-C14934F8177F}" type="datetime1">
              <a:rPr lang="en-US" smtClean="0"/>
              <a:t>7/15/25</a:t>
            </a:fld>
            <a:endParaRPr lang="en-US"/>
          </a:p>
        </p:txBody>
      </p:sp>
      <p:sp>
        <p:nvSpPr>
          <p:cNvPr id="5" name="Footer Placeholder 4">
            <a:extLst>
              <a:ext uri="{FF2B5EF4-FFF2-40B4-BE49-F238E27FC236}">
                <a16:creationId xmlns:a16="http://schemas.microsoft.com/office/drawing/2014/main" id="{F98D0E2B-99E3-9CB4-3030-E9B4D4B373B7}"/>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5B2D563D-C1AA-B73F-7CE3-FAE185A8CAE1}"/>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4140785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8128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4008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4008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r>
              <a:rPr lang="en-US"/>
              <a:t>9/15/17</a:t>
            </a:r>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B73A50D-FF29-E14D-8E09-BB2A9E8E6EB3}" type="slidenum">
              <a:rPr lang="en-US"/>
              <a:pPr>
                <a:defRPr/>
              </a:pPr>
              <a:t>‹#›</a:t>
            </a:fld>
            <a:endParaRPr lang="en-US"/>
          </a:p>
        </p:txBody>
      </p:sp>
    </p:spTree>
    <p:extLst>
      <p:ext uri="{BB962C8B-B14F-4D97-AF65-F5344CB8AC3E}">
        <p14:creationId xmlns:p14="http://schemas.microsoft.com/office/powerpoint/2010/main" val="156643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3175D4A0-E1D8-DD4C-BA19-96ED09223C6E}" type="slidenum">
              <a:rPr lang="en-US" altLang="x-none"/>
              <a:pPr/>
              <a:t>‹#›</a:t>
            </a:fld>
            <a:endParaRPr lang="en-US" altLang="x-none"/>
          </a:p>
        </p:txBody>
      </p:sp>
    </p:spTree>
    <p:extLst>
      <p:ext uri="{BB962C8B-B14F-4D97-AF65-F5344CB8AC3E}">
        <p14:creationId xmlns:p14="http://schemas.microsoft.com/office/powerpoint/2010/main" val="3786967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ltLang="x-none"/>
              <a:t>9/15/17</a:t>
            </a:r>
            <a:endParaRPr lang="x-none" altLang="x-none"/>
          </a:p>
        </p:txBody>
      </p:sp>
      <p:sp>
        <p:nvSpPr>
          <p:cNvPr id="6" name="Rectangle 5"/>
          <p:cNvSpPr>
            <a:spLocks noGrp="1" noChangeArrowheads="1"/>
          </p:cNvSpPr>
          <p:nvPr>
            <p:ph type="ftr" sz="quarter" idx="11"/>
          </p:nvPr>
        </p:nvSpPr>
        <p:spPr>
          <a:ln/>
        </p:spPr>
        <p:txBody>
          <a:bodyPr/>
          <a:lstStyle>
            <a:lvl1pPr>
              <a:defRPr/>
            </a:lvl1pPr>
          </a:lstStyle>
          <a:p>
            <a:endParaRPr lang="x-none" altLang="x-none"/>
          </a:p>
        </p:txBody>
      </p:sp>
      <p:sp>
        <p:nvSpPr>
          <p:cNvPr id="7" name="Rectangle 6"/>
          <p:cNvSpPr>
            <a:spLocks noGrp="1" noChangeArrowheads="1"/>
          </p:cNvSpPr>
          <p:nvPr>
            <p:ph type="sldNum" sz="quarter" idx="12"/>
          </p:nvPr>
        </p:nvSpPr>
        <p:spPr>
          <a:ln/>
        </p:spPr>
        <p:txBody>
          <a:bodyPr/>
          <a:lstStyle>
            <a:lvl1pPr>
              <a:defRPr/>
            </a:lvl1pPr>
          </a:lstStyle>
          <a:p>
            <a:fld id="{FE90ECBF-839F-1E43-ABCF-7F8439FA7E28}" type="slidenum">
              <a:rPr lang="en-US" altLang="x-none"/>
              <a:pPr/>
              <a:t>‹#›</a:t>
            </a:fld>
            <a:endParaRPr lang="en-US" altLang="x-none"/>
          </a:p>
        </p:txBody>
      </p:sp>
    </p:spTree>
    <p:extLst>
      <p:ext uri="{BB962C8B-B14F-4D97-AF65-F5344CB8AC3E}">
        <p14:creationId xmlns:p14="http://schemas.microsoft.com/office/powerpoint/2010/main" val="251687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569A-99B7-8479-DE6A-5445C610C0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3FDA3-762E-B7AE-CBD3-B7DF9C4F0A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7D7D9-AABA-766E-E2FB-E17E4730A7B2}"/>
              </a:ext>
            </a:extLst>
          </p:cNvPr>
          <p:cNvSpPr>
            <a:spLocks noGrp="1"/>
          </p:cNvSpPr>
          <p:nvPr>
            <p:ph type="dt" sz="half" idx="10"/>
          </p:nvPr>
        </p:nvSpPr>
        <p:spPr/>
        <p:txBody>
          <a:bodyPr/>
          <a:lstStyle/>
          <a:p>
            <a:fld id="{1FF2225F-C200-2041-A7CD-E19BA3E33783}" type="datetime1">
              <a:rPr lang="en-US" smtClean="0"/>
              <a:t>7/15/25</a:t>
            </a:fld>
            <a:endParaRPr lang="en-US"/>
          </a:p>
        </p:txBody>
      </p:sp>
      <p:sp>
        <p:nvSpPr>
          <p:cNvPr id="5" name="Footer Placeholder 4">
            <a:extLst>
              <a:ext uri="{FF2B5EF4-FFF2-40B4-BE49-F238E27FC236}">
                <a16:creationId xmlns:a16="http://schemas.microsoft.com/office/drawing/2014/main" id="{66EBC999-F5A1-1E90-F8BB-A43F7FA2A4BB}"/>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CBE2E421-F2BE-E924-A685-2043528AF5E2}"/>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6412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3EC4-C495-977D-2CA0-2D5D46D54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44EF2A-5EC0-56E2-68C5-43BCA65F53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B2835-FFEF-BBBE-4694-2A5993F529E0}"/>
              </a:ext>
            </a:extLst>
          </p:cNvPr>
          <p:cNvSpPr>
            <a:spLocks noGrp="1"/>
          </p:cNvSpPr>
          <p:nvPr>
            <p:ph type="dt" sz="half" idx="10"/>
          </p:nvPr>
        </p:nvSpPr>
        <p:spPr/>
        <p:txBody>
          <a:bodyPr/>
          <a:lstStyle/>
          <a:p>
            <a:fld id="{5973AB5F-CA77-3545-995D-EE0F5A661135}" type="datetime1">
              <a:rPr lang="en-US" smtClean="0"/>
              <a:t>7/15/25</a:t>
            </a:fld>
            <a:endParaRPr lang="en-US"/>
          </a:p>
        </p:txBody>
      </p:sp>
      <p:sp>
        <p:nvSpPr>
          <p:cNvPr id="5" name="Footer Placeholder 4">
            <a:extLst>
              <a:ext uri="{FF2B5EF4-FFF2-40B4-BE49-F238E27FC236}">
                <a16:creationId xmlns:a16="http://schemas.microsoft.com/office/drawing/2014/main" id="{593F84B5-C32B-E0C8-3353-51E10DBFB458}"/>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3FCC243A-A380-FAC6-2763-D3357A0A9104}"/>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042255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F8A1-BF6F-8D4F-920A-66A31FAA2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4CCDF-663C-1BF0-7772-1AFB650AA2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5356F-5503-3034-DCA7-85D94D0189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C98DC8-62B1-2E60-74BF-D55067AAE24E}"/>
              </a:ext>
            </a:extLst>
          </p:cNvPr>
          <p:cNvSpPr>
            <a:spLocks noGrp="1"/>
          </p:cNvSpPr>
          <p:nvPr>
            <p:ph type="dt" sz="half" idx="10"/>
          </p:nvPr>
        </p:nvSpPr>
        <p:spPr/>
        <p:txBody>
          <a:bodyPr/>
          <a:lstStyle/>
          <a:p>
            <a:fld id="{451472B4-DC78-EE40-91AB-1CDA4425600D}" type="datetime1">
              <a:rPr lang="en-US" smtClean="0"/>
              <a:t>7/15/25</a:t>
            </a:fld>
            <a:endParaRPr lang="en-US"/>
          </a:p>
        </p:txBody>
      </p:sp>
      <p:sp>
        <p:nvSpPr>
          <p:cNvPr id="6" name="Footer Placeholder 5">
            <a:extLst>
              <a:ext uri="{FF2B5EF4-FFF2-40B4-BE49-F238E27FC236}">
                <a16:creationId xmlns:a16="http://schemas.microsoft.com/office/drawing/2014/main" id="{C90A574C-E55C-639D-31AF-9402A7135730}"/>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0FBE4204-4C94-E2B7-AF4A-EBDABC66EFCF}"/>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147880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0E8C-9BA0-63DB-53AE-7F8ED591B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EE1E49-8B2E-7F89-15B3-9A8B737B5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B78B7-0DB2-3A4B-B331-7893933D65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A82FBD-8368-927B-3B85-9E9FF811F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9A275E-FB61-0C70-0CB7-CF8CDA5FD1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081463-A590-104F-B61B-48300C27A120}"/>
              </a:ext>
            </a:extLst>
          </p:cNvPr>
          <p:cNvSpPr>
            <a:spLocks noGrp="1"/>
          </p:cNvSpPr>
          <p:nvPr>
            <p:ph type="dt" sz="half" idx="10"/>
          </p:nvPr>
        </p:nvSpPr>
        <p:spPr/>
        <p:txBody>
          <a:bodyPr/>
          <a:lstStyle/>
          <a:p>
            <a:fld id="{C0221F7D-7A5A-6546-97A2-0AE194EB742C}" type="datetime1">
              <a:rPr lang="en-US" smtClean="0"/>
              <a:t>7/15/25</a:t>
            </a:fld>
            <a:endParaRPr lang="en-US"/>
          </a:p>
        </p:txBody>
      </p:sp>
      <p:sp>
        <p:nvSpPr>
          <p:cNvPr id="8" name="Footer Placeholder 7">
            <a:extLst>
              <a:ext uri="{FF2B5EF4-FFF2-40B4-BE49-F238E27FC236}">
                <a16:creationId xmlns:a16="http://schemas.microsoft.com/office/drawing/2014/main" id="{4D636C95-9C2B-D2A4-A93F-FBB240E7D9E2}"/>
              </a:ext>
            </a:extLst>
          </p:cNvPr>
          <p:cNvSpPr>
            <a:spLocks noGrp="1"/>
          </p:cNvSpPr>
          <p:nvPr>
            <p:ph type="ftr" sz="quarter" idx="11"/>
          </p:nvPr>
        </p:nvSpPr>
        <p:spPr/>
        <p:txBody>
          <a:bodyPr/>
          <a:lstStyle/>
          <a:p>
            <a:r>
              <a:rPr lang="en-US"/>
              <a:t>From PMI to Bots</a:t>
            </a:r>
          </a:p>
        </p:txBody>
      </p:sp>
      <p:sp>
        <p:nvSpPr>
          <p:cNvPr id="9" name="Slide Number Placeholder 8">
            <a:extLst>
              <a:ext uri="{FF2B5EF4-FFF2-40B4-BE49-F238E27FC236}">
                <a16:creationId xmlns:a16="http://schemas.microsoft.com/office/drawing/2014/main" id="{87DA90BA-AD38-C1E5-EFD0-EBF99B035046}"/>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97676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7318-9DDE-9778-966E-A021F3B71D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43B577-BAE6-E3D4-BD55-71EAF8197586}"/>
              </a:ext>
            </a:extLst>
          </p:cNvPr>
          <p:cNvSpPr>
            <a:spLocks noGrp="1"/>
          </p:cNvSpPr>
          <p:nvPr>
            <p:ph type="dt" sz="half" idx="10"/>
          </p:nvPr>
        </p:nvSpPr>
        <p:spPr/>
        <p:txBody>
          <a:bodyPr/>
          <a:lstStyle/>
          <a:p>
            <a:fld id="{3718A64B-4198-FA4F-AC96-9109695E443F}" type="datetime1">
              <a:rPr lang="en-US" smtClean="0"/>
              <a:t>7/15/25</a:t>
            </a:fld>
            <a:endParaRPr lang="en-US"/>
          </a:p>
        </p:txBody>
      </p:sp>
      <p:sp>
        <p:nvSpPr>
          <p:cNvPr id="4" name="Footer Placeholder 3">
            <a:extLst>
              <a:ext uri="{FF2B5EF4-FFF2-40B4-BE49-F238E27FC236}">
                <a16:creationId xmlns:a16="http://schemas.microsoft.com/office/drawing/2014/main" id="{1C15FA01-2129-3128-89CD-6C034219063B}"/>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C92F4C7F-07CD-377B-B804-90C9418ED65E}"/>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3382868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8144D-93F0-A747-D5CB-C5D7B5C5F473}"/>
              </a:ext>
            </a:extLst>
          </p:cNvPr>
          <p:cNvSpPr>
            <a:spLocks noGrp="1"/>
          </p:cNvSpPr>
          <p:nvPr>
            <p:ph type="dt" sz="half" idx="10"/>
          </p:nvPr>
        </p:nvSpPr>
        <p:spPr/>
        <p:txBody>
          <a:bodyPr/>
          <a:lstStyle/>
          <a:p>
            <a:fld id="{9C912BAD-0CF8-DA45-BDB8-0D96E11789F2}" type="datetime1">
              <a:rPr lang="en-US" smtClean="0"/>
              <a:t>7/15/25</a:t>
            </a:fld>
            <a:endParaRPr lang="en-US"/>
          </a:p>
        </p:txBody>
      </p:sp>
      <p:sp>
        <p:nvSpPr>
          <p:cNvPr id="3" name="Footer Placeholder 2">
            <a:extLst>
              <a:ext uri="{FF2B5EF4-FFF2-40B4-BE49-F238E27FC236}">
                <a16:creationId xmlns:a16="http://schemas.microsoft.com/office/drawing/2014/main" id="{D243029B-150F-E178-9176-576B4186B92B}"/>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EBE9A164-E37B-4467-3164-541A4D9BD889}"/>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2290148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09CC-7C4A-AE00-1665-CFA158BCD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0335F-17C7-A50A-D1FC-AE7BB33F9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35716C-F1E6-281A-51F9-3B24907ED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08535-B655-F8D8-B0FF-4CA877191436}"/>
              </a:ext>
            </a:extLst>
          </p:cNvPr>
          <p:cNvSpPr>
            <a:spLocks noGrp="1"/>
          </p:cNvSpPr>
          <p:nvPr>
            <p:ph type="dt" sz="half" idx="10"/>
          </p:nvPr>
        </p:nvSpPr>
        <p:spPr/>
        <p:txBody>
          <a:bodyPr/>
          <a:lstStyle/>
          <a:p>
            <a:fld id="{B366759B-F918-A649-9B1D-EAA9D55A0857}" type="datetime1">
              <a:rPr lang="en-US" smtClean="0"/>
              <a:t>7/15/25</a:t>
            </a:fld>
            <a:endParaRPr lang="en-US"/>
          </a:p>
        </p:txBody>
      </p:sp>
      <p:sp>
        <p:nvSpPr>
          <p:cNvPr id="6" name="Footer Placeholder 5">
            <a:extLst>
              <a:ext uri="{FF2B5EF4-FFF2-40B4-BE49-F238E27FC236}">
                <a16:creationId xmlns:a16="http://schemas.microsoft.com/office/drawing/2014/main" id="{7496F210-FB19-282C-ED5E-05218290DC0A}"/>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523AA1BF-D8D9-FD33-9EE7-853198AA8ED5}"/>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2023542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9CC7-BAC0-C46E-9DF2-9E2E02ABB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62649-193A-D468-BCE4-63176861BD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CF2B9A-DC4A-8D4B-9162-95E476EBE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772D17-1A88-EEFC-83C8-D74D9A1A3541}"/>
              </a:ext>
            </a:extLst>
          </p:cNvPr>
          <p:cNvSpPr>
            <a:spLocks noGrp="1"/>
          </p:cNvSpPr>
          <p:nvPr>
            <p:ph type="dt" sz="half" idx="10"/>
          </p:nvPr>
        </p:nvSpPr>
        <p:spPr/>
        <p:txBody>
          <a:bodyPr/>
          <a:lstStyle/>
          <a:p>
            <a:fld id="{D12CA96E-F3B1-0744-9BE7-9EB7BD183C6C}" type="datetime1">
              <a:rPr lang="en-US" smtClean="0"/>
              <a:t>7/15/25</a:t>
            </a:fld>
            <a:endParaRPr lang="en-US"/>
          </a:p>
        </p:txBody>
      </p:sp>
      <p:sp>
        <p:nvSpPr>
          <p:cNvPr id="6" name="Footer Placeholder 5">
            <a:extLst>
              <a:ext uri="{FF2B5EF4-FFF2-40B4-BE49-F238E27FC236}">
                <a16:creationId xmlns:a16="http://schemas.microsoft.com/office/drawing/2014/main" id="{29EFC79C-09B1-E6EB-AD0F-709A198D34C7}"/>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9373DFAE-1124-647C-19E9-5768EF8596DE}"/>
              </a:ext>
            </a:extLst>
          </p:cNvPr>
          <p:cNvSpPr>
            <a:spLocks noGrp="1"/>
          </p:cNvSpPr>
          <p:nvPr>
            <p:ph type="sldNum" sz="quarter" idx="12"/>
          </p:nvPr>
        </p:nvSpPr>
        <p:spPr/>
        <p:txBody>
          <a:bodyPr/>
          <a:lstStyle/>
          <a:p>
            <a:fld id="{33A3D10F-77F7-DB43-842D-10933EFABD99}" type="slidenum">
              <a:rPr lang="en-US" smtClean="0"/>
              <a:t>‹#›</a:t>
            </a:fld>
            <a:endParaRPr lang="en-US"/>
          </a:p>
        </p:txBody>
      </p:sp>
    </p:spTree>
    <p:extLst>
      <p:ext uri="{BB962C8B-B14F-4D97-AF65-F5344CB8AC3E}">
        <p14:creationId xmlns:p14="http://schemas.microsoft.com/office/powerpoint/2010/main" val="197908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D298F-1CA0-7345-3592-69FD15B87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D71C1-D7AF-6693-AF83-259A326E1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2E293-84AB-BDA9-B5A4-DB971F1F3A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3BF305-79BD-4146-A287-42D4CBB086E2}" type="datetime1">
              <a:rPr lang="en-US" smtClean="0"/>
              <a:t>7/15/25</a:t>
            </a:fld>
            <a:endParaRPr lang="en-US"/>
          </a:p>
        </p:txBody>
      </p:sp>
      <p:sp>
        <p:nvSpPr>
          <p:cNvPr id="5" name="Footer Placeholder 4">
            <a:extLst>
              <a:ext uri="{FF2B5EF4-FFF2-40B4-BE49-F238E27FC236}">
                <a16:creationId xmlns:a16="http://schemas.microsoft.com/office/drawing/2014/main" id="{83AFE864-95C6-B1B4-1803-2A358F793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From PMI to Bots</a:t>
            </a:r>
          </a:p>
        </p:txBody>
      </p:sp>
      <p:sp>
        <p:nvSpPr>
          <p:cNvPr id="6" name="Slide Number Placeholder 5">
            <a:extLst>
              <a:ext uri="{FF2B5EF4-FFF2-40B4-BE49-F238E27FC236}">
                <a16:creationId xmlns:a16="http://schemas.microsoft.com/office/drawing/2014/main" id="{570002C1-85EA-B378-F87F-00AE3F9DB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A3D10F-77F7-DB43-842D-10933EFABD99}" type="slidenum">
              <a:rPr lang="en-US" smtClean="0"/>
              <a:t>‹#›</a:t>
            </a:fld>
            <a:endParaRPr lang="en-US"/>
          </a:p>
        </p:txBody>
      </p:sp>
    </p:spTree>
    <p:extLst>
      <p:ext uri="{BB962C8B-B14F-4D97-AF65-F5344CB8AC3E}">
        <p14:creationId xmlns:p14="http://schemas.microsoft.com/office/powerpoint/2010/main" val="882284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kwchurch/kwchurch.github.io/blob/main/slides/PMI%20to%20Bots.ppt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30.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tif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www.columbia.edu/~kc3109/slides/svd.txt" TargetMode="External"/><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431.png"/></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 Id="rId5" Type="http://schemas.openxmlformats.org/officeDocument/2006/relationships/image" Target="../media/image520.png"/><Relationship Id="rId4" Type="http://schemas.openxmlformats.org/officeDocument/2006/relationships/hyperlink" Target="https://code.google.com/archive/p/word2vec/"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twitter.com/tallinzen"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1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hyperlink" Target="https://nlp.stanford.edu/projects/glove/" TargetMode="Externa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19.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chronicle.com/article/im-a-student-you-have-no-idea-how-much-were-using-chatgpt"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em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hyperlink" Target="http://stat.rutgers.edu/home/pingli/"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30.png"/><Relationship Id="rId7" Type="http://schemas.openxmlformats.org/officeDocument/2006/relationships/image" Target="../media/image132.wm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image" Target="../media/image134.wmf"/><Relationship Id="rId5" Type="http://schemas.openxmlformats.org/officeDocument/2006/relationships/image" Target="../media/image131.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33.wmf"/></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33.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38.png"/><Relationship Id="rId7" Type="http://schemas.openxmlformats.org/officeDocument/2006/relationships/oleObject" Target="../embeddings/oleObject7.bin"/><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40.wmf"/><Relationship Id="rId5" Type="http://schemas.openxmlformats.org/officeDocument/2006/relationships/oleObject" Target="../embeddings/oleObject6.bin"/><Relationship Id="rId4" Type="http://schemas.openxmlformats.org/officeDocument/2006/relationships/image" Target="../media/image13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143.wmf"/><Relationship Id="rId5" Type="http://schemas.openxmlformats.org/officeDocument/2006/relationships/oleObject" Target="../embeddings/oleObject9.bin"/><Relationship Id="rId4" Type="http://schemas.openxmlformats.org/officeDocument/2006/relationships/image" Target="../media/image142.wmf"/><Relationship Id="rId9" Type="http://schemas.openxmlformats.org/officeDocument/2006/relationships/image" Target="../media/image145.emf"/></Relationships>
</file>

<file path=ppt/slides/_rels/slide1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147.wmf"/><Relationship Id="rId4" Type="http://schemas.openxmlformats.org/officeDocument/2006/relationships/oleObject" Target="../embeddings/oleObject11.bin"/></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56.png"/><Relationship Id="rId4" Type="http://schemas.openxmlformats.org/officeDocument/2006/relationships/image" Target="../media/image154.png"/></Relationships>
</file>

<file path=ppt/slides/_rels/slide1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arxiv.org/pdf/2501.14721"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www.nltk.org/howto/wordnet.html" TargetMode="Externa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hyperlink" Target="https://saifmohammad.com/WebPages/nrc-vad.html" TargetMode="External"/><Relationship Id="rId2" Type="http://schemas.openxmlformats.org/officeDocument/2006/relationships/image" Target="../media/image161.png"/><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commons.wikimedia.org/w/index.php?curid=9932243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eb.stanford.edu/~jurafsky/slp3/6.pdf" TargetMode="External"/><Relationship Id="rId7" Type="http://schemas.openxmlformats.org/officeDocument/2006/relationships/image" Target="../media/image2.png"/><Relationship Id="rId2" Type="http://schemas.openxmlformats.org/officeDocument/2006/relationships/hyperlink" Target="https://web.stanford.edu/~jurafsky/slp3/" TargetMode="External"/><Relationship Id="rId1" Type="http://schemas.openxmlformats.org/officeDocument/2006/relationships/slideLayout" Target="../slideLayouts/slideLayout4.xml"/><Relationship Id="rId6" Type="http://schemas.openxmlformats.org/officeDocument/2006/relationships/hyperlink" Target="https://aclanthology.org/J90-1003/" TargetMode="External"/><Relationship Id="rId11" Type="http://schemas.openxmlformats.org/officeDocument/2006/relationships/image" Target="../media/image1.png"/><Relationship Id="rId5" Type="http://schemas.openxmlformats.org/officeDocument/2006/relationships/hyperlink" Target="https://aclanthology.org/J90-1003.pdf" TargetMode="External"/><Relationship Id="rId10" Type="http://schemas.openxmlformats.org/officeDocument/2006/relationships/image" Target="../media/image5.png"/><Relationship Id="rId4" Type="http://schemas.openxmlformats.org/officeDocument/2006/relationships/hyperlink" Target="https://web.stanford.edu/~jurafsky/slp3/6.pdf#page=14.29" TargetMode="Externa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eb.stanford.edu/~jurafsky/slp3/6.pdf" TargetMode="External"/><Relationship Id="rId7" Type="http://schemas.openxmlformats.org/officeDocument/2006/relationships/image" Target="../media/image1.png"/><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hyperlink" Target="https://web.stanford.edu/~jurafsky/slp3/6.pdf#page=14.29"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en.wikipedia.org/wiki/Independent_and_identically_distributed_random_variables"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hyperlink" Target="https://web.stanford.edu/~jurafsky/slp3/slides/vectorsemantics2024.pdf"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ordassociation.org/"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Sense_data" TargetMode="External"/><Relationship Id="rId2" Type="http://schemas.openxmlformats.org/officeDocument/2006/relationships/hyperlink" Target="https://en.wikipedia.org/wiki/Gestalt_psycholog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hyperlink" Target="https://web.stanford.edu/~jurafsky/slp3/slides/vectorsemantics2024.pdf"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3.png"/><Relationship Id="rId7" Type="http://schemas.openxmlformats.org/officeDocument/2006/relationships/image" Target="../media/image82.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81.jpeg"/><Relationship Id="rId4" Type="http://schemas.openxmlformats.org/officeDocument/2006/relationships/image" Target="../media/image80.jpeg"/><Relationship Id="rId9" Type="http://schemas.openxmlformats.org/officeDocument/2006/relationships/image" Target="../media/image83.jpeg"/></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lrec-conf.org/lrec2004/doc/jelinek.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techtalks.tv/talks/closing-session/60532/"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oleObject" Target="../embeddings/oleObject1.bin"/></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www.jcmit.com/diskprice.htm"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hyperlink" Target="https://archive.is/3pgVP"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19.jpe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books.google.com/ngrams/graph?content=save+forests+from%2Csave+whales+from%2Csave+the+planet+from%2Csave+the+environment+from&amp;year_start=1800&amp;year_end=2000&amp;corpus=15&amp;smoothing=3&amp;share=&amp;direct_url=t1%3B%2Csave%20forests%20from%3B%2Cc0%3B.t1"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4D4C-1CEE-D551-331D-166B43D0E83B}"/>
              </a:ext>
            </a:extLst>
          </p:cNvPr>
          <p:cNvSpPr>
            <a:spLocks noGrp="1"/>
          </p:cNvSpPr>
          <p:nvPr>
            <p:ph type="ctrTitle"/>
          </p:nvPr>
        </p:nvSpPr>
        <p:spPr/>
        <p:txBody>
          <a:bodyPr/>
          <a:lstStyle/>
          <a:p>
            <a:r>
              <a:rPr lang="en-US" dirty="0">
                <a:hlinkClick r:id="rId2"/>
              </a:rPr>
              <a:t>From PMI to Bots</a:t>
            </a:r>
            <a:endParaRPr lang="en-US" dirty="0"/>
          </a:p>
        </p:txBody>
      </p:sp>
      <p:sp>
        <p:nvSpPr>
          <p:cNvPr id="3" name="Subtitle 2">
            <a:extLst>
              <a:ext uri="{FF2B5EF4-FFF2-40B4-BE49-F238E27FC236}">
                <a16:creationId xmlns:a16="http://schemas.microsoft.com/office/drawing/2014/main" id="{71E6406F-5975-471F-487F-394062924383}"/>
              </a:ext>
            </a:extLst>
          </p:cNvPr>
          <p:cNvSpPr>
            <a:spLocks noGrp="1"/>
          </p:cNvSpPr>
          <p:nvPr>
            <p:ph type="subTitle" idx="1"/>
          </p:nvPr>
        </p:nvSpPr>
        <p:spPr/>
        <p:txBody>
          <a:bodyPr/>
          <a:lstStyle/>
          <a:p>
            <a:r>
              <a:rPr lang="en-US" dirty="0"/>
              <a:t>Kenneth Church</a:t>
            </a:r>
          </a:p>
          <a:p>
            <a:r>
              <a:rPr lang="en-US" dirty="0"/>
              <a:t>July 2025</a:t>
            </a:r>
          </a:p>
        </p:txBody>
      </p:sp>
      <p:sp>
        <p:nvSpPr>
          <p:cNvPr id="4" name="Date Placeholder 3">
            <a:extLst>
              <a:ext uri="{FF2B5EF4-FFF2-40B4-BE49-F238E27FC236}">
                <a16:creationId xmlns:a16="http://schemas.microsoft.com/office/drawing/2014/main" id="{8B495B77-E025-04CE-1668-8DED77E28C1A}"/>
              </a:ext>
            </a:extLst>
          </p:cNvPr>
          <p:cNvSpPr>
            <a:spLocks noGrp="1"/>
          </p:cNvSpPr>
          <p:nvPr>
            <p:ph type="dt" sz="half" idx="10"/>
          </p:nvPr>
        </p:nvSpPr>
        <p:spPr/>
        <p:txBody>
          <a:bodyPr/>
          <a:lstStyle/>
          <a:p>
            <a:fld id="{3B285603-0CB6-664F-A64A-DD120D5C250F}" type="datetime1">
              <a:rPr lang="en-US" smtClean="0"/>
              <a:t>7/15/25</a:t>
            </a:fld>
            <a:endParaRPr lang="en-US"/>
          </a:p>
        </p:txBody>
      </p:sp>
      <p:sp>
        <p:nvSpPr>
          <p:cNvPr id="5" name="Footer Placeholder 4">
            <a:extLst>
              <a:ext uri="{FF2B5EF4-FFF2-40B4-BE49-F238E27FC236}">
                <a16:creationId xmlns:a16="http://schemas.microsoft.com/office/drawing/2014/main" id="{3D450B46-546E-803C-9B88-4728843C4F7B}"/>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47AB58A-18CC-F520-2910-E2325B01B2A5}"/>
              </a:ext>
            </a:extLst>
          </p:cNvPr>
          <p:cNvSpPr>
            <a:spLocks noGrp="1"/>
          </p:cNvSpPr>
          <p:nvPr>
            <p:ph type="sldNum" sz="quarter" idx="12"/>
          </p:nvPr>
        </p:nvSpPr>
        <p:spPr/>
        <p:txBody>
          <a:bodyPr/>
          <a:lstStyle/>
          <a:p>
            <a:fld id="{33A3D10F-77F7-DB43-842D-10933EFABD99}" type="slidenum">
              <a:rPr lang="en-US" smtClean="0"/>
              <a:t>1</a:t>
            </a:fld>
            <a:endParaRPr lang="en-US"/>
          </a:p>
        </p:txBody>
      </p:sp>
      <p:pic>
        <p:nvPicPr>
          <p:cNvPr id="12290" name="Picture 2">
            <a:extLst>
              <a:ext uri="{FF2B5EF4-FFF2-40B4-BE49-F238E27FC236}">
                <a16:creationId xmlns:a16="http://schemas.microsoft.com/office/drawing/2014/main" id="{A8BBDD63-CDC0-89F1-44DF-DB6FF2A3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743" y="4429919"/>
            <a:ext cx="1284514" cy="128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0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178C03-A3CA-AC85-5B47-CFA219FCC4F9}"/>
              </a:ext>
            </a:extLst>
          </p:cNvPr>
          <p:cNvSpPr>
            <a:spLocks noGrp="1"/>
          </p:cNvSpPr>
          <p:nvPr>
            <p:ph type="title"/>
          </p:nvPr>
        </p:nvSpPr>
        <p:spPr/>
        <p:txBody>
          <a:bodyPr>
            <a:normAutofit fontScale="90000"/>
          </a:bodyPr>
          <a:lstStyle/>
          <a:p>
            <a:r>
              <a:rPr lang="en-US" sz="8900" dirty="0"/>
              <a:t>Bigger Picture:</a:t>
            </a:r>
            <a:br>
              <a:rPr lang="en-US" dirty="0"/>
            </a:br>
            <a:r>
              <a:rPr lang="en-US" sz="2800" dirty="0"/>
              <a:t>A personal perspective not found in textbooks</a:t>
            </a:r>
            <a:endParaRPr lang="en-US" dirty="0"/>
          </a:p>
        </p:txBody>
      </p:sp>
      <p:sp>
        <p:nvSpPr>
          <p:cNvPr id="9" name="Text Placeholder 8">
            <a:extLst>
              <a:ext uri="{FF2B5EF4-FFF2-40B4-BE49-F238E27FC236}">
                <a16:creationId xmlns:a16="http://schemas.microsoft.com/office/drawing/2014/main" id="{DE22B765-1FF1-D94E-148C-0B8DA53E8449}"/>
              </a:ext>
            </a:extLst>
          </p:cNvPr>
          <p:cNvSpPr>
            <a:spLocks noGrp="1"/>
          </p:cNvSpPr>
          <p:nvPr>
            <p:ph type="body" idx="1"/>
          </p:nvPr>
        </p:nvSpPr>
        <p:spPr/>
        <p:txBody>
          <a:bodyPr>
            <a:normAutofit fontScale="77500" lnSpcReduction="20000"/>
          </a:bodyPr>
          <a:lstStyle/>
          <a:p>
            <a:r>
              <a:rPr lang="en-US" dirty="0"/>
              <a:t>Connecting the Dots</a:t>
            </a:r>
          </a:p>
          <a:p>
            <a:r>
              <a:rPr lang="en-US" dirty="0" err="1"/>
              <a:t>CogSci</a:t>
            </a:r>
            <a:r>
              <a:rPr lang="en-US" dirty="0"/>
              <a:t>: Interdisciplinary</a:t>
            </a:r>
          </a:p>
        </p:txBody>
      </p:sp>
      <p:sp>
        <p:nvSpPr>
          <p:cNvPr id="10" name="Content Placeholder 9">
            <a:extLst>
              <a:ext uri="{FF2B5EF4-FFF2-40B4-BE49-F238E27FC236}">
                <a16:creationId xmlns:a16="http://schemas.microsoft.com/office/drawing/2014/main" id="{41BB50B3-4FC4-D0CD-847D-90B9ADD33C1A}"/>
              </a:ext>
            </a:extLst>
          </p:cNvPr>
          <p:cNvSpPr>
            <a:spLocks noGrp="1"/>
          </p:cNvSpPr>
          <p:nvPr>
            <p:ph sz="half" idx="2"/>
          </p:nvPr>
        </p:nvSpPr>
        <p:spPr>
          <a:xfrm>
            <a:off x="839788" y="2505075"/>
            <a:ext cx="5157787" cy="4065542"/>
          </a:xfrm>
        </p:spPr>
        <p:txBody>
          <a:bodyPr>
            <a:normAutofit fontScale="70000" lnSpcReduction="20000"/>
          </a:bodyPr>
          <a:lstStyle/>
          <a:p>
            <a:r>
              <a:rPr lang="en-US" dirty="0"/>
              <a:t>Psychology</a:t>
            </a:r>
          </a:p>
          <a:p>
            <a:pPr lvl="1"/>
            <a:r>
              <a:rPr lang="en-US" dirty="0"/>
              <a:t>Psycholinguistics</a:t>
            </a:r>
          </a:p>
          <a:p>
            <a:r>
              <a:rPr lang="en-US" dirty="0"/>
              <a:t>Humanities</a:t>
            </a:r>
          </a:p>
          <a:p>
            <a:pPr lvl="1"/>
            <a:r>
              <a:rPr lang="en-US" dirty="0"/>
              <a:t>Linguistics</a:t>
            </a:r>
          </a:p>
          <a:p>
            <a:pPr lvl="2"/>
            <a:r>
              <a:rPr lang="en-US" dirty="0"/>
              <a:t>Syntax, Semantics, Phonology &amp; Phonetics</a:t>
            </a:r>
          </a:p>
          <a:p>
            <a:pPr lvl="1"/>
            <a:r>
              <a:rPr lang="en-US" dirty="0"/>
              <a:t>Lexicography: Corpus-based methods</a:t>
            </a:r>
          </a:p>
          <a:p>
            <a:pPr lvl="1"/>
            <a:r>
              <a:rPr lang="en-US" dirty="0"/>
              <a:t>Translation</a:t>
            </a:r>
          </a:p>
          <a:p>
            <a:pPr lvl="1"/>
            <a:r>
              <a:rPr lang="en-US" dirty="0"/>
              <a:t>Education: </a:t>
            </a:r>
          </a:p>
          <a:p>
            <a:pPr lvl="2"/>
            <a:r>
              <a:rPr lang="en-US" dirty="0"/>
              <a:t>Testing (Vocabulary Size)</a:t>
            </a:r>
          </a:p>
          <a:p>
            <a:r>
              <a:rPr lang="en-US" dirty="0"/>
              <a:t>Math</a:t>
            </a:r>
          </a:p>
          <a:p>
            <a:pPr lvl="1"/>
            <a:r>
              <a:rPr lang="en-US" dirty="0"/>
              <a:t>Statistics &amp; Linear Algebra</a:t>
            </a:r>
          </a:p>
          <a:p>
            <a:r>
              <a:rPr lang="en-US" dirty="0"/>
              <a:t>Engineering</a:t>
            </a:r>
          </a:p>
          <a:p>
            <a:pPr lvl="1"/>
            <a:r>
              <a:rPr lang="en-US" dirty="0"/>
              <a:t>Information Theory, Artificial Intelligence (AI), Machine Learning (ML), Computational Linguistics (CL), Machine Translation (MT), Information Retrieval (IR), Speech &amp; Vision</a:t>
            </a:r>
          </a:p>
        </p:txBody>
      </p:sp>
      <p:sp>
        <p:nvSpPr>
          <p:cNvPr id="11" name="Text Placeholder 10">
            <a:extLst>
              <a:ext uri="{FF2B5EF4-FFF2-40B4-BE49-F238E27FC236}">
                <a16:creationId xmlns:a16="http://schemas.microsoft.com/office/drawing/2014/main" id="{C2FACCDA-9029-E00B-9093-A62646D06874}"/>
              </a:ext>
            </a:extLst>
          </p:cNvPr>
          <p:cNvSpPr>
            <a:spLocks noGrp="1"/>
          </p:cNvSpPr>
          <p:nvPr>
            <p:ph type="body" sz="quarter" idx="3"/>
          </p:nvPr>
        </p:nvSpPr>
        <p:spPr/>
        <p:txBody>
          <a:bodyPr>
            <a:normAutofit fontScale="77500" lnSpcReduction="20000"/>
          </a:bodyPr>
          <a:lstStyle/>
          <a:p>
            <a:r>
              <a:rPr lang="en-US" dirty="0"/>
              <a:t>Past, Present and Future</a:t>
            </a:r>
          </a:p>
          <a:p>
            <a:r>
              <a:rPr lang="en-US" dirty="0"/>
              <a:t>Where have we been and where are we going?</a:t>
            </a:r>
          </a:p>
        </p:txBody>
      </p:sp>
      <p:sp>
        <p:nvSpPr>
          <p:cNvPr id="12" name="Content Placeholder 11">
            <a:extLst>
              <a:ext uri="{FF2B5EF4-FFF2-40B4-BE49-F238E27FC236}">
                <a16:creationId xmlns:a16="http://schemas.microsoft.com/office/drawing/2014/main" id="{C5A667D4-F525-8CBD-E482-B686C2C71962}"/>
              </a:ext>
            </a:extLst>
          </p:cNvPr>
          <p:cNvSpPr>
            <a:spLocks noGrp="1"/>
          </p:cNvSpPr>
          <p:nvPr>
            <p:ph sz="quarter" idx="4"/>
          </p:nvPr>
        </p:nvSpPr>
        <p:spPr>
          <a:xfrm>
            <a:off x="6194427" y="2505075"/>
            <a:ext cx="5183188" cy="3684588"/>
          </a:xfrm>
        </p:spPr>
        <p:txBody>
          <a:bodyPr>
            <a:normAutofit fontScale="70000" lnSpcReduction="20000"/>
          </a:bodyPr>
          <a:lstStyle/>
          <a:p>
            <a:r>
              <a:rPr lang="en-US" dirty="0"/>
              <a:t>Past: PMI</a:t>
            </a:r>
          </a:p>
          <a:p>
            <a:r>
              <a:rPr lang="en-US" dirty="0"/>
              <a:t>Present</a:t>
            </a:r>
          </a:p>
          <a:p>
            <a:r>
              <a:rPr lang="en-US" dirty="0"/>
              <a:t>Future: Bots</a:t>
            </a:r>
          </a:p>
        </p:txBody>
      </p:sp>
      <p:sp>
        <p:nvSpPr>
          <p:cNvPr id="5" name="Date Placeholder 4">
            <a:extLst>
              <a:ext uri="{FF2B5EF4-FFF2-40B4-BE49-F238E27FC236}">
                <a16:creationId xmlns:a16="http://schemas.microsoft.com/office/drawing/2014/main" id="{123ADD02-8CC3-331F-DA2D-41A3F52D6CB7}"/>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1B405D99-B518-3F7A-61A8-CF160241AA09}"/>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DC5A7442-CE9E-3548-BB09-7C27798E2065}"/>
              </a:ext>
            </a:extLst>
          </p:cNvPr>
          <p:cNvSpPr>
            <a:spLocks noGrp="1"/>
          </p:cNvSpPr>
          <p:nvPr>
            <p:ph type="sldNum" sz="quarter" idx="12"/>
          </p:nvPr>
        </p:nvSpPr>
        <p:spPr/>
        <p:txBody>
          <a:bodyPr/>
          <a:lstStyle/>
          <a:p>
            <a:fld id="{33A3D10F-77F7-DB43-842D-10933EFABD99}" type="slidenum">
              <a:rPr lang="en-US" smtClean="0"/>
              <a:t>10</a:t>
            </a:fld>
            <a:endParaRPr lang="en-US"/>
          </a:p>
        </p:txBody>
      </p:sp>
      <p:pic>
        <p:nvPicPr>
          <p:cNvPr id="15" name="Picture 14" descr="A white card with black text&#10;&#10;AI-generated content may be incorrect.">
            <a:extLst>
              <a:ext uri="{FF2B5EF4-FFF2-40B4-BE49-F238E27FC236}">
                <a16:creationId xmlns:a16="http://schemas.microsoft.com/office/drawing/2014/main" id="{8E449CA5-9A06-5279-6FC9-F6842BEF4446}"/>
              </a:ext>
            </a:extLst>
          </p:cNvPr>
          <p:cNvPicPr>
            <a:picLocks noChangeAspect="1"/>
          </p:cNvPicPr>
          <p:nvPr/>
        </p:nvPicPr>
        <p:blipFill>
          <a:blip r:embed="rId3"/>
          <a:stretch>
            <a:fillRect/>
          </a:stretch>
        </p:blipFill>
        <p:spPr>
          <a:xfrm>
            <a:off x="6323907" y="3821113"/>
            <a:ext cx="4680438" cy="1718506"/>
          </a:xfrm>
          <a:prstGeom prst="rect">
            <a:avLst/>
          </a:prstGeom>
          <a:ln w="12700">
            <a:solidFill>
              <a:schemeClr val="accent1">
                <a:shade val="50000"/>
              </a:schemeClr>
            </a:solidFill>
          </a:ln>
        </p:spPr>
      </p:pic>
      <p:sp>
        <p:nvSpPr>
          <p:cNvPr id="16" name="Rounded Rectangular Callout 15">
            <a:extLst>
              <a:ext uri="{FF2B5EF4-FFF2-40B4-BE49-F238E27FC236}">
                <a16:creationId xmlns:a16="http://schemas.microsoft.com/office/drawing/2014/main" id="{FD1595BC-EC59-BEDF-DA73-DB980398EF29}"/>
              </a:ext>
            </a:extLst>
          </p:cNvPr>
          <p:cNvSpPr/>
          <p:nvPr/>
        </p:nvSpPr>
        <p:spPr>
          <a:xfrm>
            <a:off x="6933796" y="5772666"/>
            <a:ext cx="3851664" cy="797951"/>
          </a:xfrm>
          <a:prstGeom prst="wedgeRoundRectCallout">
            <a:avLst>
              <a:gd name="adj1" fmla="val -27682"/>
              <a:gd name="adj2" fmla="val -67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Connect Three Dots</a:t>
            </a:r>
          </a:p>
        </p:txBody>
      </p:sp>
      <p:sp>
        <p:nvSpPr>
          <p:cNvPr id="17" name="Rounded Rectangle 16">
            <a:extLst>
              <a:ext uri="{FF2B5EF4-FFF2-40B4-BE49-F238E27FC236}">
                <a16:creationId xmlns:a16="http://schemas.microsoft.com/office/drawing/2014/main" id="{6D98D6BD-E88C-121B-F8B1-9CADA26719B5}"/>
              </a:ext>
            </a:extLst>
          </p:cNvPr>
          <p:cNvSpPr/>
          <p:nvPr/>
        </p:nvSpPr>
        <p:spPr>
          <a:xfrm>
            <a:off x="1582338" y="2721285"/>
            <a:ext cx="1731804" cy="365125"/>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F29FE9-CF39-E512-C621-F04A792FFD8D}"/>
              </a:ext>
            </a:extLst>
          </p:cNvPr>
          <p:cNvSpPr/>
          <p:nvPr/>
        </p:nvSpPr>
        <p:spPr>
          <a:xfrm>
            <a:off x="1582338" y="5665951"/>
            <a:ext cx="1821014" cy="27542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8677F1F-2C31-3FF1-6425-141858A86061}"/>
              </a:ext>
            </a:extLst>
          </p:cNvPr>
          <p:cNvSpPr/>
          <p:nvPr/>
        </p:nvSpPr>
        <p:spPr>
          <a:xfrm>
            <a:off x="1493128" y="3810093"/>
            <a:ext cx="1406189" cy="27542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ular Callout 19">
            <a:extLst>
              <a:ext uri="{FF2B5EF4-FFF2-40B4-BE49-F238E27FC236}">
                <a16:creationId xmlns:a16="http://schemas.microsoft.com/office/drawing/2014/main" id="{418FC096-7E62-08AE-91EE-578235B7E53D}"/>
              </a:ext>
            </a:extLst>
          </p:cNvPr>
          <p:cNvSpPr/>
          <p:nvPr/>
        </p:nvSpPr>
        <p:spPr>
          <a:xfrm>
            <a:off x="3767593" y="2473174"/>
            <a:ext cx="2115790" cy="797951"/>
          </a:xfrm>
          <a:prstGeom prst="wedgeRoundRectCallout">
            <a:avLst>
              <a:gd name="adj1" fmla="val -67105"/>
              <a:gd name="adj2" fmla="val -601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Word Associations</a:t>
            </a:r>
          </a:p>
        </p:txBody>
      </p:sp>
      <p:sp>
        <p:nvSpPr>
          <p:cNvPr id="21" name="Rounded Rectangular Callout 20">
            <a:extLst>
              <a:ext uri="{FF2B5EF4-FFF2-40B4-BE49-F238E27FC236}">
                <a16:creationId xmlns:a16="http://schemas.microsoft.com/office/drawing/2014/main" id="{98A7AF22-E80E-E9A4-ED0F-102B94AC62C5}"/>
              </a:ext>
            </a:extLst>
          </p:cNvPr>
          <p:cNvSpPr/>
          <p:nvPr/>
        </p:nvSpPr>
        <p:spPr>
          <a:xfrm>
            <a:off x="4308055" y="4792349"/>
            <a:ext cx="2115790" cy="797951"/>
          </a:xfrm>
          <a:prstGeom prst="wedgeRoundRectCallout">
            <a:avLst>
              <a:gd name="adj1" fmla="val -90084"/>
              <a:gd name="adj2" fmla="val 5827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Mutual Information</a:t>
            </a:r>
          </a:p>
        </p:txBody>
      </p:sp>
    </p:spTree>
    <p:extLst>
      <p:ext uri="{BB962C8B-B14F-4D97-AF65-F5344CB8AC3E}">
        <p14:creationId xmlns:p14="http://schemas.microsoft.com/office/powerpoint/2010/main" val="313606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p>
        </p:txBody>
      </p:sp>
      <p:sp>
        <p:nvSpPr>
          <p:cNvPr id="3" name="Content Placeholder 2"/>
          <p:cNvSpPr>
            <a:spLocks noGrp="1"/>
          </p:cNvSpPr>
          <p:nvPr>
            <p:ph idx="1"/>
          </p:nvPr>
        </p:nvSpPr>
        <p:spPr/>
        <p:txBody>
          <a:bodyPr/>
          <a:lstStyle/>
          <a:p>
            <a:pPr>
              <a:buFont typeface="Wingdings" charset="2"/>
              <a:buChar char="ü"/>
            </a:pPr>
            <a:r>
              <a:rPr lang="en-US" dirty="0">
                <a:solidFill>
                  <a:schemeClr val="bg1">
                    <a:lumMod val="75000"/>
                  </a:schemeClr>
                </a:solidFill>
              </a:rPr>
              <a:t>Summarize main points of paper</a:t>
            </a:r>
          </a:p>
          <a:p>
            <a:r>
              <a:rPr lang="en-US" dirty="0"/>
              <a:t>Call out</a:t>
            </a:r>
          </a:p>
          <a:p>
            <a:pPr lvl="1">
              <a:buFont typeface="Wingdings" charset="2"/>
              <a:buChar char="Ø"/>
            </a:pPr>
            <a:r>
              <a:rPr lang="en-US" dirty="0"/>
              <a:t>some highlights of subsequent literature</a:t>
            </a:r>
          </a:p>
          <a:p>
            <a:pPr lvl="1"/>
            <a:r>
              <a:rPr lang="en-US" dirty="0"/>
              <a:t>suggestions for future work</a:t>
            </a:r>
          </a:p>
          <a:p>
            <a:endParaRPr lang="en-US" dirty="0"/>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925737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247" y="1128368"/>
            <a:ext cx="4128941" cy="4282289"/>
          </a:xfrm>
        </p:spPr>
        <p:txBody>
          <a:bodyPr>
            <a:normAutofit/>
          </a:bodyPr>
          <a:lstStyle/>
          <a:p>
            <a:r>
              <a:rPr lang="en-US" sz="4000" dirty="0"/>
              <a:t>Using </a:t>
            </a:r>
            <a:br>
              <a:rPr lang="en-US" sz="4000" dirty="0"/>
            </a:br>
            <a:r>
              <a:rPr lang="en-US" sz="4000" dirty="0"/>
              <a:t>Google Scholar</a:t>
            </a:r>
            <a:br>
              <a:rPr lang="en-US" sz="4000" dirty="0"/>
            </a:br>
            <a:r>
              <a:rPr lang="en-US" sz="4000"/>
              <a:t>to find</a:t>
            </a:r>
            <a:br>
              <a:rPr lang="en-US" sz="4000"/>
            </a:br>
            <a:r>
              <a:rPr lang="en-US" sz="4000"/>
              <a:t>subsequent </a:t>
            </a:r>
            <a:r>
              <a:rPr lang="en-US" sz="4000" dirty="0"/>
              <a:t>work</a:t>
            </a:r>
            <a:br>
              <a:rPr lang="en-US" sz="4000" dirty="0"/>
            </a:br>
            <a:r>
              <a:rPr lang="en-US" sz="4000" dirty="0"/>
              <a:t>to call out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579" y="100519"/>
            <a:ext cx="6163910" cy="6337988"/>
          </a:xfrm>
        </p:spPr>
      </p:pic>
      <p:sp>
        <p:nvSpPr>
          <p:cNvPr id="5" name="Rectangular Callout 4"/>
          <p:cNvSpPr/>
          <p:nvPr/>
        </p:nvSpPr>
        <p:spPr>
          <a:xfrm>
            <a:off x="4373188" y="1430539"/>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 Classification</a:t>
            </a:r>
          </a:p>
        </p:txBody>
      </p:sp>
      <p:sp>
        <p:nvSpPr>
          <p:cNvPr id="6" name="Rectangular Callout 5"/>
          <p:cNvSpPr/>
          <p:nvPr/>
        </p:nvSpPr>
        <p:spPr>
          <a:xfrm>
            <a:off x="4323383" y="2387501"/>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LSA</a:t>
            </a:r>
            <a:endParaRPr lang="en-US" dirty="0"/>
          </a:p>
        </p:txBody>
      </p:sp>
      <p:sp>
        <p:nvSpPr>
          <p:cNvPr id="7" name="Rectangular Callout 6"/>
          <p:cNvSpPr/>
          <p:nvPr/>
        </p:nvSpPr>
        <p:spPr>
          <a:xfrm>
            <a:off x="4313390" y="36507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8" name="Rectangular Callout 7"/>
          <p:cNvSpPr/>
          <p:nvPr/>
        </p:nvSpPr>
        <p:spPr>
          <a:xfrm>
            <a:off x="4313389" y="3650787"/>
            <a:ext cx="1404593" cy="612648"/>
          </a:xfrm>
          <a:prstGeom prst="wedgeRectCallout">
            <a:avLst>
              <a:gd name="adj1" fmla="val 142255"/>
              <a:gd name="adj2" fmla="val 108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Sentiment</a:t>
            </a:r>
            <a:endParaRPr lang="en-US" dirty="0"/>
          </a:p>
        </p:txBody>
      </p:sp>
      <p:sp>
        <p:nvSpPr>
          <p:cNvPr id="9" name="Rectangular Callout 8"/>
          <p:cNvSpPr/>
          <p:nvPr/>
        </p:nvSpPr>
        <p:spPr>
          <a:xfrm>
            <a:off x="4355184" y="5563187"/>
            <a:ext cx="1404593" cy="612648"/>
          </a:xfrm>
          <a:prstGeom prst="wedgeRectCallout">
            <a:avLst>
              <a:gd name="adj1" fmla="val 134201"/>
              <a:gd name="adj2" fmla="val 224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Lexicography</a:t>
            </a:r>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388988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p:cNvSpPr>
            <a:spLocks noGrp="1"/>
          </p:cNvSpPr>
          <p:nvPr>
            <p:ph type="dt" sz="half" idx="10"/>
          </p:nvPr>
        </p:nvSpPr>
        <p:spPr/>
        <p:txBody>
          <a:bodyPr/>
          <a:lstStyle/>
          <a:p>
            <a:r>
              <a:rPr lang="en-US"/>
              <a:t>9/15/17</a:t>
            </a:r>
          </a:p>
        </p:txBody>
      </p:sp>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317500" y="114301"/>
                <a:ext cx="6527800" cy="1576388"/>
              </a:xfrm>
            </p:spPr>
            <p:txBody>
              <a:bodyPr>
                <a:noAutofit/>
              </a:bodyPr>
              <a:lstStyle/>
              <a:p>
                <a:r>
                  <a:rPr lang="en-US" sz="4000" dirty="0"/>
                  <a:t>Levy &amp; Goldberg (NIPS-2014)</a:t>
                </a:r>
                <a:br>
                  <a:rPr lang="en-US" sz="4000" dirty="0"/>
                </a:br>
                <a:r>
                  <a:rPr lang="en-US" sz="2800" dirty="0"/>
                  <a:t>Word2Vec ≈ PMI (Pointwise Mutual Info)</a:t>
                </a:r>
                <a:br>
                  <a:rPr lang="en-US" sz="2800" dirty="0"/>
                </a:br>
                <a:r>
                  <a:rPr lang="en-US" sz="2800" dirty="0"/>
                  <a:t> </a:t>
                </a:r>
                <a14:m>
                  <m:oMath xmlns:m="http://schemas.openxmlformats.org/officeDocument/2006/math">
                    <m:r>
                      <a:rPr lang="en-US" sz="2400" i="1">
                        <a:latin typeface="Cambria Math" charset="0"/>
                      </a:rPr>
                      <m:t>𝑠𝑖𝑚</m:t>
                    </m:r>
                    <m:d>
                      <m:dPr>
                        <m:ctrlPr>
                          <a:rPr lang="en-US" sz="2400" i="1">
                            <a:latin typeface="Cambria Math" panose="02040503050406030204" pitchFamily="18" charset="0"/>
                          </a:rPr>
                        </m:ctrlPr>
                      </m:dPr>
                      <m:e>
                        <m:r>
                          <a:rPr lang="en-US" sz="2400" i="1">
                            <a:latin typeface="Cambria Math" charset="0"/>
                          </a:rPr>
                          <m:t>𝑥</m:t>
                        </m:r>
                        <m:r>
                          <a:rPr lang="en-US" sz="2400" i="1">
                            <a:latin typeface="Cambria Math" charset="0"/>
                          </a:rPr>
                          <m:t>,</m:t>
                        </m:r>
                        <m:r>
                          <a:rPr lang="en-US" sz="2400" i="1">
                            <a:latin typeface="Cambria Math" charset="0"/>
                          </a:rPr>
                          <m:t>𝑦</m:t>
                        </m:r>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cos</m:t>
                        </m:r>
                      </m:fName>
                      <m:e>
                        <m:d>
                          <m:dPr>
                            <m:ctrlPr>
                              <a:rPr lang="en-US" sz="2400" i="1">
                                <a:latin typeface="Cambria Math" panose="02040503050406030204" pitchFamily="18" charset="0"/>
                              </a:rPr>
                            </m:ctrlPr>
                          </m:dPr>
                          <m:e>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r>
                              <a:rPr lang="en-US" sz="2400" i="1">
                                <a:latin typeface="Cambria Math" charset="0"/>
                              </a:rPr>
                              <m:t>𝑣𝑒𝑐</m:t>
                            </m:r>
                            <m:d>
                              <m:dPr>
                                <m:ctrlPr>
                                  <a:rPr lang="en-US" sz="2400" i="1">
                                    <a:latin typeface="Cambria Math" panose="02040503050406030204" pitchFamily="18" charset="0"/>
                                  </a:rPr>
                                </m:ctrlPr>
                              </m:dPr>
                              <m:e>
                                <m:r>
                                  <a:rPr lang="en-US" sz="2400" i="1">
                                    <a:latin typeface="Cambria Math" charset="0"/>
                                  </a:rPr>
                                  <m:t>𝑦</m:t>
                                </m:r>
                              </m:e>
                            </m:d>
                          </m:e>
                        </m:d>
                      </m:e>
                    </m:func>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𝑃𝑀𝐼</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𝑦</m:t>
                    </m:r>
                    <m:r>
                      <a:rPr lang="en-US" sz="2400" i="1">
                        <a:latin typeface="Cambria Math" charset="0"/>
                        <a:ea typeface="Cambria Math" charset="0"/>
                        <a:cs typeface="Cambria Math" charset="0"/>
                      </a:rPr>
                      <m:t>) </m:t>
                    </m:r>
                  </m:oMath>
                </a14:m>
                <a:br>
                  <a:rPr lang="en-US" sz="2800" dirty="0"/>
                </a:b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317500" y="114301"/>
                <a:ext cx="6527800" cy="1576388"/>
              </a:xfrm>
              <a:blipFill rotWithShape="0">
                <a:blip r:embed="rId2"/>
                <a:stretch>
                  <a:fillRect l="-3268" t="-17829"/>
                </a:stretch>
              </a:blipFill>
            </p:spPr>
            <p:txBody>
              <a:bodyPr/>
              <a:lstStyle/>
              <a:p>
                <a:r>
                  <a:rPr lang="en-US">
                    <a:noFill/>
                  </a:rPr>
                  <a:t> </a:t>
                </a:r>
              </a:p>
            </p:txBody>
          </p:sp>
        </mc:Fallback>
      </mc:AlternateContent>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151704" y="1581119"/>
            <a:ext cx="8115996" cy="5038311"/>
          </a:xfrm>
        </p:spPr>
      </p:pic>
      <p:pic>
        <p:nvPicPr>
          <p:cNvPr id="7" name="Picture 6"/>
          <p:cNvPicPr>
            <a:picLocks noChangeAspect="1"/>
          </p:cNvPicPr>
          <p:nvPr/>
        </p:nvPicPr>
        <p:blipFill rotWithShape="1">
          <a:blip r:embed="rId4"/>
          <a:srcRect b="10886"/>
          <a:stretch/>
        </p:blipFill>
        <p:spPr>
          <a:xfrm rot="5400000">
            <a:off x="6922187" y="2579892"/>
            <a:ext cx="7774383" cy="2614598"/>
          </a:xfrm>
          <a:prstGeom prst="rect">
            <a:avLst/>
          </a:prstGeom>
        </p:spPr>
      </p:pic>
      <p:sp>
        <p:nvSpPr>
          <p:cNvPr id="9" name="Rectangular Callout 8"/>
          <p:cNvSpPr/>
          <p:nvPr/>
        </p:nvSpPr>
        <p:spPr>
          <a:xfrm>
            <a:off x="6228457" y="2851936"/>
            <a:ext cx="2705494" cy="867266"/>
          </a:xfrm>
          <a:prstGeom prst="wedgeRectCallout">
            <a:avLst>
              <a:gd name="adj1" fmla="val -23842"/>
              <a:gd name="adj2" fmla="val 188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happened </a:t>
            </a:r>
            <a:r>
              <a:rPr lang="en-US" sz="2800"/>
              <a:t>in 2014?</a:t>
            </a:r>
            <a:endParaRPr lang="en-US" sz="2800" dirty="0"/>
          </a:p>
        </p:txBody>
      </p:sp>
    </p:spTree>
    <p:extLst>
      <p:ext uri="{BB962C8B-B14F-4D97-AF65-F5344CB8AC3E}">
        <p14:creationId xmlns:p14="http://schemas.microsoft.com/office/powerpoint/2010/main" val="157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dirty="0"/>
              <a:t>Word2vec is not first, last or best to discuss</a:t>
            </a:r>
          </a:p>
          <a:p>
            <a:pPr lvl="1"/>
            <a:r>
              <a:rPr lang="en-US" dirty="0"/>
              <a:t>Vector spaces, </a:t>
            </a:r>
            <a:r>
              <a:rPr lang="en-US" dirty="0" err="1"/>
              <a:t>embeddings</a:t>
            </a:r>
            <a:r>
              <a:rPr lang="en-US" dirty="0"/>
              <a:t>, analogies,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082463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tretch>
            <a:fillRect/>
          </a:stretch>
        </p:blipFill>
        <p:spPr>
          <a:xfrm>
            <a:off x="66999" y="1443992"/>
            <a:ext cx="5504241" cy="5414008"/>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26066" y="73759"/>
            <a:ext cx="9508127" cy="2000138"/>
          </a:xfrm>
        </p:spPr>
      </p:pic>
      <p:sp>
        <p:nvSpPr>
          <p:cNvPr id="2" name="Title 1"/>
          <p:cNvSpPr>
            <a:spLocks noGrp="1"/>
          </p:cNvSpPr>
          <p:nvPr>
            <p:ph type="title"/>
          </p:nvPr>
        </p:nvSpPr>
        <p:spPr>
          <a:xfrm>
            <a:off x="5213023" y="3268579"/>
            <a:ext cx="6821170" cy="2132979"/>
          </a:xfrm>
        </p:spPr>
        <p:txBody>
          <a:bodyPr/>
          <a:lstStyle/>
          <a:p>
            <a:r>
              <a:rPr lang="en-US" dirty="0"/>
              <a:t>Salton’s Vector Space Model</a:t>
            </a:r>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7567624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Embeddings</a:t>
            </a:r>
            <a:r>
              <a:rPr lang="en-US" dirty="0"/>
              <a:t>:</a:t>
            </a:r>
            <a:br>
              <a:rPr lang="en-US" dirty="0"/>
            </a:br>
            <a:r>
              <a:rPr lang="en-US" dirty="0"/>
              <a:t>Similarity of docs/words ≈ cos (dot product)</a:t>
            </a:r>
          </a:p>
        </p:txBody>
      </p:sp>
      <p:pic>
        <p:nvPicPr>
          <p:cNvPr id="5" name="Content Placeholder 4"/>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b="51183"/>
          <a:stretch/>
        </p:blipFill>
        <p:spPr>
          <a:xfrm>
            <a:off x="527902" y="1797345"/>
            <a:ext cx="10953946" cy="4565850"/>
          </a:xfrm>
        </p:spPr>
      </p:pic>
      <p:sp>
        <p:nvSpPr>
          <p:cNvPr id="9" name="Date Placeholder 8"/>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911526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Retrieval (IR) notation</a:t>
            </a:r>
            <a:br>
              <a:rPr lang="en-US" dirty="0"/>
            </a:br>
            <a:r>
              <a:rPr lang="en-US" dirty="0"/>
              <a:t>Term Weighting: </a:t>
            </a:r>
            <a:r>
              <a:rPr lang="en-US" dirty="0" err="1"/>
              <a:t>tf</a:t>
            </a:r>
            <a:r>
              <a:rPr lang="en-US" dirty="0"/>
              <a:t> * IDF</a:t>
            </a:r>
          </a:p>
        </p:txBody>
      </p:sp>
      <p:sp>
        <p:nvSpPr>
          <p:cNvPr id="4" name="Content Placeholder 3"/>
          <p:cNvSpPr>
            <a:spLocks noGrp="1"/>
          </p:cNvSpPr>
          <p:nvPr>
            <p:ph sz="half" idx="1"/>
          </p:nvPr>
        </p:nvSpPr>
        <p:spPr/>
        <p:txBody>
          <a:bodyPr>
            <a:normAutofit/>
          </a:bodyPr>
          <a:lstStyle/>
          <a:p>
            <a:r>
              <a:rPr lang="en-US" dirty="0"/>
              <a:t>t: term</a:t>
            </a:r>
          </a:p>
          <a:p>
            <a:r>
              <a:rPr lang="en-US" dirty="0"/>
              <a:t>d: document</a:t>
            </a:r>
          </a:p>
          <a:p>
            <a:r>
              <a:rPr lang="en-US" dirty="0"/>
              <a:t>D: # of documents in library</a:t>
            </a:r>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p:txBody>
              <a:bodyPr>
                <a:normAutofit/>
              </a:bodyPr>
              <a:lstStyle/>
              <a:p>
                <a:r>
                  <a:rPr lang="en-US" dirty="0"/>
                  <a:t>tf(</a:t>
                </a:r>
                <a:r>
                  <a:rPr lang="en-US" dirty="0" err="1"/>
                  <a:t>t,d</a:t>
                </a:r>
                <a:r>
                  <a:rPr lang="en-US" dirty="0"/>
                  <a:t>): term frequency</a:t>
                </a:r>
              </a:p>
              <a:p>
                <a:pPr lvl="1"/>
                <a:r>
                  <a:rPr lang="en-US" dirty="0"/>
                  <a:t># of times that t appears in d</a:t>
                </a:r>
              </a:p>
              <a:p>
                <a:r>
                  <a:rPr lang="en-US" dirty="0" err="1"/>
                  <a:t>df</a:t>
                </a:r>
                <a:r>
                  <a:rPr lang="en-US" dirty="0"/>
                  <a:t>(t): document frequency</a:t>
                </a:r>
              </a:p>
              <a:p>
                <a:pPr lvl="1"/>
                <a:r>
                  <a:rPr lang="en-US" dirty="0"/>
                  <a:t># of documents that contain t </a:t>
                </a:r>
              </a:p>
              <a:p>
                <a:pPr lvl="1"/>
                <a:r>
                  <a:rPr lang="en-US" dirty="0"/>
                  <a:t>(at least once)</a:t>
                </a:r>
              </a:p>
              <a:p>
                <a:r>
                  <a:rPr lang="en-US" dirty="0"/>
                  <a:t>IDF(t): inverse doc frequency</a:t>
                </a:r>
              </a:p>
              <a:p>
                <a:pPr lvl="1"/>
                <a14:m>
                  <m:oMath xmlns:m="http://schemas.openxmlformats.org/officeDocument/2006/math">
                    <m:r>
                      <a:rPr lang="en-US" b="0" i="1" smtClean="0">
                        <a:latin typeface="Cambria Math" charset="0"/>
                      </a:rPr>
                      <m:t>𝐼𝐷𝐹</m:t>
                    </m:r>
                    <m:d>
                      <m:dPr>
                        <m:ctrlPr>
                          <a:rPr lang="en-US" b="0" i="1" smtClean="0">
                            <a:latin typeface="Cambria Math" panose="02040503050406030204" pitchFamily="18" charset="0"/>
                          </a:rPr>
                        </m:ctrlPr>
                      </m:dPr>
                      <m:e>
                        <m:r>
                          <a:rPr lang="en-US" b="0" i="1" smtClean="0">
                            <a:latin typeface="Cambria Math" charset="0"/>
                          </a:rPr>
                          <m:t>𝑡</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f>
                      <m:fPr>
                        <m:ctrlPr>
                          <a:rPr lang="mr-IN" b="0" i="1" smtClean="0">
                            <a:latin typeface="Cambria Math" panose="02040503050406030204" pitchFamily="18" charset="0"/>
                          </a:rPr>
                        </m:ctrlPr>
                      </m:fPr>
                      <m:num>
                        <m:r>
                          <a:rPr lang="en-US" b="0" i="1" smtClean="0">
                            <a:latin typeface="Cambria Math" charset="0"/>
                          </a:rPr>
                          <m:t>𝑑𝑓</m:t>
                        </m:r>
                        <m:r>
                          <a:rPr lang="en-US" b="0" i="1" smtClean="0">
                            <a:latin typeface="Cambria Math" charset="0"/>
                          </a:rPr>
                          <m:t>(</m:t>
                        </m:r>
                        <m:r>
                          <a:rPr lang="en-US" b="0" i="1" smtClean="0">
                            <a:latin typeface="Cambria Math" charset="0"/>
                          </a:rPr>
                          <m:t>𝑡</m:t>
                        </m:r>
                        <m:r>
                          <a:rPr lang="en-US" b="0" i="1" smtClean="0">
                            <a:latin typeface="Cambria Math" charset="0"/>
                          </a:rPr>
                          <m:t>)</m:t>
                        </m:r>
                      </m:num>
                      <m:den>
                        <m:r>
                          <a:rPr lang="en-US" b="0" i="1" smtClean="0">
                            <a:latin typeface="Cambria Math" charset="0"/>
                          </a:rPr>
                          <m:t>𝐷</m:t>
                        </m:r>
                      </m:den>
                    </m:f>
                  </m:oMath>
                </a14:m>
                <a:endParaRPr lang="en-US" dirty="0"/>
              </a:p>
              <a:p>
                <a:r>
                  <a:rPr lang="en-US" dirty="0" err="1"/>
                  <a:t>tf</a:t>
                </a:r>
                <a:r>
                  <a:rPr lang="en-US" dirty="0"/>
                  <a:t> * IDF weighting</a:t>
                </a:r>
              </a:p>
              <a:p>
                <a:pPr lvl="1"/>
                <a:r>
                  <a:rPr lang="en-US" dirty="0"/>
                  <a:t>Assumes (too much) </a:t>
                </a:r>
                <a:r>
                  <a:rPr lang="en-US" dirty="0" err="1"/>
                  <a:t>indep</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blipFill rotWithShape="0">
                <a:blip r:embed="rId2"/>
                <a:stretch>
                  <a:fillRect l="-2118" t="-2241"/>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92878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48817"/>
          <a:stretch/>
        </p:blipFill>
        <p:spPr>
          <a:xfrm>
            <a:off x="160254" y="409428"/>
            <a:ext cx="11923727" cy="5208947"/>
          </a:xfr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226306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5656082"/>
            <a:ext cx="6490444" cy="1168697"/>
          </a:xfrm>
        </p:spPr>
      </p:pic>
      <p:sp>
        <p:nvSpPr>
          <p:cNvPr id="2" name="Title 1"/>
          <p:cNvSpPr>
            <a:spLocks noGrp="1"/>
          </p:cNvSpPr>
          <p:nvPr>
            <p:ph type="title"/>
          </p:nvPr>
        </p:nvSpPr>
        <p:spPr/>
        <p:txBody>
          <a:bodyPr>
            <a:noAutofit/>
          </a:bodyPr>
          <a:lstStyle/>
          <a:p>
            <a:r>
              <a:rPr lang="en-US" sz="3200" dirty="0"/>
              <a:t>LSA/LSI: Latent Semantic Analysis/Indexing</a:t>
            </a:r>
            <a:br>
              <a:rPr lang="en-US" sz="3200" dirty="0"/>
            </a:br>
            <a:r>
              <a:rPr lang="en-US" sz="3200" dirty="0"/>
              <a:t>SVD: Singular Value Decomposition</a:t>
            </a:r>
            <a:br>
              <a:rPr lang="en-US" sz="3200" dirty="0"/>
            </a:br>
            <a:r>
              <a:rPr lang="en-US" sz="3200" dirty="0"/>
              <a:t>PCA: Principal Component Analysis</a:t>
            </a:r>
          </a:p>
        </p:txBody>
      </p:sp>
      <p:graphicFrame>
        <p:nvGraphicFramePr>
          <p:cNvPr id="14" name="Content Placeholder 13"/>
          <p:cNvGraphicFramePr>
            <a:graphicFrameLocks noGrp="1"/>
          </p:cNvGraphicFramePr>
          <p:nvPr>
            <p:ph sz="half" idx="1"/>
          </p:nvPr>
        </p:nvGraphicFramePr>
        <p:xfrm>
          <a:off x="5844473" y="1771971"/>
          <a:ext cx="6118142" cy="4119786"/>
        </p:xfrm>
        <a:graphic>
          <a:graphicData uri="http://schemas.openxmlformats.org/drawingml/2006/table">
            <a:tbl>
              <a:tblPr>
                <a:tableStyleId>{5C22544A-7EE6-4342-B048-85BDC9FD1C3A}</a:tableStyleId>
              </a:tblPr>
              <a:tblGrid>
                <a:gridCol w="1138406">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553304">
                  <a:extLst>
                    <a:ext uri="{9D8B030D-6E8A-4147-A177-3AD203B41FA5}">
                      <a16:colId xmlns:a16="http://schemas.microsoft.com/office/drawing/2014/main" val="20002"/>
                    </a:ext>
                  </a:extLst>
                </a:gridCol>
                <a:gridCol w="553304">
                  <a:extLst>
                    <a:ext uri="{9D8B030D-6E8A-4147-A177-3AD203B41FA5}">
                      <a16:colId xmlns:a16="http://schemas.microsoft.com/office/drawing/2014/main" val="20003"/>
                    </a:ext>
                  </a:extLst>
                </a:gridCol>
                <a:gridCol w="553304">
                  <a:extLst>
                    <a:ext uri="{9D8B030D-6E8A-4147-A177-3AD203B41FA5}">
                      <a16:colId xmlns:a16="http://schemas.microsoft.com/office/drawing/2014/main" val="20004"/>
                    </a:ext>
                  </a:extLst>
                </a:gridCol>
                <a:gridCol w="553304">
                  <a:extLst>
                    <a:ext uri="{9D8B030D-6E8A-4147-A177-3AD203B41FA5}">
                      <a16:colId xmlns:a16="http://schemas.microsoft.com/office/drawing/2014/main" val="20005"/>
                    </a:ext>
                  </a:extLst>
                </a:gridCol>
                <a:gridCol w="553304">
                  <a:extLst>
                    <a:ext uri="{9D8B030D-6E8A-4147-A177-3AD203B41FA5}">
                      <a16:colId xmlns:a16="http://schemas.microsoft.com/office/drawing/2014/main" val="20006"/>
                    </a:ext>
                  </a:extLst>
                </a:gridCol>
                <a:gridCol w="553304">
                  <a:extLst>
                    <a:ext uri="{9D8B030D-6E8A-4147-A177-3AD203B41FA5}">
                      <a16:colId xmlns:a16="http://schemas.microsoft.com/office/drawing/2014/main" val="20007"/>
                    </a:ext>
                  </a:extLst>
                </a:gridCol>
                <a:gridCol w="553304">
                  <a:extLst>
                    <a:ext uri="{9D8B030D-6E8A-4147-A177-3AD203B41FA5}">
                      <a16:colId xmlns:a16="http://schemas.microsoft.com/office/drawing/2014/main" val="20008"/>
                    </a:ext>
                  </a:extLst>
                </a:gridCol>
                <a:gridCol w="553304">
                  <a:extLst>
                    <a:ext uri="{9D8B030D-6E8A-4147-A177-3AD203B41FA5}">
                      <a16:colId xmlns:a16="http://schemas.microsoft.com/office/drawing/2014/main" val="20009"/>
                    </a:ext>
                  </a:extLst>
                </a:gridCol>
              </a:tblGrid>
              <a:tr h="324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315558">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315558">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315558">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315558">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315558">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315558">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315558">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315558">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315558">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315558">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315558">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324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mc:AlternateContent xmlns:mc="http://schemas.openxmlformats.org/markup-compatibility/2006" xmlns:a14="http://schemas.microsoft.com/office/drawing/2010/main">
        <mc:Choice Requires="a14">
          <p:sp>
            <p:nvSpPr>
              <p:cNvPr id="9" name="Content Placeholder 3"/>
              <p:cNvSpPr txBox="1">
                <a:spLocks/>
              </p:cNvSpPr>
              <p:nvPr/>
            </p:nvSpPr>
            <p:spPr>
              <a:xfrm>
                <a:off x="990600" y="1978025"/>
                <a:ext cx="4637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 term by doc matrix</a:t>
                </a:r>
              </a:p>
              <a:p>
                <a:pPr lvl="1"/>
                <a14:m>
                  <m:oMath xmlns:m="http://schemas.openxmlformats.org/officeDocument/2006/math">
                    <m:r>
                      <a:rPr lang="en-US" i="1">
                        <a:latin typeface="Cambria Math" charset="0"/>
                      </a:rPr>
                      <m:t>𝑀</m:t>
                    </m:r>
                    <m:r>
                      <a:rPr lang="en-US" i="1">
                        <a:latin typeface="Cambria Math" charset="0"/>
                        <a:ea typeface="Cambria Math" charset="0"/>
                        <a:cs typeface="Cambria Math" charset="0"/>
                      </a:rPr>
                      <m:t>≈</m:t>
                    </m:r>
                    <m:r>
                      <a:rPr lang="en-US" i="1">
                        <a:latin typeface="Cambria Math" charset="0"/>
                        <a:ea typeface="Cambria Math" charset="0"/>
                        <a:cs typeface="Cambria Math" charset="0"/>
                      </a:rPr>
                      <m:t>𝑈𝐷</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𝑉</m:t>
                        </m:r>
                      </m:e>
                      <m:sup>
                        <m:r>
                          <a:rPr lang="en-US" i="1">
                            <a:latin typeface="Cambria Math" charset="0"/>
                            <a:ea typeface="Cambria Math" charset="0"/>
                            <a:cs typeface="Cambria Math" charset="0"/>
                          </a:rPr>
                          <m:t>𝑇</m:t>
                        </m:r>
                      </m:sup>
                    </m:sSup>
                  </m:oMath>
                </a14:m>
                <a:endParaRPr lang="en-US" dirty="0"/>
              </a:p>
              <a:p>
                <a:pPr lvl="1"/>
                <a:r>
                  <a:rPr lang="en-US" dirty="0"/>
                  <a:t>Dimension Reduction</a:t>
                </a:r>
              </a:p>
              <a:p>
                <a:pPr lvl="1"/>
                <a:r>
                  <a:rPr lang="en-US" dirty="0"/>
                  <a:t>s = </a:t>
                </a:r>
                <a:r>
                  <a:rPr lang="en-US" dirty="0" err="1"/>
                  <a:t>svd</a:t>
                </a:r>
                <a:r>
                  <a:rPr lang="en-US" dirty="0"/>
                  <a:t>(m)</a:t>
                </a:r>
              </a:p>
              <a:p>
                <a:pPr lvl="1"/>
                <a:r>
                  <a:rPr lang="mr-IN" dirty="0"/>
                  <a:t>m2 = </a:t>
                </a:r>
                <a:r>
                  <a:rPr lang="mr-IN" dirty="0" err="1"/>
                  <a:t>s$u</a:t>
                </a:r>
                <a:r>
                  <a:rPr lang="mr-IN" dirty="0"/>
                  <a:t>[,1:2] %*% </a:t>
                </a:r>
                <a:r>
                  <a:rPr lang="mr-IN" dirty="0" err="1"/>
                  <a:t>diag</a:t>
                </a:r>
                <a:r>
                  <a:rPr lang="mr-IN" dirty="0"/>
                  <a:t>(</a:t>
                </a:r>
                <a:r>
                  <a:rPr lang="mr-IN" dirty="0" err="1"/>
                  <a:t>s$d</a:t>
                </a:r>
                <a:r>
                  <a:rPr lang="mr-IN" dirty="0"/>
                  <a:t>[1:2]) %*% </a:t>
                </a:r>
                <a:r>
                  <a:rPr lang="mr-IN" dirty="0" err="1"/>
                  <a:t>t</a:t>
                </a:r>
                <a:r>
                  <a:rPr lang="mr-IN" dirty="0"/>
                  <a:t>(</a:t>
                </a:r>
                <a:r>
                  <a:rPr lang="mr-IN" dirty="0" err="1"/>
                  <a:t>s$v</a:t>
                </a:r>
                <a:r>
                  <a:rPr lang="mr-IN" dirty="0"/>
                  <a:t>[,1:2])</a:t>
                </a:r>
                <a:endParaRPr lang="en-US" dirty="0"/>
              </a:p>
              <a:p>
                <a:pPr lvl="1"/>
                <a:r>
                  <a:rPr lang="en-US" dirty="0" err="1"/>
                  <a:t>dimnames</a:t>
                </a:r>
                <a:r>
                  <a:rPr lang="en-US" dirty="0"/>
                  <a:t>(m2)=</a:t>
                </a:r>
                <a:r>
                  <a:rPr lang="en-US" dirty="0" err="1"/>
                  <a:t>dimnames</a:t>
                </a:r>
                <a:r>
                  <a:rPr lang="en-US" dirty="0"/>
                  <a:t>(m)</a:t>
                </a:r>
              </a:p>
              <a:p>
                <a:r>
                  <a:rPr lang="en-US" dirty="0" err="1">
                    <a:hlinkClick r:id="rId3"/>
                  </a:rPr>
                  <a:t>Bellcore</a:t>
                </a:r>
                <a:r>
                  <a:rPr lang="en-US" dirty="0">
                    <a:hlinkClick r:id="rId3"/>
                  </a:rPr>
                  <a:t> Example </a:t>
                </a:r>
                <a:endParaRPr lang="en-US" dirty="0"/>
              </a:p>
              <a:p>
                <a:endParaRPr lang="en-US" dirty="0"/>
              </a:p>
            </p:txBody>
          </p:sp>
        </mc:Choice>
        <mc:Fallback xmlns="">
          <p:sp>
            <p:nvSpPr>
              <p:cNvPr id="9" name="Content Placeholder 3"/>
              <p:cNvSpPr txBox="1">
                <a:spLocks noRot="1" noChangeAspect="1" noMove="1" noResize="1" noEditPoints="1" noAdjustHandles="1" noChangeArrowheads="1" noChangeShapeType="1" noTextEdit="1"/>
              </p:cNvSpPr>
              <p:nvPr/>
            </p:nvSpPr>
            <p:spPr>
              <a:xfrm>
                <a:off x="990600" y="1978025"/>
                <a:ext cx="4637202" cy="4351338"/>
              </a:xfrm>
              <a:prstGeom prst="rect">
                <a:avLst/>
              </a:prstGeom>
              <a:blipFill rotWithShape="0">
                <a:blip r:embed="rId4"/>
                <a:stretch>
                  <a:fillRect l="-2368" t="-2241" r="-1579"/>
                </a:stretch>
              </a:blipFill>
            </p:spPr>
            <p:txBody>
              <a:bodyPr/>
              <a:lstStyle/>
              <a:p>
                <a:r>
                  <a:rPr lang="en-US">
                    <a:noFill/>
                  </a:rPr>
                  <a:t> </a:t>
                </a:r>
              </a:p>
            </p:txBody>
          </p:sp>
        </mc:Fallback>
      </mc:AlternateContent>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55027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0"/>
            <a:ext cx="10007600" cy="6858000"/>
          </a:xfrm>
          <a:prstGeom prst="rect">
            <a:avLst/>
          </a:prstGeom>
        </p:spPr>
      </p:pic>
      <p:sp>
        <p:nvSpPr>
          <p:cNvPr id="6" name="Date Placeholder 5"/>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3916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3BB1DF-1B23-A136-77BE-98630D7C8F5A}"/>
              </a:ext>
            </a:extLst>
          </p:cNvPr>
          <p:cNvSpPr>
            <a:spLocks noGrp="1"/>
          </p:cNvSpPr>
          <p:nvPr>
            <p:ph type="title"/>
          </p:nvPr>
        </p:nvSpPr>
        <p:spPr/>
        <p:txBody>
          <a:bodyPr>
            <a:normAutofit/>
          </a:bodyPr>
          <a:lstStyle/>
          <a:p>
            <a:r>
              <a:rPr lang="en-US" sz="6700" dirty="0"/>
              <a:t>From PMI to Bots</a:t>
            </a:r>
            <a:br>
              <a:rPr lang="en-US" dirty="0"/>
            </a:br>
            <a:r>
              <a:rPr lang="en-US" sz="2200" dirty="0"/>
              <a:t>Connecting the dots between the past and the future</a:t>
            </a:r>
            <a:endParaRPr lang="en-US" dirty="0"/>
          </a:p>
        </p:txBody>
      </p:sp>
      <p:sp>
        <p:nvSpPr>
          <p:cNvPr id="7" name="Content Placeholder 6">
            <a:extLst>
              <a:ext uri="{FF2B5EF4-FFF2-40B4-BE49-F238E27FC236}">
                <a16:creationId xmlns:a16="http://schemas.microsoft.com/office/drawing/2014/main" id="{61EA171D-7E39-4D0E-9694-ED735FEF487A}"/>
              </a:ext>
            </a:extLst>
          </p:cNvPr>
          <p:cNvSpPr>
            <a:spLocks noGrp="1"/>
          </p:cNvSpPr>
          <p:nvPr>
            <p:ph idx="1"/>
          </p:nvPr>
        </p:nvSpPr>
        <p:spPr/>
        <p:txBody>
          <a:bodyPr>
            <a:normAutofit fontScale="92500" lnSpcReduction="10000"/>
          </a:bodyPr>
          <a:lstStyle/>
          <a:p>
            <a:r>
              <a:rPr lang="en-US" dirty="0"/>
              <a:t>PMI </a:t>
            </a:r>
            <a:r>
              <a:rPr lang="en-US" dirty="0">
                <a:sym typeface="Wingdings" pitchFamily="2" charset="2"/>
              </a:rPr>
              <a:t> Word2Vec  Bots</a:t>
            </a:r>
            <a:endParaRPr lang="en-US" dirty="0"/>
          </a:p>
          <a:p>
            <a:pPr lvl="1"/>
            <a:r>
              <a:rPr lang="en-US" dirty="0"/>
              <a:t>PMI (Past): Pointwise Mutual Information</a:t>
            </a:r>
          </a:p>
          <a:p>
            <a:pPr lvl="2"/>
            <a:r>
              <a:rPr lang="en-US" dirty="0"/>
              <a:t>Original Motivation for PMI: </a:t>
            </a:r>
          </a:p>
          <a:p>
            <a:pPr lvl="3"/>
            <a:r>
              <a:rPr lang="en-US" dirty="0"/>
              <a:t>Help Lexicographers to find interesting “collocations”</a:t>
            </a:r>
          </a:p>
          <a:p>
            <a:pPr lvl="4"/>
            <a:r>
              <a:rPr lang="en-US" dirty="0"/>
              <a:t>Need to explain “collocations” </a:t>
            </a:r>
          </a:p>
          <a:p>
            <a:pPr lvl="4"/>
            <a:r>
              <a:rPr lang="en-US" dirty="0"/>
              <a:t>and connect the dots between collocations and lexical semantics</a:t>
            </a:r>
          </a:p>
          <a:p>
            <a:pPr lvl="1"/>
            <a:r>
              <a:rPr lang="en-US" dirty="0"/>
              <a:t>Word2Vec: factored representation of PMI</a:t>
            </a:r>
          </a:p>
          <a:p>
            <a:pPr lvl="1"/>
            <a:r>
              <a:rPr lang="en-US" dirty="0"/>
              <a:t>Bots (Future): Word2Vec </a:t>
            </a:r>
            <a:r>
              <a:rPr lang="en-US" dirty="0">
                <a:sym typeface="Wingdings" pitchFamily="2" charset="2"/>
              </a:rPr>
              <a:t> Doc2Vec</a:t>
            </a:r>
          </a:p>
          <a:p>
            <a:pPr lvl="2"/>
            <a:r>
              <a:rPr lang="en-US" dirty="0">
                <a:sym typeface="Wingdings" pitchFamily="2" charset="2"/>
              </a:rPr>
              <a:t>Embeddings: Represent “everything” as vectors</a:t>
            </a:r>
          </a:p>
          <a:p>
            <a:pPr lvl="3"/>
            <a:r>
              <a:rPr lang="en-US" dirty="0">
                <a:sym typeface="Wingdings" pitchFamily="2" charset="2"/>
              </a:rPr>
              <a:t>Everything: </a:t>
            </a:r>
          </a:p>
          <a:p>
            <a:pPr lvl="4"/>
            <a:r>
              <a:rPr lang="en-US" dirty="0">
                <a:sym typeface="Wingdings" pitchFamily="2" charset="2"/>
              </a:rPr>
              <a:t>Words (in all languages)</a:t>
            </a:r>
          </a:p>
          <a:p>
            <a:pPr lvl="4"/>
            <a:r>
              <a:rPr lang="en-US" dirty="0">
                <a:sym typeface="Wingdings" pitchFamily="2" charset="2"/>
              </a:rPr>
              <a:t>Documents (in all languages)</a:t>
            </a:r>
          </a:p>
          <a:p>
            <a:pPr lvl="4"/>
            <a:r>
              <a:rPr lang="en-US" dirty="0">
                <a:sym typeface="Wingdings" pitchFamily="2" charset="2"/>
              </a:rPr>
              <a:t>Multi-modal: Text, Speech, Pictures, Videos</a:t>
            </a:r>
          </a:p>
          <a:p>
            <a:pPr lvl="2"/>
            <a:r>
              <a:rPr lang="en-US" dirty="0">
                <a:sym typeface="Wingdings" pitchFamily="2" charset="2"/>
              </a:rPr>
              <a:t>Answer all questions by table lookup (cosine similarity of vectors)</a:t>
            </a:r>
            <a:endParaRPr lang="en-US" dirty="0"/>
          </a:p>
        </p:txBody>
      </p:sp>
      <p:sp>
        <p:nvSpPr>
          <p:cNvPr id="3" name="Date Placeholder 2">
            <a:extLst>
              <a:ext uri="{FF2B5EF4-FFF2-40B4-BE49-F238E27FC236}">
                <a16:creationId xmlns:a16="http://schemas.microsoft.com/office/drawing/2014/main" id="{2647FA27-CBCC-4CF8-5617-99CAA8F32762}"/>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D4529D88-49F8-ABBC-0EDE-DD49FD9DACF6}"/>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630C4B7D-394F-54BD-552E-58E2E8FC55B3}"/>
              </a:ext>
            </a:extLst>
          </p:cNvPr>
          <p:cNvSpPr>
            <a:spLocks noGrp="1"/>
          </p:cNvSpPr>
          <p:nvPr>
            <p:ph type="sldNum" sz="quarter" idx="12"/>
          </p:nvPr>
        </p:nvSpPr>
        <p:spPr/>
        <p:txBody>
          <a:bodyPr/>
          <a:lstStyle/>
          <a:p>
            <a:fld id="{33A3D10F-77F7-DB43-842D-10933EFABD99}" type="slidenum">
              <a:rPr lang="en-US" smtClean="0"/>
              <a:t>11</a:t>
            </a:fld>
            <a:endParaRPr lang="en-US"/>
          </a:p>
        </p:txBody>
      </p:sp>
      <p:pic>
        <p:nvPicPr>
          <p:cNvPr id="8" name="Content Placeholder 7" descr="A close-up of a document&#10;&#10;AI-generated content may be incorrect.">
            <a:extLst>
              <a:ext uri="{FF2B5EF4-FFF2-40B4-BE49-F238E27FC236}">
                <a16:creationId xmlns:a16="http://schemas.microsoft.com/office/drawing/2014/main" id="{6AEB98A2-565C-15F9-9A2E-7E747C0DB991}"/>
              </a:ext>
            </a:extLst>
          </p:cNvPr>
          <p:cNvPicPr>
            <a:picLocks noChangeAspect="1"/>
          </p:cNvPicPr>
          <p:nvPr/>
        </p:nvPicPr>
        <p:blipFill>
          <a:blip r:embed="rId2"/>
          <a:stretch>
            <a:fillRect/>
          </a:stretch>
        </p:blipFill>
        <p:spPr>
          <a:xfrm>
            <a:off x="7798525" y="71211"/>
            <a:ext cx="4299355" cy="2903641"/>
          </a:xfrm>
          <a:prstGeom prst="rect">
            <a:avLst/>
          </a:prstGeom>
          <a:ln w="12700">
            <a:solidFill>
              <a:schemeClr val="accent1">
                <a:shade val="50000"/>
              </a:schemeClr>
            </a:solidFill>
          </a:ln>
        </p:spPr>
      </p:pic>
    </p:spTree>
    <p:extLst>
      <p:ext uri="{BB962C8B-B14F-4D97-AF65-F5344CB8AC3E}">
        <p14:creationId xmlns:p14="http://schemas.microsoft.com/office/powerpoint/2010/main" val="69731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0558" y="1131601"/>
            <a:ext cx="7635201" cy="2874791"/>
          </a:xfrm>
        </p:spPr>
      </p:pic>
      <p:sp>
        <p:nvSpPr>
          <p:cNvPr id="13" name="Title 12"/>
          <p:cNvSpPr>
            <a:spLocks noGrp="1"/>
          </p:cNvSpPr>
          <p:nvPr>
            <p:ph type="title"/>
          </p:nvPr>
        </p:nvSpPr>
        <p:spPr/>
        <p:txBody>
          <a:bodyPr>
            <a:normAutofit/>
          </a:bodyPr>
          <a:lstStyle/>
          <a:p>
            <a:r>
              <a:rPr lang="en-US" dirty="0"/>
              <a:t>plot(</a:t>
            </a:r>
            <a:r>
              <a:rPr lang="en-US" dirty="0" err="1"/>
              <a:t>hclust</a:t>
            </a:r>
            <a:r>
              <a:rPr lang="en-US" dirty="0"/>
              <a:t>(</a:t>
            </a:r>
            <a:r>
              <a:rPr lang="en-US" dirty="0" err="1"/>
              <a:t>as.dist</a:t>
            </a:r>
            <a:r>
              <a:rPr lang="en-US" dirty="0"/>
              <a:t>(1-cor(m)))</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65889" y="3863928"/>
            <a:ext cx="7026111" cy="2937144"/>
          </a:xfrm>
        </p:spPr>
      </p:pic>
      <p:graphicFrame>
        <p:nvGraphicFramePr>
          <p:cNvPr id="11" name="Content Placeholder 13"/>
          <p:cNvGraphicFramePr>
            <a:graphicFrameLocks/>
          </p:cNvGraphicFramePr>
          <p:nvPr/>
        </p:nvGraphicFramePr>
        <p:xfrm>
          <a:off x="216671" y="2146632"/>
          <a:ext cx="4157365" cy="3434591"/>
        </p:xfrm>
        <a:graphic>
          <a:graphicData uri="http://schemas.openxmlformats.org/drawingml/2006/table">
            <a:tbl>
              <a:tblPr>
                <a:tableStyleId>{5C22544A-7EE6-4342-B048-85BDC9FD1C3A}</a:tableStyleId>
              </a:tblPr>
              <a:tblGrid>
                <a:gridCol w="773563">
                  <a:extLst>
                    <a:ext uri="{9D8B030D-6E8A-4147-A177-3AD203B41FA5}">
                      <a16:colId xmlns:a16="http://schemas.microsoft.com/office/drawing/2014/main" val="20000"/>
                    </a:ext>
                  </a:extLst>
                </a:gridCol>
                <a:gridCol w="375978">
                  <a:extLst>
                    <a:ext uri="{9D8B030D-6E8A-4147-A177-3AD203B41FA5}">
                      <a16:colId xmlns:a16="http://schemas.microsoft.com/office/drawing/2014/main" val="20001"/>
                    </a:ext>
                  </a:extLst>
                </a:gridCol>
                <a:gridCol w="375978">
                  <a:extLst>
                    <a:ext uri="{9D8B030D-6E8A-4147-A177-3AD203B41FA5}">
                      <a16:colId xmlns:a16="http://schemas.microsoft.com/office/drawing/2014/main" val="20002"/>
                    </a:ext>
                  </a:extLst>
                </a:gridCol>
                <a:gridCol w="375978">
                  <a:extLst>
                    <a:ext uri="{9D8B030D-6E8A-4147-A177-3AD203B41FA5}">
                      <a16:colId xmlns:a16="http://schemas.microsoft.com/office/drawing/2014/main" val="20003"/>
                    </a:ext>
                  </a:extLst>
                </a:gridCol>
                <a:gridCol w="375978">
                  <a:extLst>
                    <a:ext uri="{9D8B030D-6E8A-4147-A177-3AD203B41FA5}">
                      <a16:colId xmlns:a16="http://schemas.microsoft.com/office/drawing/2014/main" val="20004"/>
                    </a:ext>
                  </a:extLst>
                </a:gridCol>
                <a:gridCol w="375978">
                  <a:extLst>
                    <a:ext uri="{9D8B030D-6E8A-4147-A177-3AD203B41FA5}">
                      <a16:colId xmlns:a16="http://schemas.microsoft.com/office/drawing/2014/main" val="20005"/>
                    </a:ext>
                  </a:extLst>
                </a:gridCol>
                <a:gridCol w="375978">
                  <a:extLst>
                    <a:ext uri="{9D8B030D-6E8A-4147-A177-3AD203B41FA5}">
                      <a16:colId xmlns:a16="http://schemas.microsoft.com/office/drawing/2014/main" val="20006"/>
                    </a:ext>
                  </a:extLst>
                </a:gridCol>
                <a:gridCol w="375978">
                  <a:extLst>
                    <a:ext uri="{9D8B030D-6E8A-4147-A177-3AD203B41FA5}">
                      <a16:colId xmlns:a16="http://schemas.microsoft.com/office/drawing/2014/main" val="20007"/>
                    </a:ext>
                  </a:extLst>
                </a:gridCol>
                <a:gridCol w="375978">
                  <a:extLst>
                    <a:ext uri="{9D8B030D-6E8A-4147-A177-3AD203B41FA5}">
                      <a16:colId xmlns:a16="http://schemas.microsoft.com/office/drawing/2014/main" val="20008"/>
                    </a:ext>
                  </a:extLst>
                </a:gridCol>
                <a:gridCol w="375978">
                  <a:extLst>
                    <a:ext uri="{9D8B030D-6E8A-4147-A177-3AD203B41FA5}">
                      <a16:colId xmlns:a16="http://schemas.microsoft.com/office/drawing/2014/main" val="20009"/>
                    </a:ext>
                  </a:extLst>
                </a:gridCol>
              </a:tblGrid>
              <a:tr h="270383">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6307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6307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6307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6307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6307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6307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6307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6307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6307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6307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6307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70383">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760192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b="61798"/>
          <a:stretch/>
        </p:blipFill>
        <p:spPr>
          <a:xfrm>
            <a:off x="3912386" y="311086"/>
            <a:ext cx="8220174" cy="3224001"/>
          </a:xfrm>
        </p:spPr>
      </p:pic>
      <p:sp>
        <p:nvSpPr>
          <p:cNvPr id="13" name="Title 12"/>
          <p:cNvSpPr>
            <a:spLocks noGrp="1"/>
          </p:cNvSpPr>
          <p:nvPr>
            <p:ph type="title"/>
          </p:nvPr>
        </p:nvSpPr>
        <p:spPr>
          <a:xfrm>
            <a:off x="216031" y="101176"/>
            <a:ext cx="7080315" cy="681250"/>
          </a:xfrm>
        </p:spPr>
        <p:txBody>
          <a:bodyPr>
            <a:normAutofit fontScale="90000"/>
          </a:bodyPr>
          <a:lstStyle/>
          <a:p>
            <a:r>
              <a:rPr lang="en-US" dirty="0"/>
              <a:t>plot(</a:t>
            </a:r>
            <a:r>
              <a:rPr lang="en-US" dirty="0" err="1"/>
              <a:t>hclust</a:t>
            </a:r>
            <a:r>
              <a:rPr lang="en-US" dirty="0"/>
              <a:t>(</a:t>
            </a:r>
            <a:r>
              <a:rPr lang="en-US" dirty="0" err="1"/>
              <a:t>as.dist</a:t>
            </a:r>
            <a:r>
              <a:rPr lang="en-US" dirty="0"/>
              <a:t>(1-cor(t(m))))</a:t>
            </a:r>
          </a:p>
        </p:txBody>
      </p:sp>
      <p:pic>
        <p:nvPicPr>
          <p:cNvPr id="12" name="Content Placeholder 9"/>
          <p:cNvPicPr>
            <a:picLocks noChangeAspect="1"/>
          </p:cNvPicPr>
          <p:nvPr/>
        </p:nvPicPr>
        <p:blipFill rotWithShape="1">
          <a:blip r:embed="rId2">
            <a:extLst>
              <a:ext uri="{28A0092B-C50C-407E-A947-70E740481C1C}">
                <a14:useLocalDpi xmlns:a14="http://schemas.microsoft.com/office/drawing/2010/main" val="0"/>
              </a:ext>
            </a:extLst>
          </a:blip>
          <a:srcRect t="53330" b="12642"/>
          <a:stretch/>
        </p:blipFill>
        <p:spPr>
          <a:xfrm>
            <a:off x="3745563" y="3535087"/>
            <a:ext cx="8446437" cy="2950554"/>
          </a:xfrm>
          <a:prstGeom prst="rect">
            <a:avLst/>
          </a:prstGeom>
        </p:spPr>
      </p:pic>
      <p:graphicFrame>
        <p:nvGraphicFramePr>
          <p:cNvPr id="14" name="Content Placeholder 13"/>
          <p:cNvGraphicFramePr>
            <a:graphicFrameLocks/>
          </p:cNvGraphicFramePr>
          <p:nvPr/>
        </p:nvGraphicFramePr>
        <p:xfrm>
          <a:off x="216672" y="2017246"/>
          <a:ext cx="3469447" cy="2951143"/>
        </p:xfrm>
        <a:graphic>
          <a:graphicData uri="http://schemas.openxmlformats.org/drawingml/2006/table">
            <a:tbl>
              <a:tblPr>
                <a:tableStyleId>{5C22544A-7EE6-4342-B048-85BDC9FD1C3A}</a:tableStyleId>
              </a:tblPr>
              <a:tblGrid>
                <a:gridCol w="797018">
                  <a:extLst>
                    <a:ext uri="{9D8B030D-6E8A-4147-A177-3AD203B41FA5}">
                      <a16:colId xmlns:a16="http://schemas.microsoft.com/office/drawing/2014/main" val="20000"/>
                    </a:ext>
                  </a:extLst>
                </a:gridCol>
                <a:gridCol w="211795">
                  <a:extLst>
                    <a:ext uri="{9D8B030D-6E8A-4147-A177-3AD203B41FA5}">
                      <a16:colId xmlns:a16="http://schemas.microsoft.com/office/drawing/2014/main" val="20001"/>
                    </a:ext>
                  </a:extLst>
                </a:gridCol>
                <a:gridCol w="264279">
                  <a:extLst>
                    <a:ext uri="{9D8B030D-6E8A-4147-A177-3AD203B41FA5}">
                      <a16:colId xmlns:a16="http://schemas.microsoft.com/office/drawing/2014/main" val="20002"/>
                    </a:ext>
                  </a:extLst>
                </a:gridCol>
                <a:gridCol w="313765">
                  <a:extLst>
                    <a:ext uri="{9D8B030D-6E8A-4147-A177-3AD203B41FA5}">
                      <a16:colId xmlns:a16="http://schemas.microsoft.com/office/drawing/2014/main" val="20003"/>
                    </a:ext>
                  </a:extLst>
                </a:gridCol>
                <a:gridCol w="313765">
                  <a:extLst>
                    <a:ext uri="{9D8B030D-6E8A-4147-A177-3AD203B41FA5}">
                      <a16:colId xmlns:a16="http://schemas.microsoft.com/office/drawing/2014/main" val="20004"/>
                    </a:ext>
                  </a:extLst>
                </a:gridCol>
                <a:gridCol w="313765">
                  <a:extLst>
                    <a:ext uri="{9D8B030D-6E8A-4147-A177-3AD203B41FA5}">
                      <a16:colId xmlns:a16="http://schemas.microsoft.com/office/drawing/2014/main" val="20005"/>
                    </a:ext>
                  </a:extLst>
                </a:gridCol>
                <a:gridCol w="313765">
                  <a:extLst>
                    <a:ext uri="{9D8B030D-6E8A-4147-A177-3AD203B41FA5}">
                      <a16:colId xmlns:a16="http://schemas.microsoft.com/office/drawing/2014/main" val="20006"/>
                    </a:ext>
                  </a:extLst>
                </a:gridCol>
                <a:gridCol w="313765">
                  <a:extLst>
                    <a:ext uri="{9D8B030D-6E8A-4147-A177-3AD203B41FA5}">
                      <a16:colId xmlns:a16="http://schemas.microsoft.com/office/drawing/2014/main" val="20007"/>
                    </a:ext>
                  </a:extLst>
                </a:gridCol>
                <a:gridCol w="313765">
                  <a:extLst>
                    <a:ext uri="{9D8B030D-6E8A-4147-A177-3AD203B41FA5}">
                      <a16:colId xmlns:a16="http://schemas.microsoft.com/office/drawing/2014/main" val="20008"/>
                    </a:ext>
                  </a:extLst>
                </a:gridCol>
                <a:gridCol w="313765">
                  <a:extLst>
                    <a:ext uri="{9D8B030D-6E8A-4147-A177-3AD203B41FA5}">
                      <a16:colId xmlns:a16="http://schemas.microsoft.com/office/drawing/2014/main" val="20009"/>
                    </a:ext>
                  </a:extLst>
                </a:gridCol>
              </a:tblGrid>
              <a:tr h="232324">
                <a:tc>
                  <a:txBody>
                    <a:bodyPr/>
                    <a:lstStyle/>
                    <a:p>
                      <a:pPr algn="r" fontAlgn="b"/>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400" b="1" u="none" strike="noStrike" dirty="0">
                          <a:effectLst/>
                        </a:rPr>
                        <a:t>c1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is-IS" sz="1400" b="1" u="none" strike="noStrike" dirty="0">
                          <a:effectLst/>
                        </a:rPr>
                        <a:t>c2</a:t>
                      </a:r>
                      <a:endParaRPr lang="is-I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c4</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c5</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m1</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sk-SK" sz="1400" b="1" u="none" strike="noStrike" dirty="0">
                          <a:effectLst/>
                        </a:rPr>
                        <a:t>m2</a:t>
                      </a:r>
                      <a:endParaRPr lang="sk-SK"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m3</a:t>
                      </a:r>
                      <a:endParaRPr lang="en-US" sz="1400" b="1" i="0" u="none" strike="noStrike" dirty="0">
                        <a:solidFill>
                          <a:srgbClr val="000000"/>
                        </a:solidFill>
                        <a:effectLst/>
                        <a:latin typeface="Calibri" charset="0"/>
                      </a:endParaRPr>
                    </a:p>
                  </a:txBody>
                  <a:tcPr marL="3603" marR="3603" marT="3603" marB="0" anchor="b"/>
                </a:tc>
                <a:tc>
                  <a:txBody>
                    <a:bodyPr/>
                    <a:lstStyle/>
                    <a:p>
                      <a:pPr algn="ctr" fontAlgn="b"/>
                      <a:r>
                        <a:rPr lang="en-US" sz="1400" b="1" u="none" strike="noStrike" dirty="0">
                          <a:effectLst/>
                        </a:rPr>
                        <a:t>m4</a:t>
                      </a:r>
                      <a:endParaRPr lang="en-US" sz="1400" b="1" i="0" u="none" strike="noStrike" dirty="0">
                        <a:solidFill>
                          <a:srgbClr val="000000"/>
                        </a:solidFill>
                        <a:effectLst/>
                        <a:latin typeface="Calibri" charset="0"/>
                      </a:endParaRPr>
                    </a:p>
                  </a:txBody>
                  <a:tcPr marL="3603" marR="3603" marT="3603" marB="0" anchor="b"/>
                </a:tc>
                <a:extLst>
                  <a:ext uri="{0D108BD9-81ED-4DB2-BD59-A6C34878D82A}">
                    <a16:rowId xmlns:a16="http://schemas.microsoft.com/office/drawing/2014/main" val="10000"/>
                  </a:ext>
                </a:extLst>
              </a:tr>
              <a:tr h="226045">
                <a:tc>
                  <a:txBody>
                    <a:bodyPr/>
                    <a:lstStyle/>
                    <a:p>
                      <a:pPr algn="r" fontAlgn="b"/>
                      <a:r>
                        <a:rPr lang="en-US" sz="1400" b="1" u="none" strike="noStrike" dirty="0">
                          <a:effectLst/>
                        </a:rPr>
                        <a:t>human</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1"/>
                  </a:ext>
                </a:extLst>
              </a:tr>
              <a:tr h="226045">
                <a:tc>
                  <a:txBody>
                    <a:bodyPr/>
                    <a:lstStyle/>
                    <a:p>
                      <a:pPr algn="r" fontAlgn="b"/>
                      <a:r>
                        <a:rPr lang="en-US" sz="1400" b="1" u="none" strike="noStrike" dirty="0">
                          <a:effectLst/>
                        </a:rPr>
                        <a:t>interface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2"/>
                  </a:ext>
                </a:extLst>
              </a:tr>
              <a:tr h="226045">
                <a:tc>
                  <a:txBody>
                    <a:bodyPr/>
                    <a:lstStyle/>
                    <a:p>
                      <a:pPr algn="r" fontAlgn="b"/>
                      <a:r>
                        <a:rPr lang="en-US" sz="1400" b="1" u="none" strike="noStrike" dirty="0">
                          <a:effectLst/>
                        </a:rPr>
                        <a:t>computer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3"/>
                  </a:ext>
                </a:extLst>
              </a:tr>
              <a:tr h="226045">
                <a:tc>
                  <a:txBody>
                    <a:bodyPr/>
                    <a:lstStyle/>
                    <a:p>
                      <a:pPr algn="r" fontAlgn="b"/>
                      <a:r>
                        <a:rPr lang="en-US" sz="1400" b="1" u="none" strike="noStrike" dirty="0">
                          <a:effectLst/>
                        </a:rPr>
                        <a:t>user</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4"/>
                  </a:ext>
                </a:extLst>
              </a:tr>
              <a:tr h="226045">
                <a:tc>
                  <a:txBody>
                    <a:bodyPr/>
                    <a:lstStyle/>
                    <a:p>
                      <a:pPr algn="r" fontAlgn="b"/>
                      <a:r>
                        <a:rPr lang="en-US" sz="1400" b="1" u="none" strike="noStrike">
                          <a:effectLst/>
                        </a:rPr>
                        <a:t>system</a:t>
                      </a:r>
                      <a:endParaRPr lang="en-US" sz="1400" b="1" i="0" u="none" strike="noStrike">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is-IS" sz="1100" u="none" strike="noStrike">
                          <a:effectLst/>
                        </a:rPr>
                        <a:t>2</a:t>
                      </a:r>
                      <a:endParaRPr lang="is-I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5"/>
                  </a:ext>
                </a:extLst>
              </a:tr>
              <a:tr h="226045">
                <a:tc>
                  <a:txBody>
                    <a:bodyPr/>
                    <a:lstStyle/>
                    <a:p>
                      <a:pPr algn="r" fontAlgn="b"/>
                      <a:r>
                        <a:rPr lang="en-US" sz="1400" b="1" u="none" strike="noStrike" dirty="0">
                          <a:effectLst/>
                        </a:rPr>
                        <a:t>response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6"/>
                  </a:ext>
                </a:extLst>
              </a:tr>
              <a:tr h="226045">
                <a:tc>
                  <a:txBody>
                    <a:bodyPr/>
                    <a:lstStyle/>
                    <a:p>
                      <a:pPr algn="r" fontAlgn="b"/>
                      <a:r>
                        <a:rPr lang="en-US" sz="1400" b="1" u="none" strike="noStrike" dirty="0">
                          <a:effectLst/>
                        </a:rPr>
                        <a:t>time</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7"/>
                  </a:ext>
                </a:extLst>
              </a:tr>
              <a:tr h="226045">
                <a:tc>
                  <a:txBody>
                    <a:bodyPr/>
                    <a:lstStyle/>
                    <a:p>
                      <a:pPr algn="r" fontAlgn="b"/>
                      <a:r>
                        <a:rPr lang="en-US" sz="1400" b="1" u="none" strike="noStrike" dirty="0">
                          <a:effectLst/>
                        </a:rPr>
                        <a:t>EPS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8"/>
                  </a:ext>
                </a:extLst>
              </a:tr>
              <a:tr h="226045">
                <a:tc>
                  <a:txBody>
                    <a:bodyPr/>
                    <a:lstStyle/>
                    <a:p>
                      <a:pPr algn="r" fontAlgn="b"/>
                      <a:r>
                        <a:rPr lang="en-US" sz="1400" b="1" u="none" strike="noStrike" dirty="0">
                          <a:effectLst/>
                        </a:rPr>
                        <a:t>survey</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tc>
                <a:extLst>
                  <a:ext uri="{0D108BD9-81ED-4DB2-BD59-A6C34878D82A}">
                    <a16:rowId xmlns:a16="http://schemas.microsoft.com/office/drawing/2014/main" val="10009"/>
                  </a:ext>
                </a:extLst>
              </a:tr>
              <a:tr h="226045">
                <a:tc>
                  <a:txBody>
                    <a:bodyPr/>
                    <a:lstStyle/>
                    <a:p>
                      <a:pPr algn="r" fontAlgn="b"/>
                      <a:r>
                        <a:rPr lang="en-US" sz="1400" b="1" u="none" strike="noStrike" dirty="0">
                          <a:effectLst/>
                        </a:rPr>
                        <a:t>trees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0"/>
                  </a:ext>
                </a:extLst>
              </a:tr>
              <a:tr h="226045">
                <a:tc>
                  <a:txBody>
                    <a:bodyPr/>
                    <a:lstStyle/>
                    <a:p>
                      <a:pPr algn="r" fontAlgn="b"/>
                      <a:r>
                        <a:rPr lang="en-US" sz="1400" b="1" u="none" strike="noStrike" dirty="0">
                          <a:effectLst/>
                        </a:rPr>
                        <a:t>graph</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1"/>
                  </a:ext>
                </a:extLst>
              </a:tr>
              <a:tr h="232324">
                <a:tc>
                  <a:txBody>
                    <a:bodyPr/>
                    <a:lstStyle/>
                    <a:p>
                      <a:pPr algn="r" fontAlgn="b"/>
                      <a:r>
                        <a:rPr lang="en-US" sz="1400" b="1" u="none" strike="noStrike" dirty="0">
                          <a:effectLst/>
                        </a:rPr>
                        <a:t>minors</a:t>
                      </a:r>
                      <a:endParaRPr lang="en-US" sz="1400" b="1" i="0" u="none" strike="noStrike" dirty="0">
                        <a:solidFill>
                          <a:srgbClr val="000000"/>
                        </a:solidFill>
                        <a:effectLst/>
                        <a:latin typeface="Arial Unicode MS" charset="0"/>
                      </a:endParaRPr>
                    </a:p>
                  </a:txBody>
                  <a:tcPr marL="3603" marR="3603" marT="3603"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charset="0"/>
                      </a:endParaRPr>
                    </a:p>
                  </a:txBody>
                  <a:tcPr marL="3603" marR="3603" marT="3603" marB="0" anchor="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15" name="Date Placeholder 1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645079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LSA maps terms &amp; docs into internal dimensions</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717" y="1825625"/>
            <a:ext cx="4610566" cy="4351338"/>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4876" y="1825625"/>
            <a:ext cx="4556248" cy="4351338"/>
          </a:xfrm>
        </p:spPr>
      </p:pic>
      <p:cxnSp>
        <p:nvCxnSpPr>
          <p:cNvPr id="10" name="Straight Connector 9"/>
          <p:cNvCxnSpPr/>
          <p:nvPr/>
        </p:nvCxnSpPr>
        <p:spPr>
          <a:xfrm>
            <a:off x="3374796" y="2196445"/>
            <a:ext cx="1960775" cy="26017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144759" y="2405407"/>
            <a:ext cx="2384982" cy="25059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Date Placeholder 1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527167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is popular (massively cited)</a:t>
            </a:r>
          </a:p>
        </p:txBody>
      </p:sp>
      <p:sp>
        <p:nvSpPr>
          <p:cNvPr id="3" name="Content Placeholder 2"/>
          <p:cNvSpPr>
            <a:spLocks noGrp="1"/>
          </p:cNvSpPr>
          <p:nvPr>
            <p:ph idx="1"/>
          </p:nvPr>
        </p:nvSpPr>
        <p:spPr/>
        <p:txBody>
          <a:bodyPr>
            <a:normAutofit/>
          </a:bodyPr>
          <a:lstStyle/>
          <a:p>
            <a:r>
              <a:rPr lang="en-US" b="1" dirty="0">
                <a:solidFill>
                  <a:srgbClr val="FF0000"/>
                </a:solidFill>
              </a:rPr>
              <a:t>Word2vec</a:t>
            </a:r>
            <a:r>
              <a:rPr lang="en-US" dirty="0"/>
              <a:t> is not first, last or best to discuss</a:t>
            </a:r>
          </a:p>
          <a:p>
            <a:pPr lvl="1"/>
            <a:r>
              <a:rPr lang="en-US" dirty="0"/>
              <a:t>Vector spaces, </a:t>
            </a:r>
            <a:r>
              <a:rPr lang="en-US" dirty="0" err="1"/>
              <a:t>embeddings</a:t>
            </a:r>
            <a:r>
              <a:rPr lang="en-US" dirty="0"/>
              <a:t>, </a:t>
            </a:r>
            <a:r>
              <a:rPr lang="en-US" b="1" dirty="0">
                <a:solidFill>
                  <a:srgbClr val="FF0000"/>
                </a:solidFill>
              </a:rPr>
              <a:t>analogies</a:t>
            </a:r>
            <a:r>
              <a:rPr lang="en-US" dirty="0"/>
              <a:t>, similarity metrics, etc.</a:t>
            </a:r>
          </a:p>
          <a:p>
            <a:r>
              <a:rPr lang="en-US" dirty="0"/>
              <a:t>But word2vec is simple and accessible</a:t>
            </a:r>
          </a:p>
          <a:p>
            <a:pPr lvl="1"/>
            <a:r>
              <a:rPr lang="en-US" dirty="0"/>
              <a:t>Anyone can download the code and use it in their next paper.</a:t>
            </a:r>
          </a:p>
          <a:p>
            <a:pPr lvl="1"/>
            <a:r>
              <a:rPr lang="en-US" dirty="0"/>
              <a:t>Any many do (for better and for worse)</a:t>
            </a:r>
          </a:p>
          <a:p>
            <a:r>
              <a:rPr lang="en-US" dirty="0"/>
              <a:t>Available downloads</a:t>
            </a:r>
          </a:p>
          <a:p>
            <a:pPr lvl="1"/>
            <a:r>
              <a:rPr lang="en-US" dirty="0"/>
              <a:t>Pre-computed vectors (no training required)</a:t>
            </a:r>
          </a:p>
          <a:p>
            <a:pPr lvl="1"/>
            <a:r>
              <a:rPr lang="en-US" dirty="0"/>
              <a:t>Code for training your own vectors on your own corpora</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588258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2"/>
          <a:stretch>
            <a:fillRect/>
          </a:stretch>
        </p:blipFill>
        <p:spPr>
          <a:xfrm>
            <a:off x="0" y="870182"/>
            <a:ext cx="6297219" cy="4406364"/>
          </a:xfrm>
          <a:prstGeom prst="rect">
            <a:avLst/>
          </a:prstGeom>
        </p:spPr>
      </p:pic>
      <p:sp>
        <p:nvSpPr>
          <p:cNvPr id="7" name="Content Placeholder 6"/>
          <p:cNvSpPr>
            <a:spLocks noGrp="1"/>
          </p:cNvSpPr>
          <p:nvPr>
            <p:ph sz="half" idx="2"/>
          </p:nvPr>
        </p:nvSpPr>
        <p:spPr>
          <a:xfrm>
            <a:off x="6172199" y="1338608"/>
            <a:ext cx="5526157" cy="4351338"/>
          </a:xfrm>
        </p:spPr>
        <p:txBody>
          <a:bodyPr>
            <a:normAutofit fontScale="92500" lnSpcReduction="20000"/>
          </a:bodyPr>
          <a:lstStyle/>
          <a:p>
            <a:r>
              <a:rPr lang="en-US" dirty="0"/>
              <a:t>Linguistic generalizations</a:t>
            </a:r>
          </a:p>
          <a:p>
            <a:pPr lvl="1"/>
            <a:r>
              <a:rPr lang="en-US" dirty="0"/>
              <a:t>Word associations (distance in plot)</a:t>
            </a:r>
          </a:p>
          <a:p>
            <a:pPr lvl="1"/>
            <a:r>
              <a:rPr lang="en-US" dirty="0"/>
              <a:t>Features (</a:t>
            </a:r>
            <a:r>
              <a:rPr lang="en-US" dirty="0">
                <a:solidFill>
                  <a:srgbClr val="FF0000"/>
                </a:solidFill>
              </a:rPr>
              <a:t>red line</a:t>
            </a:r>
            <a:r>
              <a:rPr lang="en-US" dirty="0"/>
              <a:t>)</a:t>
            </a:r>
          </a:p>
          <a:p>
            <a:pPr lvl="2"/>
            <a:r>
              <a:rPr lang="en-US" dirty="0"/>
              <a:t>Countries &amp; Capitals</a:t>
            </a:r>
          </a:p>
          <a:p>
            <a:r>
              <a:rPr lang="en-US" dirty="0"/>
              <a:t>Analogies:</a:t>
            </a:r>
          </a:p>
          <a:p>
            <a:pPr lvl="1"/>
            <a:r>
              <a:rPr lang="en-US" dirty="0"/>
              <a:t>Man : Woman :: King : </a:t>
            </a:r>
            <a:r>
              <a:rPr lang="en-US" i="1" dirty="0"/>
              <a:t>x</a:t>
            </a:r>
          </a:p>
          <a:p>
            <a:pPr lvl="2"/>
            <a:r>
              <a:rPr lang="en-US" i="1" dirty="0"/>
              <a:t>x </a:t>
            </a:r>
            <a:r>
              <a:rPr lang="en-US" dirty="0">
                <a:sym typeface="Wingdings"/>
              </a:rPr>
              <a:t> queen</a:t>
            </a:r>
            <a:endParaRPr lang="en-US" dirty="0"/>
          </a:p>
          <a:p>
            <a:pPr lvl="1"/>
            <a:r>
              <a:rPr lang="en-US" dirty="0"/>
              <a:t>Athens : Greece :: Bangkok: </a:t>
            </a:r>
            <a:r>
              <a:rPr lang="en-US" i="1" dirty="0"/>
              <a:t>x</a:t>
            </a:r>
          </a:p>
          <a:p>
            <a:pPr lvl="2"/>
            <a:r>
              <a:rPr lang="en-US" i="1" dirty="0"/>
              <a:t>x</a:t>
            </a:r>
            <a:r>
              <a:rPr lang="en-US" dirty="0"/>
              <a:t> </a:t>
            </a:r>
            <a:r>
              <a:rPr lang="en-US" dirty="0">
                <a:sym typeface="Wingdings" panose="05000000000000000000" pitchFamily="2" charset="2"/>
              </a:rPr>
              <a:t>  Thailand</a:t>
            </a:r>
          </a:p>
          <a:p>
            <a:r>
              <a:rPr lang="en-US" dirty="0">
                <a:sym typeface="Wingdings" panose="05000000000000000000" pitchFamily="2" charset="2"/>
              </a:rPr>
              <a:t>Vector Space (Salton)</a:t>
            </a:r>
          </a:p>
          <a:p>
            <a:pPr lvl="1"/>
            <a:r>
              <a:rPr lang="en-US" dirty="0">
                <a:sym typeface="Wingdings" panose="05000000000000000000" pitchFamily="2" charset="2"/>
              </a:rPr>
              <a:t>Addition &amp; subtraction</a:t>
            </a:r>
          </a:p>
          <a:p>
            <a:pPr lvl="1"/>
            <a:r>
              <a:rPr lang="en-US" dirty="0">
                <a:sym typeface="Wingdings" panose="05000000000000000000" pitchFamily="2" charset="2"/>
              </a:rPr>
              <a:t>Clustering, PCA</a:t>
            </a:r>
          </a:p>
          <a:p>
            <a:r>
              <a:rPr lang="en-US" dirty="0">
                <a:sym typeface="Wingdings" panose="05000000000000000000" pitchFamily="2" charset="2"/>
              </a:rPr>
              <a:t>Convenient for Neural Networks</a:t>
            </a:r>
            <a:endParaRPr lang="en-US" dirty="0"/>
          </a:p>
        </p:txBody>
      </p:sp>
      <p:sp>
        <p:nvSpPr>
          <p:cNvPr id="4" name="Date Placeholder 3"/>
          <p:cNvSpPr>
            <a:spLocks noGrp="1"/>
          </p:cNvSpPr>
          <p:nvPr>
            <p:ph type="dt" sz="half" idx="10"/>
          </p:nvPr>
        </p:nvSpPr>
        <p:spPr/>
        <p:txBody>
          <a:bodyPr/>
          <a:lstStyle/>
          <a:p>
            <a:r>
              <a:rPr lang="en-US"/>
              <a:t>9/15/17</a:t>
            </a:r>
          </a:p>
        </p:txBody>
      </p:sp>
      <p:pic>
        <p:nvPicPr>
          <p:cNvPr id="16" name="Picture 15"/>
          <p:cNvPicPr>
            <a:picLocks noChangeAspect="1"/>
          </p:cNvPicPr>
          <p:nvPr/>
        </p:nvPicPr>
        <p:blipFill rotWithShape="1">
          <a:blip r:embed="rId3"/>
          <a:srcRect b="40331"/>
          <a:stretch/>
        </p:blipFill>
        <p:spPr>
          <a:xfrm>
            <a:off x="1762430" y="5276546"/>
            <a:ext cx="4223315" cy="1352854"/>
          </a:xfrm>
          <a:prstGeom prst="rect">
            <a:avLst/>
          </a:prstGeom>
        </p:spPr>
      </p:pic>
      <p:cxnSp>
        <p:nvCxnSpPr>
          <p:cNvPr id="9" name="Straight Connector 8"/>
          <p:cNvCxnSpPr/>
          <p:nvPr/>
        </p:nvCxnSpPr>
        <p:spPr>
          <a:xfrm flipH="1">
            <a:off x="3148609" y="1451733"/>
            <a:ext cx="597260" cy="33471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title"/>
              </p:nvPr>
            </p:nvSpPr>
            <p:spPr>
              <a:xfrm>
                <a:off x="74427" y="188843"/>
                <a:ext cx="11832651" cy="785192"/>
              </a:xfrm>
            </p:spPr>
            <p:txBody>
              <a:bodyPr>
                <a:noAutofit/>
              </a:bodyPr>
              <a:lstStyle/>
              <a:p>
                <a:r>
                  <a:rPr lang="en-US" sz="3600" dirty="0"/>
                  <a:t>Word2Vec: </a:t>
                </a:r>
                <a14:m>
                  <m:oMath xmlns:m="http://schemas.openxmlformats.org/officeDocument/2006/math">
                    <m:r>
                      <a:rPr lang="en-US" sz="3600" b="0" i="1" smtClean="0">
                        <a:latin typeface="Cambria Math" charset="0"/>
                      </a:rPr>
                      <m:t>𝑠𝑖𝑚</m:t>
                    </m:r>
                    <m:d>
                      <m:dPr>
                        <m:ctrlPr>
                          <a:rPr lang="en-US" sz="3600" b="0" i="1" smtClean="0">
                            <a:latin typeface="Cambria Math" panose="02040503050406030204" pitchFamily="18" charset="0"/>
                          </a:rPr>
                        </m:ctrlPr>
                      </m:dPr>
                      <m:e>
                        <m:r>
                          <a:rPr lang="en-US" sz="3600" b="0" i="1" smtClean="0">
                            <a:latin typeface="Cambria Math" charset="0"/>
                          </a:rPr>
                          <m:t>𝑥</m:t>
                        </m:r>
                        <m:r>
                          <a:rPr lang="en-US" sz="3600" b="0" i="1" smtClean="0">
                            <a:latin typeface="Cambria Math" charset="0"/>
                          </a:rPr>
                          <m:t>,</m:t>
                        </m:r>
                        <m:r>
                          <a:rPr lang="en-US" sz="3600" b="0" i="1" smtClean="0">
                            <a:latin typeface="Cambria Math" charset="0"/>
                          </a:rPr>
                          <m:t>𝑦</m:t>
                        </m:r>
                      </m:e>
                    </m:d>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cos</m:t>
                        </m:r>
                      </m:fName>
                      <m:e>
                        <m:d>
                          <m:dPr>
                            <m:ctrlPr>
                              <a:rPr lang="en-US" sz="3600" b="0" i="1" smtClean="0">
                                <a:latin typeface="Cambria Math" panose="02040503050406030204" pitchFamily="18" charset="0"/>
                              </a:rPr>
                            </m:ctrlPr>
                          </m:dPr>
                          <m:e>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𝑥</m:t>
                                </m:r>
                              </m:e>
                            </m:d>
                            <m:r>
                              <a:rPr lang="en-US" sz="3600" b="0" i="1" smtClean="0">
                                <a:latin typeface="Cambria Math" charset="0"/>
                              </a:rPr>
                              <m:t>, </m:t>
                            </m:r>
                            <m:r>
                              <a:rPr lang="en-US" sz="3600" b="0" i="1" smtClean="0">
                                <a:latin typeface="Cambria Math" charset="0"/>
                              </a:rPr>
                              <m:t>𝑣𝑒𝑐</m:t>
                            </m:r>
                            <m:d>
                              <m:dPr>
                                <m:ctrlPr>
                                  <a:rPr lang="en-US" sz="3600" b="0" i="1" smtClean="0">
                                    <a:latin typeface="Cambria Math" panose="02040503050406030204" pitchFamily="18" charset="0"/>
                                  </a:rPr>
                                </m:ctrlPr>
                              </m:dPr>
                              <m:e>
                                <m:r>
                                  <a:rPr lang="en-US" sz="3600" b="0" i="1" smtClean="0">
                                    <a:latin typeface="Cambria Math" charset="0"/>
                                  </a:rPr>
                                  <m:t>𝑦</m:t>
                                </m:r>
                              </m:e>
                            </m:d>
                          </m:e>
                        </m:d>
                      </m:e>
                    </m:func>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𝑃𝑀𝐼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r>
                      <a:rPr lang="en-US" sz="3600" b="0" i="1" smtClean="0">
                        <a:latin typeface="Cambria Math" charset="0"/>
                        <a:ea typeface="Cambria Math" charset="0"/>
                        <a:cs typeface="Cambria Math" charset="0"/>
                      </a:rPr>
                      <m:t>)</m:t>
                    </m:r>
                  </m:oMath>
                </a14:m>
                <a:br>
                  <a:rPr lang="en-US" sz="2800" dirty="0"/>
                </a:br>
                <a:r>
                  <a:rPr lang="en-US" sz="2000" dirty="0">
                    <a:hlinkClick r:id="rId4"/>
                  </a:rPr>
                  <a:t>https://code.google.com/archive/p/word2vec/</a:t>
                </a:r>
                <a:r>
                  <a:rPr lang="en-US" sz="2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4427" y="188843"/>
                <a:ext cx="11832651" cy="785192"/>
              </a:xfrm>
              <a:blipFill rotWithShape="0">
                <a:blip r:embed="rId5"/>
                <a:stretch>
                  <a:fillRect l="-1546" t="-21705" b="-22481"/>
                </a:stretch>
              </a:blipFill>
            </p:spPr>
            <p:txBody>
              <a:bodyPr/>
              <a:lstStyle/>
              <a:p>
                <a:r>
                  <a:rPr lang="en-US">
                    <a:noFill/>
                  </a:rPr>
                  <a:t> </a:t>
                </a:r>
              </a:p>
            </p:txBody>
          </p:sp>
        </mc:Fallback>
      </mc:AlternateContent>
    </p:spTree>
    <p:extLst>
      <p:ext uri="{BB962C8B-B14F-4D97-AF65-F5344CB8AC3E}">
        <p14:creationId xmlns:p14="http://schemas.microsoft.com/office/powerpoint/2010/main" val="21424865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371061" y="156404"/>
                <a:ext cx="10515600" cy="1881118"/>
              </a:xfrm>
            </p:spPr>
            <p:txBody>
              <a:bodyPr>
                <a:normAutofit lnSpcReduction="10000"/>
              </a:bodyPr>
              <a:lstStyle/>
              <a:p>
                <a:r>
                  <a:rPr lang="en-US" dirty="0"/>
                  <a:t>Vector addition &amp; subtraction</a:t>
                </a:r>
              </a:p>
              <a:p>
                <a:pPr lvl="1"/>
                <a14:m>
                  <m:oMath xmlns:m="http://schemas.openxmlformats.org/officeDocument/2006/math">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r>
                          <a:rPr lang="en-US" i="1">
                            <a:latin typeface="Cambria Math" charset="0"/>
                          </a:rPr>
                          <m:t>+</m:t>
                        </m:r>
                        <m:r>
                          <a:rPr lang="en-US" i="1">
                            <a:latin typeface="Cambria Math" charset="0"/>
                          </a:rPr>
                          <m:t>𝑤𝑜𝑚𝑎𝑛</m:t>
                        </m:r>
                        <m:r>
                          <a:rPr lang="en-US" i="1">
                            <a:latin typeface="Cambria Math" charset="0"/>
                          </a:rPr>
                          <m:t> −</m:t>
                        </m:r>
                        <m:r>
                          <a:rPr lang="en-US" i="1">
                            <a:latin typeface="Cambria Math" charset="0"/>
                          </a:rPr>
                          <m:t>𝑚𝑎𝑛</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𝑘𝑖𝑛𝑔</m:t>
                        </m:r>
                      </m:e>
                    </m:d>
                    <m:r>
                      <a:rPr lang="en-US" i="1">
                        <a:latin typeface="Cambria Math" charset="0"/>
                      </a:rPr>
                      <m:t>+</m:t>
                    </m:r>
                    <m:r>
                      <a:rPr lang="en-US" i="1">
                        <a:latin typeface="Cambria Math" charset="0"/>
                      </a:rPr>
                      <m:t>𝑣𝑒𝑐</m:t>
                    </m:r>
                    <m:d>
                      <m:dPr>
                        <m:ctrlPr>
                          <a:rPr lang="en-US" i="1">
                            <a:latin typeface="Cambria Math" panose="02040503050406030204" pitchFamily="18" charset="0"/>
                          </a:rPr>
                        </m:ctrlPr>
                      </m:dPr>
                      <m:e>
                        <m:r>
                          <a:rPr lang="en-US" i="1">
                            <a:latin typeface="Cambria Math" charset="0"/>
                          </a:rPr>
                          <m:t>𝑤𝑜𝑚𝑎𝑛</m:t>
                        </m:r>
                      </m:e>
                    </m:d>
                    <m:r>
                      <a:rPr lang="en-US" i="1">
                        <a:latin typeface="Cambria Math" charset="0"/>
                      </a:rPr>
                      <m:t>−</m:t>
                    </m:r>
                    <m:r>
                      <a:rPr lang="en-US" i="1">
                        <a:latin typeface="Cambria Math" charset="0"/>
                      </a:rPr>
                      <m:t>𝑣𝑒𝑐</m:t>
                    </m:r>
                    <m:r>
                      <a:rPr lang="en-US" i="1">
                        <a:latin typeface="Cambria Math" charset="0"/>
                      </a:rPr>
                      <m:t>(</m:t>
                    </m:r>
                    <m:r>
                      <a:rPr lang="en-US" i="1">
                        <a:latin typeface="Cambria Math" charset="0"/>
                      </a:rPr>
                      <m:t>𝑚𝑎𝑛</m:t>
                    </m:r>
                    <m:r>
                      <a:rPr lang="en-US" i="1">
                        <a:latin typeface="Cambria Math" charset="0"/>
                      </a:rPr>
                      <m:t>)</m:t>
                    </m:r>
                  </m:oMath>
                </a14:m>
                <a:endParaRPr lang="en-US" dirty="0"/>
              </a:p>
              <a:p>
                <a:r>
                  <a:rPr lang="en-US" dirty="0"/>
                  <a:t>Analogies</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dirty="0">
                        <a:latin typeface="Cambria Math" charset="0"/>
                        <a:ea typeface="Cambria Math" charset="0"/>
                        <a:cs typeface="Cambria Math" charset="0"/>
                      </a:rPr>
                      <m:t>=</m:t>
                    </m:r>
                    <m:func>
                      <m:funcPr>
                        <m:ctrlPr>
                          <a:rPr lang="mr-IN" i="1" dirty="0" smtClean="0">
                            <a:latin typeface="Cambria Math" panose="02040503050406030204" pitchFamily="18" charset="0"/>
                            <a:ea typeface="Cambria Math" charset="0"/>
                            <a:cs typeface="Cambria Math" charset="0"/>
                          </a:rPr>
                        </m:ctrlPr>
                      </m:funcPr>
                      <m:fName>
                        <m:limLow>
                          <m:limLowPr>
                            <m:ctrlPr>
                              <a:rPr lang="mr-IN" i="1" dirty="0" smtClean="0">
                                <a:latin typeface="Cambria Math" panose="02040503050406030204" pitchFamily="18" charset="0"/>
                                <a:ea typeface="Cambria Math" charset="0"/>
                                <a:cs typeface="Cambria Math" charset="0"/>
                              </a:rPr>
                            </m:ctrlPr>
                          </m:limLowPr>
                          <m:e>
                            <m:r>
                              <m:rPr>
                                <m:sty m:val="p"/>
                              </m:rPr>
                              <a:rPr lang="en-US" b="0" i="0" dirty="0" smtClean="0">
                                <a:latin typeface="Cambria Math" charset="0"/>
                                <a:ea typeface="Cambria Math" charset="0"/>
                                <a:cs typeface="Cambria Math" charset="0"/>
                              </a:rPr>
                              <m:t>ARGMAX</m:t>
                            </m:r>
                          </m:e>
                          <m:lim>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𝑉</m:t>
                            </m:r>
                          </m:lim>
                        </m:limLow>
                      </m:fName>
                      <m:e>
                        <m:r>
                          <a:rPr lang="en-US" b="0" i="1" dirty="0" smtClean="0">
                            <a:latin typeface="Cambria Math" charset="0"/>
                            <a:ea typeface="Cambria Math" charset="0"/>
                            <a:cs typeface="Cambria Math" charset="0"/>
                          </a:rPr>
                          <m:t>𝑠𝑖𝑚</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𝑥</m:t>
                            </m:r>
                          </m:e>
                          <m:sup>
                            <m:r>
                              <a:rPr lang="en-US" b="0" i="1" dirty="0" smtClean="0">
                                <a:latin typeface="Cambria Math" charset="0"/>
                                <a:ea typeface="Cambria Math" charset="0"/>
                                <a:cs typeface="Cambria Math" charset="0"/>
                              </a:rPr>
                              <m:t>′</m:t>
                            </m:r>
                          </m:sup>
                        </m:sSup>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𝑘𝑖𝑛𝑔</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𝑤𝑜𝑚𝑎𝑛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𝑚𝑎𝑛</m:t>
                        </m:r>
                        <m:r>
                          <a:rPr lang="en-US" b="0" i="1" dirty="0" smtClean="0">
                            <a:latin typeface="Cambria Math" charset="0"/>
                            <a:ea typeface="Cambria Math" charset="0"/>
                            <a:cs typeface="Cambria Math" charset="0"/>
                          </a:rPr>
                          <m:t>)</m:t>
                        </m:r>
                      </m:e>
                    </m:func>
                  </m:oMath>
                </a14:m>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371061" y="156404"/>
                <a:ext cx="10515600" cy="1881118"/>
              </a:xfrm>
              <a:blipFill>
                <a:blip r:embed="rId2"/>
                <a:stretch>
                  <a:fillRect l="-1086" t="-8054"/>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r>
              <a:rPr lang="en-US"/>
              <a:t>9/15/17</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833" y="2037522"/>
            <a:ext cx="5312818" cy="4534289"/>
          </a:xfrm>
          <a:prstGeom prst="rect">
            <a:avLst/>
          </a:prstGeom>
        </p:spPr>
      </p:pic>
      <p:sp>
        <p:nvSpPr>
          <p:cNvPr id="2" name="TextBox 1"/>
          <p:cNvSpPr txBox="1"/>
          <p:nvPr/>
        </p:nvSpPr>
        <p:spPr>
          <a:xfrm>
            <a:off x="8542422" y="0"/>
            <a:ext cx="3565400" cy="523220"/>
          </a:xfrm>
          <a:prstGeom prst="rect">
            <a:avLst/>
          </a:prstGeom>
          <a:solidFill>
            <a:srgbClr val="FFFF00"/>
          </a:solidFill>
          <a:ln w="38100">
            <a:solidFill>
              <a:schemeClr val="tx1"/>
            </a:solidFill>
          </a:ln>
        </p:spPr>
        <p:txBody>
          <a:bodyPr wrap="none" rtlCol="0">
            <a:spAutoFit/>
          </a:bodyPr>
          <a:lstStyle/>
          <a:p>
            <a:r>
              <a:rPr lang="en-US" sz="2800" dirty="0"/>
              <a:t>man : woman :: king : </a:t>
            </a:r>
            <a:r>
              <a:rPr lang="en-US" sz="2800" b="1" i="1" dirty="0"/>
              <a:t>x</a:t>
            </a:r>
          </a:p>
        </p:txBody>
      </p:sp>
    </p:spTree>
    <p:extLst>
      <p:ext uri="{BB962C8B-B14F-4D97-AF65-F5344CB8AC3E}">
        <p14:creationId xmlns:p14="http://schemas.microsoft.com/office/powerpoint/2010/main" val="1913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9/15/17</a:t>
            </a:r>
          </a:p>
        </p:txBody>
      </p:sp>
      <p:sp>
        <p:nvSpPr>
          <p:cNvPr id="10" name="Content Placeholder 9"/>
          <p:cNvSpPr>
            <a:spLocks noGrp="1"/>
          </p:cNvSpPr>
          <p:nvPr>
            <p:ph sz="half" idx="1"/>
          </p:nvPr>
        </p:nvSpPr>
        <p:spPr>
          <a:xfrm>
            <a:off x="266700" y="1423396"/>
            <a:ext cx="4312696" cy="4856163"/>
          </a:xfrm>
        </p:spPr>
        <p:txBody>
          <a:bodyPr/>
          <a:lstStyle/>
          <a:p>
            <a:r>
              <a:rPr lang="en-US" dirty="0"/>
              <a:t>Tweets</a:t>
            </a:r>
          </a:p>
          <a:p>
            <a:pPr lvl="1"/>
            <a:r>
              <a:rPr lang="en-US" dirty="0"/>
              <a:t>RT </a:t>
            </a:r>
            <a:r>
              <a:rPr lang="en-US" dirty="0">
                <a:hlinkClick r:id="rId2"/>
              </a:rPr>
              <a:t>@tallinzen</a:t>
            </a:r>
            <a:r>
              <a:rPr lang="en-US" dirty="0"/>
              <a:t>: sure, </a:t>
            </a:r>
            <a:r>
              <a:rPr lang="en-US" dirty="0" err="1"/>
              <a:t>king:queen</a:t>
            </a:r>
            <a:r>
              <a:rPr lang="en-US" dirty="0"/>
              <a:t> </a:t>
            </a:r>
            <a:r>
              <a:rPr lang="en-US" dirty="0" err="1"/>
              <a:t>etc</a:t>
            </a:r>
            <a:r>
              <a:rPr lang="en-US" dirty="0"/>
              <a:t>, but did you know word2vec gets real SAT analogies right just 1% of the time?</a:t>
            </a:r>
          </a:p>
          <a:p>
            <a:pPr lvl="1"/>
            <a:r>
              <a:rPr lang="en-US" dirty="0"/>
              <a:t>15 copies of this tweet</a:t>
            </a:r>
          </a:p>
          <a:p>
            <a:pPr lvl="2"/>
            <a:r>
              <a:rPr lang="en-US" dirty="0"/>
              <a:t>Some by NLP experts</a:t>
            </a:r>
          </a:p>
          <a:p>
            <a:r>
              <a:rPr lang="en-US" dirty="0"/>
              <a:t>Resources Debate</a:t>
            </a:r>
          </a:p>
          <a:p>
            <a:pPr lvl="1"/>
            <a:r>
              <a:rPr lang="en-US" dirty="0"/>
              <a:t>WordNet &amp;</a:t>
            </a:r>
          </a:p>
          <a:p>
            <a:pPr lvl="1"/>
            <a:r>
              <a:rPr lang="en-US" dirty="0"/>
              <a:t>British National Corpora</a:t>
            </a:r>
          </a:p>
          <a:p>
            <a:pPr lvl="1"/>
            <a:endParaRPr lang="en-US" dirty="0"/>
          </a:p>
        </p:txBody>
      </p:sp>
      <p:pic>
        <p:nvPicPr>
          <p:cNvPr id="11"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4563" y="-1"/>
            <a:ext cx="7487438" cy="6721475"/>
          </a:xfrm>
        </p:spPr>
      </p:pic>
      <p:sp>
        <p:nvSpPr>
          <p:cNvPr id="7" name="Rounded Rectangle 6"/>
          <p:cNvSpPr/>
          <p:nvPr/>
        </p:nvSpPr>
        <p:spPr>
          <a:xfrm>
            <a:off x="4922297" y="6063936"/>
            <a:ext cx="6926803" cy="495928"/>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flipH="1">
            <a:off x="330200" y="57793"/>
            <a:ext cx="4013200" cy="1044279"/>
          </a:xfrm>
        </p:spPr>
        <p:txBody>
          <a:bodyPr>
            <a:normAutofit/>
          </a:bodyPr>
          <a:lstStyle/>
          <a:p>
            <a:r>
              <a:rPr lang="en-US" sz="3200" dirty="0"/>
              <a:t>Some analogies are easier than others</a:t>
            </a:r>
          </a:p>
        </p:txBody>
      </p:sp>
    </p:spTree>
    <p:extLst>
      <p:ext uri="{BB962C8B-B14F-4D97-AF65-F5344CB8AC3E}">
        <p14:creationId xmlns:p14="http://schemas.microsoft.com/office/powerpoint/2010/main" val="19038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1"/>
          </p:nvPr>
        </p:nvPicPr>
        <p:blipFill>
          <a:blip r:embed="rId3"/>
          <a:stretch>
            <a:fillRect/>
          </a:stretch>
        </p:blipFill>
        <p:spPr>
          <a:xfrm>
            <a:off x="567069" y="-38712"/>
            <a:ext cx="4244163" cy="2969775"/>
          </a:xfrm>
          <a:prstGeom prst="rect">
            <a:avLst/>
          </a:prstGeom>
        </p:spPr>
      </p:pic>
      <p:sp>
        <p:nvSpPr>
          <p:cNvPr id="2" name="Title 1"/>
          <p:cNvSpPr>
            <a:spLocks noGrp="1"/>
          </p:cNvSpPr>
          <p:nvPr>
            <p:ph type="title"/>
          </p:nvPr>
        </p:nvSpPr>
        <p:spPr>
          <a:xfrm>
            <a:off x="7028558" y="163107"/>
            <a:ext cx="4967177" cy="1325563"/>
          </a:xfrm>
        </p:spPr>
        <p:txBody>
          <a:bodyPr>
            <a:noAutofit/>
          </a:bodyPr>
          <a:lstStyle/>
          <a:p>
            <a:r>
              <a:rPr lang="en-US" sz="3200" dirty="0"/>
              <a:t>Levy &amp; Goldberg (NIPS-2014)</a:t>
            </a:r>
            <a:br>
              <a:rPr lang="en-US" sz="3200" dirty="0"/>
            </a:br>
            <a:r>
              <a:rPr lang="en-US" sz="2000" dirty="0"/>
              <a:t>Word2Vec ≈ PMI (Pointwise Mutual Info)</a:t>
            </a:r>
          </a:p>
        </p:txBody>
      </p:sp>
      <p:pic>
        <p:nvPicPr>
          <p:cNvPr id="8" name="Content Placeholder 7"/>
          <p:cNvPicPr>
            <a:picLocks noGrp="1" noChangeAspect="1"/>
          </p:cNvPicPr>
          <p:nvPr>
            <p:ph sz="half" idx="2"/>
          </p:nvPr>
        </p:nvPicPr>
        <p:blipFill>
          <a:blip r:embed="rId4"/>
          <a:stretch>
            <a:fillRect/>
          </a:stretch>
        </p:blipFill>
        <p:spPr>
          <a:xfrm>
            <a:off x="6718858" y="1391368"/>
            <a:ext cx="5346407" cy="5330107"/>
          </a:xfrm>
          <a:prstGeom prst="rect">
            <a:avLst/>
          </a:prstGeom>
        </p:spPr>
      </p:pic>
      <p:sp>
        <p:nvSpPr>
          <p:cNvPr id="4" name="Date Placeholder 3"/>
          <p:cNvSpPr>
            <a:spLocks noGrp="1"/>
          </p:cNvSpPr>
          <p:nvPr>
            <p:ph type="dt" sz="half" idx="10"/>
          </p:nvPr>
        </p:nvSpPr>
        <p:spPr/>
        <p:txBody>
          <a:bodyPr/>
          <a:lstStyle/>
          <a:p>
            <a:r>
              <a:rPr lang="en-US"/>
              <a:t>9/15/17</a:t>
            </a:r>
          </a:p>
        </p:txBody>
      </p:sp>
      <p:sp>
        <p:nvSpPr>
          <p:cNvPr id="9" name="Content Placeholder 2"/>
          <p:cNvSpPr txBox="1">
            <a:spLocks/>
          </p:cNvSpPr>
          <p:nvPr/>
        </p:nvSpPr>
        <p:spPr>
          <a:xfrm>
            <a:off x="58479" y="2886740"/>
            <a:ext cx="6970079" cy="355485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ym typeface="Wingdings"/>
              </a:rPr>
              <a:t>Levy &amp; Goldberg (NIPS-2014) is a theoretical </a:t>
            </a:r>
            <a:r>
              <a:rPr lang="en-US" dirty="0" err="1">
                <a:sym typeface="Wingdings"/>
              </a:rPr>
              <a:t>arg</a:t>
            </a:r>
            <a:endParaRPr lang="en-US" dirty="0">
              <a:sym typeface="Wingdings"/>
            </a:endParaRPr>
          </a:p>
          <a:p>
            <a:pPr lvl="1"/>
            <a:r>
              <a:rPr lang="en-US" dirty="0">
                <a:sym typeface="Wingdings"/>
              </a:rPr>
              <a:t>Plots  correlations are large, but far from perfect</a:t>
            </a:r>
          </a:p>
          <a:p>
            <a:r>
              <a:rPr lang="en-US" dirty="0"/>
              <a:t>Materials:</a:t>
            </a:r>
          </a:p>
          <a:p>
            <a:pPr lvl="1"/>
            <a:r>
              <a:rPr lang="en-US" dirty="0"/>
              <a:t>N = 22 words (11 cities + 11 countries)</a:t>
            </a:r>
          </a:p>
          <a:p>
            <a:pPr lvl="1"/>
            <a:r>
              <a:rPr lang="en-US" dirty="0"/>
              <a:t>N (N-1)/2 = 231 pairs of words (points)</a:t>
            </a:r>
          </a:p>
          <a:p>
            <a:pPr lvl="1"/>
            <a:r>
              <a:rPr lang="en-US" dirty="0"/>
              <a:t>type in {city, country}</a:t>
            </a:r>
          </a:p>
          <a:p>
            <a:r>
              <a:rPr lang="en-US" dirty="0"/>
              <a:t>Color:</a:t>
            </a:r>
          </a:p>
          <a:p>
            <a:pPr lvl="1"/>
            <a:r>
              <a:rPr lang="en-US" b="1" dirty="0">
                <a:solidFill>
                  <a:srgbClr val="92D050"/>
                </a:solidFill>
              </a:rPr>
              <a:t>Green</a:t>
            </a:r>
            <a:r>
              <a:rPr lang="en-US" dirty="0"/>
              <a:t> </a:t>
            </a:r>
            <a:r>
              <a:rPr lang="en-US" dirty="0">
                <a:sym typeface="Wingdings"/>
              </a:rPr>
              <a:t> type match</a:t>
            </a:r>
          </a:p>
          <a:p>
            <a:pPr lvl="1"/>
            <a:r>
              <a:rPr lang="en-US" b="1" dirty="0">
                <a:solidFill>
                  <a:srgbClr val="FF0000"/>
                </a:solidFill>
                <a:sym typeface="Wingdings"/>
              </a:rPr>
              <a:t>Red</a:t>
            </a:r>
            <a:r>
              <a:rPr lang="en-US" dirty="0">
                <a:solidFill>
                  <a:srgbClr val="FF0000"/>
                </a:solidFill>
                <a:sym typeface="Wingdings"/>
              </a:rPr>
              <a:t> </a:t>
            </a:r>
            <a:r>
              <a:rPr lang="en-US" dirty="0">
                <a:sym typeface="Wingdings"/>
              </a:rPr>
              <a:t> type mismatch</a:t>
            </a:r>
          </a:p>
        </p:txBody>
      </p:sp>
    </p:spTree>
    <p:extLst>
      <p:ext uri="{BB962C8B-B14F-4D97-AF65-F5344CB8AC3E}">
        <p14:creationId xmlns:p14="http://schemas.microsoft.com/office/powerpoint/2010/main" val="526895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GloVe</a:t>
            </a:r>
            <a:r>
              <a:rPr lang="en-US" sz="4000" dirty="0"/>
              <a:t>: </a:t>
            </a:r>
            <a:r>
              <a:rPr lang="en-US" sz="4000" dirty="0">
                <a:hlinkClick r:id="rId2"/>
              </a:rPr>
              <a:t>https://nlp.stanford.edu/projects/glove/</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32933" y="1825625"/>
                <a:ext cx="6311042" cy="4351338"/>
              </a:xfrm>
            </p:spPr>
            <p:txBody>
              <a:bodyPr>
                <a:normAutofit fontScale="92500" lnSpcReduction="20000"/>
              </a:bodyPr>
              <a:lstStyle/>
              <a:p>
                <a:r>
                  <a:rPr lang="en-US" dirty="0"/>
                  <a:t>Alternative to Word2vec:</a:t>
                </a:r>
              </a:p>
              <a:p>
                <a:pPr lvl="1"/>
                <a:r>
                  <a:rPr lang="en-US" dirty="0"/>
                  <a:t>Similar performance</a:t>
                </a:r>
              </a:p>
              <a:p>
                <a:pPr lvl="2"/>
                <a:r>
                  <a:rPr lang="en-US" dirty="0"/>
                  <a:t>Both Word2vec &amp; </a:t>
                </a:r>
                <a:r>
                  <a:rPr lang="en-US" dirty="0" err="1"/>
                  <a:t>GloVe</a:t>
                </a:r>
                <a:r>
                  <a:rPr lang="en-US" dirty="0"/>
                  <a:t> ≈ PMI</a:t>
                </a:r>
              </a:p>
              <a:p>
                <a:pPr lvl="1"/>
                <a:r>
                  <a:rPr lang="en-US" dirty="0"/>
                  <a:t>More interpretable:</a:t>
                </a:r>
              </a:p>
              <a:p>
                <a:pPr lvl="2"/>
                <a:r>
                  <a:rPr lang="en-US" dirty="0"/>
                  <a:t>Neural net </a:t>
                </a:r>
                <a:r>
                  <a:rPr lang="en-US" dirty="0">
                    <a:sym typeface="Wingdings"/>
                  </a:rPr>
                  <a:t> SGD minimization of a sensible loss</a:t>
                </a:r>
              </a:p>
              <a:p>
                <a:pPr lvl="1"/>
                <a:r>
                  <a:rPr lang="en-US" dirty="0"/>
                  <a:t>More generous license</a:t>
                </a:r>
              </a:p>
              <a:p>
                <a:r>
                  <a:rPr lang="en-US" dirty="0"/>
                  <a:t>Both methods output embedding </a:t>
                </a:r>
                <a14:m>
                  <m:oMath xmlns:m="http://schemas.openxmlformats.org/officeDocument/2006/math">
                    <m:r>
                      <a:rPr lang="en-US" i="1">
                        <a:latin typeface="Cambria Math" charset="0"/>
                      </a:rPr>
                      <m:t>𝑀</m:t>
                    </m:r>
                    <m:r>
                      <a:rPr lang="en-US" i="1">
                        <a:latin typeface="Cambria Math" charset="0"/>
                      </a:rPr>
                      <m:t> </m:t>
                    </m:r>
                  </m:oMath>
                </a14:m>
                <a:endParaRPr lang="en-US" i="1" dirty="0">
                  <a:latin typeface="Cambria Math" charset="0"/>
                </a:endParaRPr>
              </a:p>
              <a:p>
                <a:pPr lvl="1"/>
                <a14:m>
                  <m:oMath xmlns:m="http://schemas.openxmlformats.org/officeDocument/2006/math">
                    <m:r>
                      <a:rPr lang="en-US" i="1">
                        <a:latin typeface="Cambria Math" charset="0"/>
                      </a:rPr>
                      <m:t>𝑀</m:t>
                    </m:r>
                    <m:r>
                      <a:rPr lang="en-US" b="0" i="1" smtClean="0">
                        <a:latin typeface="Cambria Math" charset="0"/>
                      </a:rPr>
                      <m:t>: </m:t>
                    </m:r>
                    <m:r>
                      <a:rPr lang="en-US" i="1">
                        <a:latin typeface="Cambria Math" charset="0"/>
                      </a:rPr>
                      <m:t>𝑉</m:t>
                    </m:r>
                  </m:oMath>
                </a14:m>
                <a:r>
                  <a:rPr lang="en-US" dirty="0"/>
                  <a:t> by </a:t>
                </a:r>
                <a14:m>
                  <m:oMath xmlns:m="http://schemas.openxmlformats.org/officeDocument/2006/math">
                    <m:r>
                      <a:rPr lang="en-US" i="1">
                        <a:latin typeface="Cambria Math" charset="0"/>
                      </a:rPr>
                      <m:t>𝐾</m:t>
                    </m:r>
                  </m:oMath>
                </a14:m>
                <a:r>
                  <a:rPr lang="en-US" dirty="0"/>
                  <a:t> matrix where </a:t>
                </a:r>
                <a14:m>
                  <m:oMath xmlns:m="http://schemas.openxmlformats.org/officeDocument/2006/math">
                    <m:r>
                      <a:rPr lang="en-US" b="0" i="1" smtClean="0">
                        <a:latin typeface="Cambria Math" charset="0"/>
                      </a:rPr>
                      <m:t>𝑀</m:t>
                    </m:r>
                    <m:r>
                      <a:rPr lang="it-IT" b="0" i="1" smtClean="0">
                        <a:latin typeface="Cambria Math" charset="0"/>
                        <a:ea typeface="Cambria Math" charset="0"/>
                        <a:cs typeface="Cambria Math" charset="0"/>
                      </a:rPr>
                      <m:t>×</m:t>
                    </m:r>
                    <m:sSup>
                      <m:sSupPr>
                        <m:ctrlPr>
                          <a:rPr lang="it-IT"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𝑀</m:t>
                        </m:r>
                      </m:e>
                      <m:sup>
                        <m:r>
                          <a:rPr lang="en-US" b="0" i="1" smtClean="0">
                            <a:latin typeface="Cambria Math" charset="0"/>
                            <a:ea typeface="Cambria Math" charset="0"/>
                            <a:cs typeface="Cambria Math" charset="0"/>
                          </a:rPr>
                          <m:t>𝑇</m:t>
                        </m:r>
                      </m:sup>
                    </m:sSup>
                    <m:r>
                      <a:rPr lang="it-IT"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𝑃</m:t>
                    </m:r>
                  </m:oMath>
                </a14:m>
                <a:endParaRPr lang="en-US" dirty="0"/>
              </a:p>
              <a:p>
                <a:pPr lvl="1"/>
                <a14:m>
                  <m:oMath xmlns:m="http://schemas.openxmlformats.org/officeDocument/2006/math">
                    <m:r>
                      <a:rPr lang="en-US" b="0" i="1" smtClean="0">
                        <a:latin typeface="Cambria Math" charset="0"/>
                      </a:rPr>
                      <m:t>𝑉</m:t>
                    </m:r>
                  </m:oMath>
                </a14:m>
                <a:r>
                  <a:rPr lang="en-US" dirty="0"/>
                  <a:t>: size of vocabulary</a:t>
                </a:r>
              </a:p>
              <a:p>
                <a:pPr lvl="1"/>
                <a14:m>
                  <m:oMath xmlns:m="http://schemas.openxmlformats.org/officeDocument/2006/math">
                    <m:r>
                      <a:rPr lang="en-US" b="0" i="1" smtClean="0">
                        <a:latin typeface="Cambria Math" charset="0"/>
                      </a:rPr>
                      <m:t>𝐾</m:t>
                    </m:r>
                  </m:oMath>
                </a14:m>
                <a:r>
                  <a:rPr lang="en-US" dirty="0"/>
                  <a:t>: # of internal dimensions</a:t>
                </a:r>
              </a:p>
              <a:p>
                <a:pPr lvl="1"/>
                <a14:m>
                  <m:oMath xmlns:m="http://schemas.openxmlformats.org/officeDocument/2006/math">
                    <m:r>
                      <a:rPr lang="en-US" b="0" i="1" smtClean="0">
                        <a:latin typeface="Cambria Math" charset="0"/>
                      </a:rPr>
                      <m:t>𝑃</m:t>
                    </m:r>
                  </m:oMath>
                </a14:m>
                <a:r>
                  <a:rPr lang="en-US" dirty="0"/>
                  <a:t>: </a:t>
                </a:r>
                <a14:m>
                  <m:oMath xmlns:m="http://schemas.openxmlformats.org/officeDocument/2006/math">
                    <m:r>
                      <a:rPr lang="en-US" i="1">
                        <a:latin typeface="Cambria Math" charset="0"/>
                      </a:rPr>
                      <m:t>𝑉</m:t>
                    </m:r>
                  </m:oMath>
                </a14:m>
                <a:r>
                  <a:rPr lang="en-US" dirty="0"/>
                  <a:t> by </a:t>
                </a:r>
                <a14:m>
                  <m:oMath xmlns:m="http://schemas.openxmlformats.org/officeDocument/2006/math">
                    <m:r>
                      <a:rPr lang="en-US" i="1">
                        <a:latin typeface="Cambria Math" charset="0"/>
                      </a:rPr>
                      <m:t>𝑉</m:t>
                    </m:r>
                    <m:r>
                      <a:rPr lang="en-US" b="0" i="1" smtClean="0">
                        <a:latin typeface="Cambria Math" charset="0"/>
                      </a:rPr>
                      <m:t> </m:t>
                    </m:r>
                  </m:oMath>
                </a14:m>
                <a:r>
                  <a:rPr lang="en-US" dirty="0"/>
                  <a:t>matrix of PMI values</a:t>
                </a:r>
              </a:p>
              <a:p>
                <a:r>
                  <a:rPr lang="en-US" dirty="0"/>
                  <a:t>Space: </a:t>
                </a:r>
                <a:r>
                  <a:rPr lang="en-US" dirty="0" err="1"/>
                  <a:t>GloVe</a:t>
                </a:r>
                <a:r>
                  <a:rPr lang="en-US" dirty="0"/>
                  <a:t> materializes a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charset="0"/>
                          </a:rPr>
                          <m:t>𝑉</m:t>
                        </m:r>
                      </m:e>
                      <m:sup>
                        <m:r>
                          <a:rPr lang="en-US" b="0" i="1" dirty="0" smtClean="0">
                            <a:latin typeface="Cambria Math" charset="0"/>
                          </a:rPr>
                          <m:t>2</m:t>
                        </m:r>
                      </m:sup>
                    </m:sSup>
                  </m:oMath>
                </a14:m>
                <a:r>
                  <a:rPr lang="en-US" dirty="0"/>
                  <a:t>matrix while computing </a:t>
                </a:r>
                <a14:m>
                  <m:oMath xmlns:m="http://schemas.openxmlformats.org/officeDocument/2006/math">
                    <m:r>
                      <a:rPr lang="en-US" b="0" i="1" smtClean="0">
                        <a:latin typeface="Cambria Math" charset="0"/>
                      </a:rPr>
                      <m:t>𝑀</m:t>
                    </m:r>
                  </m:oMath>
                </a14:m>
                <a:r>
                  <a:rPr lang="en-US" dirty="0"/>
                  <a:t> (unlike Word2vec)</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32933" y="1825625"/>
                <a:ext cx="6311042" cy="4351338"/>
              </a:xfrm>
              <a:blipFill rotWithShape="0">
                <a:blip r:embed="rId3"/>
                <a:stretch>
                  <a:fillRect l="-1448" t="-3501" r="-9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9/15/17</a:t>
            </a:r>
          </a:p>
        </p:txBody>
      </p:sp>
      <p:pic>
        <p:nvPicPr>
          <p:cNvPr id="7" name="Content Placeholder 7"/>
          <p:cNvPicPr>
            <a:picLocks noGrp="1" noChangeAspect="1"/>
          </p:cNvPicPr>
          <p:nvPr>
            <p:ph sz="half" idx="2"/>
          </p:nvPr>
        </p:nvPicPr>
        <p:blipFill>
          <a:blip r:embed="rId4"/>
          <a:stretch>
            <a:fillRect/>
          </a:stretch>
        </p:blipFill>
        <p:spPr>
          <a:xfrm>
            <a:off x="6701860" y="1402634"/>
            <a:ext cx="5257800" cy="5241771"/>
          </a:xfrm>
          <a:prstGeom prst="rect">
            <a:avLst/>
          </a:prstGeom>
        </p:spPr>
      </p:pic>
    </p:spTree>
    <p:extLst>
      <p:ext uri="{BB962C8B-B14F-4D97-AF65-F5344CB8AC3E}">
        <p14:creationId xmlns:p14="http://schemas.microsoft.com/office/powerpoint/2010/main" val="918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374" y="365125"/>
            <a:ext cx="5686425" cy="1325563"/>
          </a:xfrm>
        </p:spPr>
        <p:txBody>
          <a:bodyPr>
            <a:noAutofit/>
          </a:bodyPr>
          <a:lstStyle/>
          <a:p>
            <a:r>
              <a:rPr lang="en-US" dirty="0"/>
              <a:t>Glass is half-full/empty</a:t>
            </a:r>
            <a:br>
              <a:rPr lang="en-US" sz="2400" dirty="0"/>
            </a:br>
            <a:r>
              <a:rPr lang="en-US" sz="2400" dirty="0"/>
              <a:t>Word2vec is similar to  PMI (but different)</a:t>
            </a:r>
          </a:p>
        </p:txBody>
      </p:sp>
      <p:sp>
        <p:nvSpPr>
          <p:cNvPr id="9" name="Date Placeholder 8"/>
          <p:cNvSpPr>
            <a:spLocks noGrp="1"/>
          </p:cNvSpPr>
          <p:nvPr>
            <p:ph type="dt" sz="half" idx="10"/>
          </p:nvPr>
        </p:nvSpPr>
        <p:spPr/>
        <p:txBody>
          <a:bodyPr/>
          <a:lstStyle/>
          <a:p>
            <a:r>
              <a:rPr lang="en-US"/>
              <a:t>9/15/17</a:t>
            </a:r>
          </a:p>
        </p:txBody>
      </p:sp>
      <p:pic>
        <p:nvPicPr>
          <p:cNvPr id="6" name="Content Placeholder 5"/>
          <p:cNvPicPr>
            <a:picLocks noGrp="1" noChangeAspect="1"/>
          </p:cNvPicPr>
          <p:nvPr>
            <p:ph sz="half" idx="4294967295"/>
          </p:nvPr>
        </p:nvPicPr>
        <p:blipFill>
          <a:blip r:embed="rId3"/>
          <a:stretch>
            <a:fillRect/>
          </a:stretch>
        </p:blipFill>
        <p:spPr>
          <a:xfrm>
            <a:off x="0" y="5081588"/>
            <a:ext cx="5667375" cy="1584325"/>
          </a:xfrm>
          <a:prstGeom prst="rect">
            <a:avLst/>
          </a:prstGeom>
        </p:spPr>
      </p:pic>
      <p:pic>
        <p:nvPicPr>
          <p:cNvPr id="7" name="Content Placeholder 6"/>
          <p:cNvPicPr>
            <a:picLocks noGrp="1" noChangeAspect="1"/>
          </p:cNvPicPr>
          <p:nvPr>
            <p:ph sz="half" idx="4294967295"/>
          </p:nvPr>
        </p:nvPicPr>
        <p:blipFill>
          <a:blip r:embed="rId4"/>
          <a:stretch>
            <a:fillRect/>
          </a:stretch>
        </p:blipFill>
        <p:spPr>
          <a:xfrm>
            <a:off x="5801944" y="1595438"/>
            <a:ext cx="5426037" cy="5714067"/>
          </a:xfrm>
          <a:prstGeom prst="rect">
            <a:avLst/>
          </a:prstGeom>
        </p:spPr>
      </p:pic>
      <p:pic>
        <p:nvPicPr>
          <p:cNvPr id="8" name="Content Placeholder 7"/>
          <p:cNvPicPr>
            <a:picLocks noChangeAspect="1"/>
          </p:cNvPicPr>
          <p:nvPr/>
        </p:nvPicPr>
        <p:blipFill>
          <a:blip r:embed="rId5"/>
          <a:stretch>
            <a:fillRect/>
          </a:stretch>
        </p:blipFill>
        <p:spPr>
          <a:xfrm>
            <a:off x="248971" y="-1"/>
            <a:ext cx="5030951" cy="5015613"/>
          </a:xfrm>
          <a:prstGeom prst="rect">
            <a:avLst/>
          </a:prstGeom>
        </p:spPr>
      </p:pic>
    </p:spTree>
    <p:extLst>
      <p:ext uri="{BB962C8B-B14F-4D97-AF65-F5344CB8AC3E}">
        <p14:creationId xmlns:p14="http://schemas.microsoft.com/office/powerpoint/2010/main" val="2128725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07CAD1-248C-1288-F83B-2545455FA462}"/>
              </a:ext>
            </a:extLst>
          </p:cNvPr>
          <p:cNvSpPr>
            <a:spLocks noGrp="1"/>
          </p:cNvSpPr>
          <p:nvPr>
            <p:ph type="title"/>
          </p:nvPr>
        </p:nvSpPr>
        <p:spPr>
          <a:xfrm>
            <a:off x="838200" y="279400"/>
            <a:ext cx="10515600" cy="479425"/>
          </a:xfrm>
        </p:spPr>
        <p:txBody>
          <a:bodyPr>
            <a:normAutofit/>
          </a:bodyPr>
          <a:lstStyle/>
          <a:p>
            <a:r>
              <a:rPr lang="en-US" sz="2000" dirty="0">
                <a:hlinkClick r:id="rId2"/>
              </a:rPr>
              <a:t>https://www.chronicle.com/article/im-a-student-you-have-no-idea-how-much-were-using-chatgpt</a:t>
            </a:r>
            <a:r>
              <a:rPr lang="en-US" sz="2000" dirty="0"/>
              <a:t> </a:t>
            </a:r>
          </a:p>
        </p:txBody>
      </p:sp>
      <p:pic>
        <p:nvPicPr>
          <p:cNvPr id="6" name="Content Placeholder 5" descr="A close-up of a poster&#10;&#10;Description automatically generated">
            <a:extLst>
              <a:ext uri="{FF2B5EF4-FFF2-40B4-BE49-F238E27FC236}">
                <a16:creationId xmlns:a16="http://schemas.microsoft.com/office/drawing/2014/main" id="{2DA5D2D6-4F1E-E6A7-4914-02A85E5B0A12}"/>
              </a:ext>
            </a:extLst>
          </p:cNvPr>
          <p:cNvPicPr>
            <a:picLocks noGrp="1" noChangeAspect="1"/>
          </p:cNvPicPr>
          <p:nvPr>
            <p:ph sz="half" idx="4294967295"/>
          </p:nvPr>
        </p:nvPicPr>
        <p:blipFill>
          <a:blip r:embed="rId3"/>
          <a:stretch>
            <a:fillRect/>
          </a:stretch>
        </p:blipFill>
        <p:spPr>
          <a:xfrm>
            <a:off x="209550" y="914400"/>
            <a:ext cx="11982450" cy="5943600"/>
          </a:xfrm>
        </p:spPr>
      </p:pic>
      <p:pic>
        <p:nvPicPr>
          <p:cNvPr id="2050" name="Picture 2">
            <a:extLst>
              <a:ext uri="{FF2B5EF4-FFF2-40B4-BE49-F238E27FC236}">
                <a16:creationId xmlns:a16="http://schemas.microsoft.com/office/drawing/2014/main" id="{0829B18A-5CC6-AE9F-4E67-50330D619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4150" y="487680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6DDE261-7EA4-54B6-BBD7-951C626EEC9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8838CB3E-09A8-6554-055D-1718B7B8C4A3}"/>
              </a:ext>
            </a:extLst>
          </p:cNvPr>
          <p:cNvSpPr>
            <a:spLocks noGrp="1"/>
          </p:cNvSpPr>
          <p:nvPr>
            <p:ph type="ftr" sz="quarter" idx="11"/>
          </p:nvPr>
        </p:nvSpPr>
        <p:spPr/>
        <p:txBody>
          <a:bodyPr/>
          <a:lstStyle/>
          <a:p>
            <a:r>
              <a:rPr lang="en-US"/>
              <a:t>BUCC</a:t>
            </a:r>
          </a:p>
        </p:txBody>
      </p:sp>
      <p:sp>
        <p:nvSpPr>
          <p:cNvPr id="4" name="Slide Number Placeholder 3">
            <a:extLst>
              <a:ext uri="{FF2B5EF4-FFF2-40B4-BE49-F238E27FC236}">
                <a16:creationId xmlns:a16="http://schemas.microsoft.com/office/drawing/2014/main" id="{F8A61C3F-3BA3-3214-6637-A130CD619B4A}"/>
              </a:ext>
            </a:extLst>
          </p:cNvPr>
          <p:cNvSpPr>
            <a:spLocks noGrp="1"/>
          </p:cNvSpPr>
          <p:nvPr>
            <p:ph type="sldNum" sz="quarter" idx="12"/>
          </p:nvPr>
        </p:nvSpPr>
        <p:spPr/>
        <p:txBody>
          <a:bodyPr/>
          <a:lstStyle/>
          <a:p>
            <a:fld id="{AC8303C8-F240-AD4D-88C6-8C703D71C6A6}" type="slidenum">
              <a:rPr lang="en-US" smtClean="0"/>
              <a:t>12</a:t>
            </a:fld>
            <a:endParaRPr lang="en-US"/>
          </a:p>
        </p:txBody>
      </p:sp>
    </p:spTree>
    <p:extLst>
      <p:ext uri="{BB962C8B-B14F-4D97-AF65-F5344CB8AC3E}">
        <p14:creationId xmlns:p14="http://schemas.microsoft.com/office/powerpoint/2010/main" val="14990888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413147"/>
            <a:ext cx="5029200" cy="1006475"/>
          </a:xfrm>
        </p:spPr>
        <p:txBody>
          <a:bodyPr>
            <a:normAutofit/>
          </a:bodyPr>
          <a:lstStyle/>
          <a:p>
            <a:r>
              <a:rPr lang="en-US" sz="2800" dirty="0"/>
              <a:t>IMHO: Word2vec &amp; </a:t>
            </a:r>
            <a:r>
              <a:rPr lang="en-US" sz="2800" dirty="0" err="1"/>
              <a:t>GloVe</a:t>
            </a:r>
            <a:r>
              <a:rPr lang="en-US" sz="2800" dirty="0"/>
              <a:t> &gt;&gt; PMI</a:t>
            </a:r>
          </a:p>
        </p:txBody>
      </p:sp>
      <p:sp>
        <p:nvSpPr>
          <p:cNvPr id="6" name="Content Placeholder 5"/>
          <p:cNvSpPr>
            <a:spLocks noGrp="1"/>
          </p:cNvSpPr>
          <p:nvPr>
            <p:ph sz="half" idx="1"/>
          </p:nvPr>
        </p:nvSpPr>
        <p:spPr>
          <a:xfrm>
            <a:off x="838199" y="1257300"/>
            <a:ext cx="5695949" cy="4919663"/>
          </a:xfrm>
        </p:spPr>
        <p:txBody>
          <a:bodyPr>
            <a:normAutofit fontScale="92500" lnSpcReduction="20000"/>
          </a:bodyPr>
          <a:lstStyle/>
          <a:p>
            <a:r>
              <a:rPr lang="en-US" dirty="0"/>
              <a:t>Glass is half full</a:t>
            </a:r>
          </a:p>
          <a:p>
            <a:pPr lvl="1"/>
            <a:r>
              <a:rPr lang="en-US" dirty="0"/>
              <a:t>Levy &amp; Goldberg are correct in pointing out similarities</a:t>
            </a:r>
          </a:p>
          <a:p>
            <a:r>
              <a:rPr lang="en-US" dirty="0"/>
              <a:t>But half empty</a:t>
            </a:r>
          </a:p>
          <a:p>
            <a:pPr lvl="1"/>
            <a:r>
              <a:rPr lang="en-US" dirty="0"/>
              <a:t>Word2vec &amp; </a:t>
            </a:r>
            <a:r>
              <a:rPr lang="en-US" dirty="0" err="1"/>
              <a:t>GloVe</a:t>
            </a:r>
            <a:r>
              <a:rPr lang="en-US" dirty="0"/>
              <a:t> do better in practice</a:t>
            </a:r>
          </a:p>
          <a:p>
            <a:pPr lvl="1"/>
            <a:r>
              <a:rPr lang="en-US" dirty="0"/>
              <a:t>Because of “tricks” for small counts, etc.</a:t>
            </a:r>
          </a:p>
          <a:p>
            <a:pPr lvl="1"/>
            <a:r>
              <a:rPr lang="en-US" dirty="0"/>
              <a:t>Code is not well understood</a:t>
            </a:r>
          </a:p>
          <a:p>
            <a:pPr lvl="2"/>
            <a:r>
              <a:rPr lang="en-US" dirty="0"/>
              <a:t>Even though there isn’t much there</a:t>
            </a:r>
          </a:p>
          <a:p>
            <a:pPr lvl="2"/>
            <a:r>
              <a:rPr lang="en-US" dirty="0"/>
              <a:t>702 lines in word2vec.c; 446 in </a:t>
            </a:r>
            <a:r>
              <a:rPr lang="en-US" dirty="0" err="1"/>
              <a:t>glove.c</a:t>
            </a:r>
            <a:endParaRPr lang="en-US" dirty="0"/>
          </a:p>
          <a:p>
            <a:r>
              <a:rPr lang="en-US" dirty="0"/>
              <a:t>Dimension Reduction</a:t>
            </a:r>
          </a:p>
          <a:p>
            <a:pPr lvl="1"/>
            <a:r>
              <a:rPr lang="en-US" dirty="0"/>
              <a:t>Matrix completion (?!?)</a:t>
            </a:r>
          </a:p>
          <a:p>
            <a:pPr lvl="1"/>
            <a:r>
              <a:rPr lang="en-US" dirty="0"/>
              <a:t>Obvious suggestion, SVD on PMIs</a:t>
            </a:r>
          </a:p>
          <a:p>
            <a:pPr lvl="2"/>
            <a:r>
              <a:rPr lang="en-US" dirty="0"/>
              <a:t>Disappointing in practice</a:t>
            </a:r>
          </a:p>
          <a:p>
            <a:pPr lvl="2"/>
            <a:r>
              <a:rPr lang="en-US" dirty="0"/>
              <a:t>May not want to model PMI too well</a:t>
            </a:r>
          </a:p>
        </p:txBody>
      </p:sp>
      <p:sp>
        <p:nvSpPr>
          <p:cNvPr id="3" name="Date Placeholder 2"/>
          <p:cNvSpPr>
            <a:spLocks noGrp="1"/>
          </p:cNvSpPr>
          <p:nvPr>
            <p:ph type="dt" sz="half" idx="10"/>
          </p:nvPr>
        </p:nvSpPr>
        <p:spPr/>
        <p:txBody>
          <a:bodyPr/>
          <a:lstStyle/>
          <a:p>
            <a:r>
              <a:rPr lang="en-US"/>
              <a:t>9/15/17</a:t>
            </a:r>
          </a:p>
        </p:txBody>
      </p:sp>
      <p:pic>
        <p:nvPicPr>
          <p:cNvPr id="8" name="Content Placeholder 5"/>
          <p:cNvPicPr>
            <a:picLocks noGrp="1" noChangeAspect="1"/>
          </p:cNvPicPr>
          <p:nvPr>
            <p:ph sz="half" idx="2"/>
          </p:nvPr>
        </p:nvPicPr>
        <p:blipFill>
          <a:blip r:embed="rId2"/>
          <a:stretch>
            <a:fillRect/>
          </a:stretch>
        </p:blipFill>
        <p:spPr>
          <a:xfrm>
            <a:off x="6534149" y="142082"/>
            <a:ext cx="5539245" cy="1548606"/>
          </a:xfrm>
          <a:prstGeom prst="rect">
            <a:avLst/>
          </a:prstGeom>
        </p:spPr>
      </p:pic>
      <p:pic>
        <p:nvPicPr>
          <p:cNvPr id="9" name="Content Placeholder 6"/>
          <p:cNvPicPr>
            <a:picLocks noChangeAspect="1"/>
          </p:cNvPicPr>
          <p:nvPr/>
        </p:nvPicPr>
        <p:blipFill>
          <a:blip r:embed="rId3"/>
          <a:stretch>
            <a:fillRect/>
          </a:stretch>
        </p:blipFill>
        <p:spPr>
          <a:xfrm>
            <a:off x="6541520" y="1895174"/>
            <a:ext cx="5205980" cy="5482329"/>
          </a:xfrm>
          <a:prstGeom prst="rect">
            <a:avLst/>
          </a:prstGeom>
        </p:spPr>
      </p:pic>
    </p:spTree>
    <p:extLst>
      <p:ext uri="{BB962C8B-B14F-4D97-AF65-F5344CB8AC3E}">
        <p14:creationId xmlns:p14="http://schemas.microsoft.com/office/powerpoint/2010/main" val="7363769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cture 46.png"/>
          <p:cNvPicPr>
            <a:picLocks noChangeAspect="1"/>
          </p:cNvPicPr>
          <p:nvPr/>
        </p:nvPicPr>
        <p:blipFill>
          <a:blip r:embed="rId2"/>
          <a:stretch>
            <a:fillRect/>
          </a:stretch>
        </p:blipFill>
        <p:spPr>
          <a:xfrm>
            <a:off x="1828800" y="3962401"/>
            <a:ext cx="7696200" cy="2734935"/>
          </a:xfrm>
          <a:prstGeom prst="rect">
            <a:avLst/>
          </a:prstGeom>
        </p:spPr>
      </p:pic>
      <p:sp>
        <p:nvSpPr>
          <p:cNvPr id="2" name="Title 1"/>
          <p:cNvSpPr>
            <a:spLocks noGrp="1"/>
          </p:cNvSpPr>
          <p:nvPr>
            <p:ph type="title"/>
          </p:nvPr>
        </p:nvSpPr>
        <p:spPr>
          <a:xfrm>
            <a:off x="2133600" y="274638"/>
            <a:ext cx="8229600" cy="715962"/>
          </a:xfrm>
        </p:spPr>
        <p:txBody>
          <a:bodyPr>
            <a:normAutofit fontScale="90000"/>
          </a:bodyPr>
          <a:lstStyle/>
          <a:p>
            <a:pPr lvl="1"/>
            <a:r>
              <a:rPr lang="en-US" sz="3200" dirty="0"/>
              <a:t>Estimating PMI (and Contingency Tables)</a:t>
            </a:r>
            <a:br>
              <a:rPr lang="en-US" sz="3200" dirty="0"/>
            </a:br>
            <a:r>
              <a:rPr lang="en-US" sz="2800" dirty="0"/>
              <a:t>Li &amp; Church, Computational Linguistics (2007)</a:t>
            </a:r>
            <a:endParaRPr lang="en-US" sz="3200" i="1" dirty="0"/>
          </a:p>
        </p:txBody>
      </p:sp>
      <p:sp>
        <p:nvSpPr>
          <p:cNvPr id="3" name="Content Placeholder 2"/>
          <p:cNvSpPr>
            <a:spLocks noGrp="1"/>
          </p:cNvSpPr>
          <p:nvPr>
            <p:ph idx="1"/>
          </p:nvPr>
        </p:nvSpPr>
        <p:spPr>
          <a:xfrm>
            <a:off x="1676400" y="1918858"/>
            <a:ext cx="8229600" cy="4329541"/>
          </a:xfrm>
        </p:spPr>
        <p:txBody>
          <a:bodyPr/>
          <a:lstStyle/>
          <a:p>
            <a:pPr>
              <a:buFont typeface="Wingdings" charset="2"/>
              <a:buChar char="Ø"/>
            </a:pPr>
            <a:r>
              <a:rPr lang="en-US" sz="2400" dirty="0">
                <a:latin typeface="Arial" pitchFamily="-65" charset="0"/>
              </a:rPr>
              <a:t>Compute Sample Contingency Table</a:t>
            </a:r>
          </a:p>
          <a:p>
            <a:r>
              <a:rPr lang="en-US" sz="2400" dirty="0">
                <a:latin typeface="Arial" pitchFamily="-65" charset="0"/>
              </a:rPr>
              <a:t>MLE Inference: </a:t>
            </a:r>
          </a:p>
          <a:p>
            <a:pPr lvl="1"/>
            <a:r>
              <a:rPr lang="en-US" sz="1800" dirty="0">
                <a:latin typeface="Arial" pitchFamily="-65" charset="0"/>
              </a:rPr>
              <a:t>What is the most likely original table </a:t>
            </a:r>
          </a:p>
          <a:p>
            <a:pPr lvl="1"/>
            <a:r>
              <a:rPr lang="en-US" sz="1800" dirty="0">
                <a:latin typeface="Arial" pitchFamily="-65" charset="0"/>
              </a:rPr>
              <a:t>Given sample and margins? </a:t>
            </a:r>
          </a:p>
          <a:p>
            <a:r>
              <a:rPr lang="en-US" sz="2400" dirty="0">
                <a:latin typeface="Arial" pitchFamily="-65" charset="0"/>
              </a:rPr>
              <a:t>Evaluation</a:t>
            </a:r>
            <a:endParaRPr lang="en-US" sz="2000" dirty="0"/>
          </a:p>
          <a:p>
            <a:pPr lvl="2"/>
            <a:endParaRPr lang="en-US" sz="1400" dirty="0"/>
          </a:p>
        </p:txBody>
      </p:sp>
      <p:sp>
        <p:nvSpPr>
          <p:cNvPr id="4" name="Date Placeholder 3"/>
          <p:cNvSpPr>
            <a:spLocks noGrp="1"/>
          </p:cNvSpPr>
          <p:nvPr>
            <p:ph type="dt" sz="half" idx="10"/>
          </p:nvPr>
        </p:nvSpPr>
        <p:spPr/>
        <p:txBody>
          <a:bodyPr/>
          <a:lstStyle/>
          <a:p>
            <a:r>
              <a:rPr lang="en-US"/>
              <a:t>9/15/17</a:t>
            </a:r>
          </a:p>
        </p:txBody>
      </p:sp>
      <p:pic>
        <p:nvPicPr>
          <p:cNvPr id="8" name="Picture 7"/>
          <p:cNvPicPr>
            <a:picLocks noChangeAspect="1"/>
          </p:cNvPicPr>
          <p:nvPr/>
        </p:nvPicPr>
        <p:blipFill>
          <a:blip r:embed="rId3"/>
          <a:stretch>
            <a:fillRect/>
          </a:stretch>
        </p:blipFill>
        <p:spPr>
          <a:xfrm>
            <a:off x="9436057" y="0"/>
            <a:ext cx="2700130" cy="3429000"/>
          </a:xfrm>
          <a:prstGeom prst="rect">
            <a:avLst/>
          </a:prstGeom>
        </p:spPr>
      </p:pic>
      <p:sp>
        <p:nvSpPr>
          <p:cNvPr id="5" name="TextBox 4"/>
          <p:cNvSpPr txBox="1"/>
          <p:nvPr/>
        </p:nvSpPr>
        <p:spPr>
          <a:xfrm>
            <a:off x="9333705" y="3446760"/>
            <a:ext cx="2904834" cy="307777"/>
          </a:xfrm>
          <a:prstGeom prst="rect">
            <a:avLst/>
          </a:prstGeom>
          <a:noFill/>
        </p:spPr>
        <p:txBody>
          <a:bodyPr wrap="none" rtlCol="0">
            <a:spAutoFit/>
          </a:bodyPr>
          <a:lstStyle/>
          <a:p>
            <a:r>
              <a:rPr lang="en-US" sz="1400" dirty="0">
                <a:hlinkClick r:id="rId4"/>
              </a:rPr>
              <a:t>http://stat.rutgers.edu/home/pingli/</a:t>
            </a:r>
            <a:r>
              <a:rPr lang="en-US" sz="1400" dirty="0"/>
              <a:t> </a:t>
            </a:r>
          </a:p>
        </p:txBody>
      </p:sp>
      <p:pic>
        <p:nvPicPr>
          <p:cNvPr id="9" name="Content Placeholder 7"/>
          <p:cNvPicPr>
            <a:picLocks noChangeAspect="1"/>
          </p:cNvPicPr>
          <p:nvPr/>
        </p:nvPicPr>
        <p:blipFill>
          <a:blip r:embed="rId5"/>
          <a:stretch>
            <a:fillRect/>
          </a:stretch>
        </p:blipFill>
        <p:spPr>
          <a:xfrm>
            <a:off x="-1" y="-1"/>
            <a:ext cx="1974655" cy="1968635"/>
          </a:xfrm>
          <a:prstGeom prst="rect">
            <a:avLst/>
          </a:prstGeom>
        </p:spPr>
      </p:pic>
      <p:sp>
        <p:nvSpPr>
          <p:cNvPr id="10" name="Rounded Rectangle 9"/>
          <p:cNvSpPr/>
          <p:nvPr/>
        </p:nvSpPr>
        <p:spPr>
          <a:xfrm>
            <a:off x="2841063" y="671281"/>
            <a:ext cx="1040930" cy="41139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133600" y="692653"/>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461357" y="1420886"/>
            <a:ext cx="430086" cy="390021"/>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208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Prior Art: Removing (Near) Duplicate Web Pages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67765"/>
            <a:ext cx="5181600" cy="406705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3369"/>
            <a:ext cx="5181600" cy="3995850"/>
          </a:xfrm>
        </p:spPr>
      </p:pic>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490563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icture 44.png"/>
          <p:cNvPicPr>
            <a:picLocks noChangeAspect="1"/>
          </p:cNvPicPr>
          <p:nvPr/>
        </p:nvPicPr>
        <p:blipFill>
          <a:blip r:embed="rId2"/>
          <a:stretch>
            <a:fillRect/>
          </a:stretch>
        </p:blipFill>
        <p:spPr>
          <a:xfrm>
            <a:off x="7315200" y="0"/>
            <a:ext cx="3136508" cy="2400000"/>
          </a:xfrm>
          <a:prstGeom prst="rect">
            <a:avLst/>
          </a:prstGeom>
        </p:spPr>
      </p:pic>
      <p:sp>
        <p:nvSpPr>
          <p:cNvPr id="2" name="Title 1"/>
          <p:cNvSpPr>
            <a:spLocks noGrp="1"/>
          </p:cNvSpPr>
          <p:nvPr>
            <p:ph type="title"/>
          </p:nvPr>
        </p:nvSpPr>
        <p:spPr>
          <a:xfrm>
            <a:off x="2133600" y="274638"/>
            <a:ext cx="5181600" cy="1143000"/>
          </a:xfrm>
        </p:spPr>
        <p:txBody>
          <a:bodyPr/>
          <a:lstStyle/>
          <a:p>
            <a:r>
              <a:rPr lang="en-US" sz="2800" dirty="0"/>
              <a:t>Computing Contingency Tables</a:t>
            </a:r>
            <a:br>
              <a:rPr lang="en-US" sz="2800" dirty="0"/>
            </a:br>
            <a:r>
              <a:rPr lang="en-US" sz="2800" dirty="0"/>
              <a:t>(Brute Force)</a:t>
            </a:r>
          </a:p>
        </p:txBody>
      </p:sp>
      <p:sp>
        <p:nvSpPr>
          <p:cNvPr id="3" name="Content Placeholder 2"/>
          <p:cNvSpPr>
            <a:spLocks noGrp="1"/>
          </p:cNvSpPr>
          <p:nvPr>
            <p:ph idx="1"/>
          </p:nvPr>
        </p:nvSpPr>
        <p:spPr>
          <a:xfrm>
            <a:off x="2198546" y="1387644"/>
            <a:ext cx="8229600" cy="4525963"/>
          </a:xfrm>
        </p:spPr>
        <p:txBody>
          <a:bodyPr/>
          <a:lstStyle/>
          <a:p>
            <a:r>
              <a:rPr lang="en-US" sz="2400" dirty="0"/>
              <a:t>Three constraints</a:t>
            </a:r>
          </a:p>
          <a:p>
            <a:pPr lvl="1"/>
            <a:r>
              <a:rPr lang="en-US" sz="2000" dirty="0"/>
              <a:t>Library: D = </a:t>
            </a:r>
            <a:r>
              <a:rPr lang="en-US" sz="2000" i="1" dirty="0"/>
              <a:t>a + </a:t>
            </a:r>
            <a:r>
              <a:rPr lang="en-US" sz="2000" i="1" dirty="0" err="1"/>
              <a:t>b</a:t>
            </a:r>
            <a:r>
              <a:rPr lang="en-US" sz="2000" i="1" dirty="0"/>
              <a:t> + </a:t>
            </a:r>
            <a:r>
              <a:rPr lang="en-US" sz="2000" i="1" dirty="0" err="1"/>
              <a:t>c</a:t>
            </a:r>
            <a:r>
              <a:rPr lang="en-US" sz="2000" i="1" dirty="0"/>
              <a:t> + </a:t>
            </a:r>
            <a:r>
              <a:rPr lang="en-US" sz="2000" i="1" dirty="0" err="1"/>
              <a:t>d</a:t>
            </a:r>
            <a:r>
              <a:rPr lang="en-US" sz="2000" i="1" dirty="0"/>
              <a:t> </a:t>
            </a:r>
            <a:r>
              <a:rPr lang="en-US" sz="2000" dirty="0"/>
              <a:t>= 36</a:t>
            </a:r>
          </a:p>
          <a:p>
            <a:pPr lvl="1"/>
            <a:r>
              <a:rPr lang="en-US" sz="2000" dirty="0"/>
              <a:t>Margins</a:t>
            </a:r>
          </a:p>
          <a:p>
            <a:pPr lvl="2"/>
            <a:r>
              <a:rPr lang="en-US" sz="1600" dirty="0"/>
              <a:t>f</a:t>
            </a:r>
            <a:r>
              <a:rPr lang="en-US" sz="1600" baseline="-25000" dirty="0"/>
              <a:t>1</a:t>
            </a:r>
            <a:r>
              <a:rPr lang="en-US" sz="1600" dirty="0"/>
              <a:t> = |P</a:t>
            </a:r>
            <a:r>
              <a:rPr lang="en-US" sz="1600" baseline="-25000" dirty="0"/>
              <a:t>1</a:t>
            </a:r>
            <a:r>
              <a:rPr lang="en-US" sz="1600" dirty="0"/>
              <a:t>| = </a:t>
            </a:r>
            <a:r>
              <a:rPr lang="en-US" sz="1600" i="1" dirty="0"/>
              <a:t>a + </a:t>
            </a:r>
            <a:r>
              <a:rPr lang="en-US" sz="1600" i="1" dirty="0" err="1"/>
              <a:t>b</a:t>
            </a:r>
            <a:r>
              <a:rPr lang="en-US" sz="1600" i="1" dirty="0"/>
              <a:t> </a:t>
            </a:r>
            <a:r>
              <a:rPr lang="en-US" sz="1600" dirty="0"/>
              <a:t>= 12</a:t>
            </a:r>
          </a:p>
          <a:p>
            <a:pPr lvl="2"/>
            <a:r>
              <a:rPr lang="en-US" sz="1600" dirty="0"/>
              <a:t>f</a:t>
            </a:r>
            <a:r>
              <a:rPr lang="en-US" sz="1600" baseline="-25000" dirty="0"/>
              <a:t>2</a:t>
            </a:r>
            <a:r>
              <a:rPr lang="en-US" sz="1600" dirty="0"/>
              <a:t> = |P</a:t>
            </a:r>
            <a:r>
              <a:rPr lang="en-US" sz="1600" baseline="-25000" dirty="0"/>
              <a:t>2</a:t>
            </a:r>
            <a:r>
              <a:rPr lang="en-US" sz="1600" dirty="0"/>
              <a:t>| = </a:t>
            </a:r>
            <a:r>
              <a:rPr lang="en-US" sz="1600" i="1" dirty="0"/>
              <a:t>a + </a:t>
            </a:r>
            <a:r>
              <a:rPr lang="en-US" sz="1600" i="1" dirty="0" err="1"/>
              <a:t>c</a:t>
            </a:r>
            <a:r>
              <a:rPr lang="en-US" sz="1600" i="1" dirty="0"/>
              <a:t> </a:t>
            </a:r>
            <a:r>
              <a:rPr lang="en-US" sz="1600" dirty="0"/>
              <a:t>= 12</a:t>
            </a:r>
          </a:p>
          <a:p>
            <a:r>
              <a:rPr lang="en-US" i="1" dirty="0"/>
              <a:t>a</a:t>
            </a:r>
            <a:r>
              <a:rPr lang="en-US" dirty="0"/>
              <a:t> = |P</a:t>
            </a:r>
            <a:r>
              <a:rPr lang="en-US" baseline="-25000" dirty="0"/>
              <a:t>1</a:t>
            </a:r>
            <a:r>
              <a:rPr lang="en-US" dirty="0"/>
              <a:t> &amp; P</a:t>
            </a:r>
            <a:r>
              <a:rPr lang="en-US" baseline="-25000" dirty="0"/>
              <a:t>2</a:t>
            </a:r>
            <a:r>
              <a:rPr lang="en-US" dirty="0"/>
              <a:t>| = |{4,15, 19, 24, 28}| = 5</a:t>
            </a:r>
          </a:p>
          <a:p>
            <a:r>
              <a:rPr lang="en-US" i="1" dirty="0" err="1"/>
              <a:t>b</a:t>
            </a:r>
            <a:r>
              <a:rPr lang="en-US" i="1" dirty="0"/>
              <a:t> = f</a:t>
            </a:r>
            <a:r>
              <a:rPr lang="en-US" i="1" baseline="-25000" dirty="0"/>
              <a:t>1</a:t>
            </a:r>
            <a:r>
              <a:rPr lang="en-US" i="1" dirty="0"/>
              <a:t> – a</a:t>
            </a:r>
            <a:r>
              <a:rPr lang="en-US" dirty="0"/>
              <a:t> = 12 – 5 = 7</a:t>
            </a:r>
            <a:endParaRPr lang="en-US" i="1" dirty="0"/>
          </a:p>
          <a:p>
            <a:r>
              <a:rPr lang="en-US" i="1" dirty="0" err="1"/>
              <a:t>c</a:t>
            </a:r>
            <a:r>
              <a:rPr lang="en-US" i="1" dirty="0"/>
              <a:t> = f</a:t>
            </a:r>
            <a:r>
              <a:rPr lang="en-US" i="1" baseline="-25000" dirty="0"/>
              <a:t>2</a:t>
            </a:r>
            <a:r>
              <a:rPr lang="en-US" i="1" dirty="0"/>
              <a:t> – a = </a:t>
            </a:r>
            <a:r>
              <a:rPr lang="en-US" dirty="0"/>
              <a:t>12 – 5 = 7</a:t>
            </a:r>
            <a:endParaRPr lang="en-US" i="1" dirty="0"/>
          </a:p>
          <a:p>
            <a:r>
              <a:rPr lang="en-US" i="1" dirty="0" err="1"/>
              <a:t>d</a:t>
            </a:r>
            <a:r>
              <a:rPr lang="en-US" i="1" dirty="0"/>
              <a:t> = D – a – </a:t>
            </a:r>
            <a:r>
              <a:rPr lang="en-US" i="1" dirty="0" err="1"/>
              <a:t>b</a:t>
            </a:r>
            <a:r>
              <a:rPr lang="en-US" i="1" dirty="0"/>
              <a:t> – </a:t>
            </a:r>
            <a:r>
              <a:rPr lang="en-US" i="1" dirty="0" err="1"/>
              <a:t>c</a:t>
            </a:r>
            <a:r>
              <a:rPr lang="en-US" i="1" dirty="0"/>
              <a:t> </a:t>
            </a:r>
            <a:r>
              <a:rPr lang="en-US" dirty="0"/>
              <a:t>= 36 – 5 – 7 – 7 = 17</a:t>
            </a:r>
            <a:endParaRPr lang="en-US" i="1" dirty="0"/>
          </a:p>
        </p:txBody>
      </p:sp>
      <p:sp>
        <p:nvSpPr>
          <p:cNvPr id="4" name="Date Placeholder 3"/>
          <p:cNvSpPr>
            <a:spLocks noGrp="1"/>
          </p:cNvSpPr>
          <p:nvPr>
            <p:ph type="dt" sz="half" idx="10"/>
          </p:nvPr>
        </p:nvSpPr>
        <p:spPr/>
        <p:txBody>
          <a:bodyPr/>
          <a:lstStyle/>
          <a:p>
            <a:r>
              <a:rPr lang="en-US"/>
              <a:t>9/15/17</a:t>
            </a:r>
          </a:p>
        </p:txBody>
      </p:sp>
      <p:graphicFrame>
        <p:nvGraphicFramePr>
          <p:cNvPr id="13" name="Table 12"/>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dirty="0">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AutoShape 43"/>
          <p:cNvSpPr>
            <a:spLocks noChangeArrowheads="1"/>
          </p:cNvSpPr>
          <p:nvPr/>
        </p:nvSpPr>
        <p:spPr bwMode="auto">
          <a:xfrm>
            <a:off x="7181267" y="2514600"/>
            <a:ext cx="583813" cy="369332"/>
          </a:xfrm>
          <a:prstGeom prst="wedgeRectCallout">
            <a:avLst>
              <a:gd name="adj1" fmla="val -51023"/>
              <a:gd name="adj2" fmla="val 97987"/>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20" name="Rectangle 19"/>
          <p:cNvSpPr/>
          <p:nvPr/>
        </p:nvSpPr>
        <p:spPr bwMode="auto">
          <a:xfrm>
            <a:off x="2165931" y="1387644"/>
            <a:ext cx="4444089" cy="16985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21" name="TextBox 20"/>
          <p:cNvSpPr txBox="1"/>
          <p:nvPr/>
        </p:nvSpPr>
        <p:spPr>
          <a:xfrm>
            <a:off x="8816692" y="457200"/>
            <a:ext cx="327308" cy="400110"/>
          </a:xfrm>
          <a:prstGeom prst="rect">
            <a:avLst/>
          </a:prstGeom>
          <a:noFill/>
        </p:spPr>
        <p:txBody>
          <a:bodyPr wrap="square" rtlCol="0">
            <a:spAutoFit/>
          </a:bodyPr>
          <a:lstStyle/>
          <a:p>
            <a:r>
              <a:rPr lang="en-US" sz="2000" dirty="0"/>
              <a:t>5</a:t>
            </a:r>
          </a:p>
        </p:txBody>
      </p:sp>
      <p:sp>
        <p:nvSpPr>
          <p:cNvPr id="22" name="TextBox 21"/>
          <p:cNvSpPr txBox="1"/>
          <p:nvPr/>
        </p:nvSpPr>
        <p:spPr>
          <a:xfrm>
            <a:off x="9959692" y="457200"/>
            <a:ext cx="327308" cy="400110"/>
          </a:xfrm>
          <a:prstGeom prst="rect">
            <a:avLst/>
          </a:prstGeom>
          <a:noFill/>
        </p:spPr>
        <p:txBody>
          <a:bodyPr wrap="square" rtlCol="0">
            <a:spAutoFit/>
          </a:bodyPr>
          <a:lstStyle/>
          <a:p>
            <a:r>
              <a:rPr lang="en-US" sz="2000" dirty="0"/>
              <a:t>7</a:t>
            </a:r>
          </a:p>
        </p:txBody>
      </p:sp>
      <p:sp>
        <p:nvSpPr>
          <p:cNvPr id="23" name="TextBox 22"/>
          <p:cNvSpPr txBox="1"/>
          <p:nvPr/>
        </p:nvSpPr>
        <p:spPr>
          <a:xfrm>
            <a:off x="9873981" y="1310045"/>
            <a:ext cx="479708" cy="400110"/>
          </a:xfrm>
          <a:prstGeom prst="rect">
            <a:avLst/>
          </a:prstGeom>
          <a:noFill/>
        </p:spPr>
        <p:txBody>
          <a:bodyPr wrap="square" rtlCol="0">
            <a:spAutoFit/>
          </a:bodyPr>
          <a:lstStyle/>
          <a:p>
            <a:r>
              <a:rPr lang="en-US" sz="2000" dirty="0"/>
              <a:t>17</a:t>
            </a:r>
          </a:p>
        </p:txBody>
      </p:sp>
      <p:sp>
        <p:nvSpPr>
          <p:cNvPr id="24" name="TextBox 23"/>
          <p:cNvSpPr txBox="1"/>
          <p:nvPr/>
        </p:nvSpPr>
        <p:spPr>
          <a:xfrm>
            <a:off x="8841494" y="1314510"/>
            <a:ext cx="327308" cy="400110"/>
          </a:xfrm>
          <a:prstGeom prst="rect">
            <a:avLst/>
          </a:prstGeom>
          <a:noFill/>
        </p:spPr>
        <p:txBody>
          <a:bodyPr wrap="square" rtlCol="0">
            <a:spAutoFit/>
          </a:bodyPr>
          <a:lstStyle/>
          <a:p>
            <a:r>
              <a:rPr lang="en-US" sz="2000" dirty="0"/>
              <a:t>7</a:t>
            </a:r>
          </a:p>
        </p:txBody>
      </p:sp>
      <p:sp>
        <p:nvSpPr>
          <p:cNvPr id="25" name="TextBox 24"/>
          <p:cNvSpPr txBox="1"/>
          <p:nvPr/>
        </p:nvSpPr>
        <p:spPr>
          <a:xfrm>
            <a:off x="8377051" y="2237600"/>
            <a:ext cx="479708" cy="400110"/>
          </a:xfrm>
          <a:prstGeom prst="rect">
            <a:avLst/>
          </a:prstGeom>
          <a:noFill/>
        </p:spPr>
        <p:txBody>
          <a:bodyPr wrap="square" rtlCol="0">
            <a:spAutoFit/>
          </a:bodyPr>
          <a:lstStyle/>
          <a:p>
            <a:r>
              <a:rPr lang="en-US" sz="2000" dirty="0"/>
              <a:t>12</a:t>
            </a:r>
          </a:p>
        </p:txBody>
      </p:sp>
      <p:sp>
        <p:nvSpPr>
          <p:cNvPr id="26" name="TextBox 25"/>
          <p:cNvSpPr txBox="1"/>
          <p:nvPr/>
        </p:nvSpPr>
        <p:spPr>
          <a:xfrm>
            <a:off x="10320000" y="657255"/>
            <a:ext cx="479708" cy="400110"/>
          </a:xfrm>
          <a:prstGeom prst="rect">
            <a:avLst/>
          </a:prstGeom>
          <a:noFill/>
        </p:spPr>
        <p:txBody>
          <a:bodyPr wrap="square" rtlCol="0">
            <a:spAutoFit/>
          </a:bodyPr>
          <a:lstStyle/>
          <a:p>
            <a:r>
              <a:rPr lang="en-US" sz="2000" dirty="0"/>
              <a:t>12</a:t>
            </a:r>
          </a:p>
        </p:txBody>
      </p:sp>
      <p:sp>
        <p:nvSpPr>
          <p:cNvPr id="27" name="TextBox 26"/>
          <p:cNvSpPr txBox="1"/>
          <p:nvPr/>
        </p:nvSpPr>
        <p:spPr>
          <a:xfrm>
            <a:off x="10302794" y="2215988"/>
            <a:ext cx="479708" cy="400110"/>
          </a:xfrm>
          <a:prstGeom prst="rect">
            <a:avLst/>
          </a:prstGeom>
          <a:noFill/>
        </p:spPr>
        <p:txBody>
          <a:bodyPr wrap="square" rtlCol="0">
            <a:spAutoFit/>
          </a:bodyPr>
          <a:lstStyle/>
          <a:p>
            <a:r>
              <a:rPr lang="en-US" sz="2000" dirty="0"/>
              <a:t>36</a:t>
            </a:r>
          </a:p>
        </p:txBody>
      </p:sp>
      <p:sp>
        <p:nvSpPr>
          <p:cNvPr id="28" name="Rectangle 27"/>
          <p:cNvSpPr/>
          <p:nvPr/>
        </p:nvSpPr>
        <p:spPr bwMode="auto">
          <a:xfrm>
            <a:off x="1905001" y="3124201"/>
            <a:ext cx="7138736" cy="19206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Tree>
    <p:extLst>
      <p:ext uri="{BB962C8B-B14F-4D97-AF65-F5344CB8AC3E}">
        <p14:creationId xmlns:p14="http://schemas.microsoft.com/office/powerpoint/2010/main" val="144227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Bottom)">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lide(fromBottom)">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lide(fromBottom)">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lide(fromBottom)">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slide(fromBottom)">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Bottom)">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slide(fromBottom)">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p:bldP spid="22" grpId="0"/>
      <p:bldP spid="23" grpId="0"/>
      <p:bldP spid="24" grpId="0"/>
      <p:bldP spid="25" grpId="0"/>
      <p:bldP spid="26" grpId="0"/>
      <p:bldP spid="27" grpId="0"/>
      <p:bldP spid="2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1467364"/>
            <a:ext cx="8229600" cy="4525963"/>
          </a:xfrm>
        </p:spPr>
        <p:txBody>
          <a:bodyPr/>
          <a:lstStyle/>
          <a:p>
            <a:r>
              <a:rPr lang="en-US" sz="2400" dirty="0"/>
              <a:t>Key: throw out red {19, 21}</a:t>
            </a:r>
          </a:p>
          <a:p>
            <a:pPr lvl="1"/>
            <a:r>
              <a:rPr lang="en-US" sz="1800" i="1" dirty="0"/>
              <a:t>D</a:t>
            </a:r>
            <a:r>
              <a:rPr lang="en-US" sz="1800" i="1" baseline="-25000" dirty="0"/>
              <a:t>s</a:t>
            </a:r>
            <a:r>
              <a:rPr lang="en-US" sz="1800" dirty="0"/>
              <a:t> = min(max(sketch(</a:t>
            </a:r>
            <a:r>
              <a:rPr lang="en-US" sz="1800" i="1" dirty="0"/>
              <a:t>w</a:t>
            </a:r>
            <a:r>
              <a:rPr lang="en-US" sz="1800" i="1" baseline="-25000" dirty="0"/>
              <a:t>1</a:t>
            </a:r>
            <a:r>
              <a:rPr lang="en-US" sz="1800" dirty="0"/>
              <a:t>)), max(sketch(</a:t>
            </a:r>
            <a:r>
              <a:rPr lang="en-US" sz="1800" i="1" dirty="0"/>
              <a:t>w</a:t>
            </a:r>
            <a:r>
              <a:rPr lang="en-US" sz="1800" i="1" baseline="-25000" dirty="0"/>
              <a:t>2</a:t>
            </a:r>
            <a:r>
              <a:rPr lang="en-US" sz="1800" dirty="0"/>
              <a:t>))) = 18</a:t>
            </a:r>
          </a:p>
          <a:p>
            <a:pPr lvl="1"/>
            <a:r>
              <a:rPr lang="en-US" sz="1800" dirty="0"/>
              <a:t>Can’t tell that 19 is in intersection and 21 is not </a:t>
            </a:r>
          </a:p>
          <a:p>
            <a:pPr lvl="2"/>
            <a:r>
              <a:rPr lang="en-US" sz="1400" dirty="0"/>
              <a:t>Without looking outside the sketch</a:t>
            </a:r>
          </a:p>
          <a:p>
            <a:r>
              <a:rPr lang="en-US" sz="2400" dirty="0" err="1"/>
              <a:t>Ω</a:t>
            </a:r>
            <a:r>
              <a:rPr lang="en-US" sz="2400" baseline="-25000" dirty="0" err="1"/>
              <a:t>s</a:t>
            </a:r>
            <a:r>
              <a:rPr lang="en-US" sz="2400" dirty="0"/>
              <a:t> = {1, 2,…,</a:t>
            </a:r>
            <a:r>
              <a:rPr lang="en-US" sz="2400" i="1" dirty="0"/>
              <a:t>D</a:t>
            </a:r>
            <a:r>
              <a:rPr lang="en-US" sz="2400" i="1" baseline="-25000" dirty="0"/>
              <a:t>s</a:t>
            </a:r>
            <a:r>
              <a:rPr lang="en-US" sz="2400" dirty="0"/>
              <a:t>}</a:t>
            </a:r>
          </a:p>
          <a:p>
            <a:pPr lvl="1"/>
            <a:r>
              <a:rPr lang="en-US" sz="1800" i="1" dirty="0"/>
              <a:t>a</a:t>
            </a:r>
            <a:r>
              <a:rPr lang="en-US" sz="1800" i="1" baseline="-25000" dirty="0"/>
              <a:t>s</a:t>
            </a:r>
            <a:r>
              <a:rPr lang="en-US" sz="1800" dirty="0"/>
              <a:t> = sketch(</a:t>
            </a:r>
            <a:r>
              <a:rPr lang="en-US" sz="1800" i="1" dirty="0"/>
              <a:t>w</a:t>
            </a:r>
            <a:r>
              <a:rPr lang="en-US" sz="1800" i="1" baseline="-25000" dirty="0"/>
              <a:t>1</a:t>
            </a:r>
            <a:r>
              <a:rPr lang="en-US" sz="1800" dirty="0"/>
              <a:t>) &amp; 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|{4,15}| = 2</a:t>
            </a:r>
          </a:p>
          <a:p>
            <a:pPr lvl="1"/>
            <a:r>
              <a:rPr lang="en-US" sz="1800" i="1" dirty="0" err="1"/>
              <a:t>b</a:t>
            </a:r>
            <a:r>
              <a:rPr lang="en-US" sz="1800" i="1" baseline="-25000" dirty="0" err="1"/>
              <a:t>s</a:t>
            </a:r>
            <a:r>
              <a:rPr lang="en-US" sz="1800" i="1" dirty="0"/>
              <a:t> = |</a:t>
            </a:r>
            <a:r>
              <a:rPr lang="en-US" sz="1800" dirty="0"/>
              <a:t>sketch(</a:t>
            </a:r>
            <a:r>
              <a:rPr lang="en-US" sz="1800" i="1" dirty="0"/>
              <a:t>w</a:t>
            </a:r>
            <a:r>
              <a:rPr lang="en-US" sz="1800" i="1" baseline="-25000" dirty="0"/>
              <a:t>1</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7 – 2  = 5</a:t>
            </a:r>
          </a:p>
          <a:p>
            <a:pPr lvl="1"/>
            <a:r>
              <a:rPr lang="en-US" sz="1800" i="1" dirty="0" err="1"/>
              <a:t>c</a:t>
            </a:r>
            <a:r>
              <a:rPr lang="en-US" sz="1800" i="1" baseline="-25000" dirty="0" err="1"/>
              <a:t>s</a:t>
            </a:r>
            <a:r>
              <a:rPr lang="en-US" sz="1800" i="1" dirty="0"/>
              <a:t> = |</a:t>
            </a:r>
            <a:r>
              <a:rPr lang="en-US" sz="1800" dirty="0"/>
              <a:t>sketch(</a:t>
            </a:r>
            <a:r>
              <a:rPr lang="en-US" sz="1800" i="1" dirty="0"/>
              <a:t>w</a:t>
            </a:r>
            <a:r>
              <a:rPr lang="en-US" sz="1800" i="1" baseline="-25000" dirty="0"/>
              <a:t>2</a:t>
            </a:r>
            <a:r>
              <a:rPr lang="en-US" sz="1800" dirty="0"/>
              <a:t>) &amp; </a:t>
            </a:r>
            <a:r>
              <a:rPr lang="en-US" sz="1800" dirty="0" err="1"/>
              <a:t>Ω</a:t>
            </a:r>
            <a:r>
              <a:rPr lang="en-US" sz="1800" baseline="-25000" dirty="0" err="1"/>
              <a:t>s</a:t>
            </a:r>
            <a:r>
              <a:rPr lang="en-US" sz="1800" dirty="0"/>
              <a:t>| –  </a:t>
            </a:r>
            <a:r>
              <a:rPr lang="en-US" sz="1800" i="1" dirty="0"/>
              <a:t>a</a:t>
            </a:r>
            <a:r>
              <a:rPr lang="en-US" sz="1800" i="1" baseline="-25000" dirty="0"/>
              <a:t>s</a:t>
            </a:r>
            <a:r>
              <a:rPr lang="en-US" sz="1800" dirty="0"/>
              <a:t>  = 5 – 2  = 3</a:t>
            </a:r>
            <a:endParaRPr lang="en-US" sz="1800" i="1" baseline="-25000" dirty="0"/>
          </a:p>
          <a:p>
            <a:pPr lvl="1"/>
            <a:r>
              <a:rPr lang="en-US" sz="1800" i="1" dirty="0" err="1"/>
              <a:t>d</a:t>
            </a:r>
            <a:r>
              <a:rPr lang="en-US" sz="1800" i="1" baseline="-25000" dirty="0" err="1"/>
              <a:t>s</a:t>
            </a:r>
            <a:r>
              <a:rPr lang="en-US" sz="1800" i="1" dirty="0"/>
              <a:t> </a:t>
            </a:r>
            <a:r>
              <a:rPr lang="en-US" sz="1800" dirty="0"/>
              <a:t>= </a:t>
            </a:r>
            <a:r>
              <a:rPr lang="en-US" sz="1800" i="1" dirty="0"/>
              <a:t>Ds</a:t>
            </a:r>
            <a:r>
              <a:rPr lang="en-US" sz="1800" dirty="0"/>
              <a:t> – </a:t>
            </a:r>
            <a:r>
              <a:rPr lang="en-US" sz="1800" i="1" dirty="0"/>
              <a:t>a</a:t>
            </a:r>
            <a:r>
              <a:rPr lang="en-US" sz="1800" i="1" baseline="-25000" dirty="0"/>
              <a:t>s </a:t>
            </a:r>
            <a:r>
              <a:rPr lang="en-US" sz="1800" dirty="0"/>
              <a:t>– </a:t>
            </a:r>
            <a:r>
              <a:rPr lang="en-US" sz="1800" i="1" dirty="0" err="1"/>
              <a:t>b</a:t>
            </a:r>
            <a:r>
              <a:rPr lang="en-US" sz="1800" i="1" baseline="-25000" dirty="0" err="1"/>
              <a:t>s</a:t>
            </a:r>
            <a:r>
              <a:rPr lang="en-US" sz="1800" i="1" baseline="-25000" dirty="0"/>
              <a:t> </a:t>
            </a:r>
            <a:r>
              <a:rPr lang="en-US" sz="1800" dirty="0"/>
              <a:t>– </a:t>
            </a:r>
            <a:r>
              <a:rPr lang="en-US" sz="1800" i="1" dirty="0" err="1"/>
              <a:t>c</a:t>
            </a:r>
            <a:r>
              <a:rPr lang="en-US" sz="1800" i="1" baseline="-25000" dirty="0" err="1"/>
              <a:t>s</a:t>
            </a:r>
            <a:r>
              <a:rPr lang="en-US" sz="1800" i="1" baseline="-25000" dirty="0"/>
              <a:t> </a:t>
            </a:r>
            <a:r>
              <a:rPr lang="en-US" sz="1800" dirty="0"/>
              <a:t> = 18 – 2 – 5 – 3 = 8</a:t>
            </a:r>
            <a:r>
              <a:rPr lang="en-US" sz="1800" i="1" baseline="-25000" dirty="0"/>
              <a:t> </a:t>
            </a:r>
            <a:endParaRPr lang="en-US" sz="1800" dirty="0"/>
          </a:p>
        </p:txBody>
      </p:sp>
      <p:sp>
        <p:nvSpPr>
          <p:cNvPr id="2" name="Title 1"/>
          <p:cNvSpPr>
            <a:spLocks noGrp="1"/>
          </p:cNvSpPr>
          <p:nvPr>
            <p:ph type="title"/>
          </p:nvPr>
        </p:nvSpPr>
        <p:spPr/>
        <p:txBody>
          <a:bodyPr/>
          <a:lstStyle/>
          <a:p>
            <a:r>
              <a:rPr lang="en-US" sz="3600" dirty="0"/>
              <a:t>Computing Sample Contingency Table</a:t>
            </a:r>
            <a:br>
              <a:rPr lang="en-US" sz="3200" dirty="0"/>
            </a:br>
            <a:r>
              <a:rPr lang="en-US" sz="3200" dirty="0"/>
              <a:t>(Using Sketches, An Approximation: Yellow)</a:t>
            </a:r>
          </a:p>
        </p:txBody>
      </p:sp>
      <p:sp>
        <p:nvSpPr>
          <p:cNvPr id="4" name="Date Placeholder 3"/>
          <p:cNvSpPr>
            <a:spLocks noGrp="1"/>
          </p:cNvSpPr>
          <p:nvPr>
            <p:ph type="dt" sz="half" idx="10"/>
          </p:nvPr>
        </p:nvSpPr>
        <p:spPr/>
        <p:txBody>
          <a:bodyPr/>
          <a:lstStyle/>
          <a:p>
            <a:r>
              <a:rPr lang="en-US"/>
              <a:t>9/15/17</a:t>
            </a:r>
          </a:p>
        </p:txBody>
      </p:sp>
      <p:sp>
        <p:nvSpPr>
          <p:cNvPr id="10" name="AutoShape 43"/>
          <p:cNvSpPr>
            <a:spLocks noChangeArrowheads="1"/>
          </p:cNvSpPr>
          <p:nvPr/>
        </p:nvSpPr>
        <p:spPr bwMode="auto">
          <a:xfrm>
            <a:off x="542857" y="1919288"/>
            <a:ext cx="1713674" cy="369332"/>
          </a:xfrm>
          <a:prstGeom prst="wedgeRectCallout">
            <a:avLst>
              <a:gd name="adj1" fmla="val 69719"/>
              <a:gd name="adj2" fmla="val -21114"/>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a:ea typeface="Arial" pitchFamily="-65" charset="0"/>
                <a:cs typeface="Arial" pitchFamily="-65" charset="0"/>
              </a:rPr>
              <a:t>D</a:t>
            </a:r>
            <a:r>
              <a:rPr lang="en-US" baseline="-25000">
                <a:ea typeface="Arial" pitchFamily="-65" charset="0"/>
                <a:cs typeface="Arial" pitchFamily="-65" charset="0"/>
              </a:rPr>
              <a:t>s</a:t>
            </a:r>
            <a:r>
              <a:rPr lang="en-US">
                <a:ea typeface="Arial" pitchFamily="-65" charset="0"/>
                <a:cs typeface="Arial" pitchFamily="-65" charset="0"/>
              </a:rPr>
              <a:t> = Sample Size</a:t>
            </a:r>
            <a:endParaRPr lang="en-US" sz="2400" dirty="0">
              <a:ea typeface="Arial" pitchFamily="-65" charset="0"/>
              <a:cs typeface="Arial" pitchFamily="-65" charset="0"/>
            </a:endParaRPr>
          </a:p>
        </p:txBody>
      </p:sp>
      <p:graphicFrame>
        <p:nvGraphicFramePr>
          <p:cNvPr id="11" name="Table 10"/>
          <p:cNvGraphicFramePr>
            <a:graphicFrameLocks noGrp="1"/>
          </p:cNvGraphicFramePr>
          <p:nvPr/>
        </p:nvGraphicFramePr>
        <p:xfrm>
          <a:off x="1752601" y="5181600"/>
          <a:ext cx="8382003" cy="868776"/>
        </p:xfrm>
        <a:graphic>
          <a:graphicData uri="http://schemas.openxmlformats.org/drawingml/2006/table">
            <a:tbl>
              <a:tblPr/>
              <a:tblGrid>
                <a:gridCol w="495539">
                  <a:extLst>
                    <a:ext uri="{9D8B030D-6E8A-4147-A177-3AD203B41FA5}">
                      <a16:colId xmlns:a16="http://schemas.microsoft.com/office/drawing/2014/main" val="20000"/>
                    </a:ext>
                  </a:extLst>
                </a:gridCol>
                <a:gridCol w="516626">
                  <a:extLst>
                    <a:ext uri="{9D8B030D-6E8A-4147-A177-3AD203B41FA5}">
                      <a16:colId xmlns:a16="http://schemas.microsoft.com/office/drawing/2014/main" val="20001"/>
                    </a:ext>
                  </a:extLst>
                </a:gridCol>
                <a:gridCol w="516626">
                  <a:extLst>
                    <a:ext uri="{9D8B030D-6E8A-4147-A177-3AD203B41FA5}">
                      <a16:colId xmlns:a16="http://schemas.microsoft.com/office/drawing/2014/main" val="20002"/>
                    </a:ext>
                  </a:extLst>
                </a:gridCol>
                <a:gridCol w="516626">
                  <a:extLst>
                    <a:ext uri="{9D8B030D-6E8A-4147-A177-3AD203B41FA5}">
                      <a16:colId xmlns:a16="http://schemas.microsoft.com/office/drawing/2014/main" val="20003"/>
                    </a:ext>
                  </a:extLst>
                </a:gridCol>
                <a:gridCol w="516626">
                  <a:extLst>
                    <a:ext uri="{9D8B030D-6E8A-4147-A177-3AD203B41FA5}">
                      <a16:colId xmlns:a16="http://schemas.microsoft.com/office/drawing/2014/main" val="20004"/>
                    </a:ext>
                  </a:extLst>
                </a:gridCol>
                <a:gridCol w="727495">
                  <a:extLst>
                    <a:ext uri="{9D8B030D-6E8A-4147-A177-3AD203B41FA5}">
                      <a16:colId xmlns:a16="http://schemas.microsoft.com/office/drawing/2014/main" val="20005"/>
                    </a:ext>
                  </a:extLst>
                </a:gridCol>
                <a:gridCol w="727495">
                  <a:extLst>
                    <a:ext uri="{9D8B030D-6E8A-4147-A177-3AD203B41FA5}">
                      <a16:colId xmlns:a16="http://schemas.microsoft.com/office/drawing/2014/main" val="20006"/>
                    </a:ext>
                  </a:extLst>
                </a:gridCol>
                <a:gridCol w="727495">
                  <a:extLst>
                    <a:ext uri="{9D8B030D-6E8A-4147-A177-3AD203B41FA5}">
                      <a16:colId xmlns:a16="http://schemas.microsoft.com/office/drawing/2014/main" val="20007"/>
                    </a:ext>
                  </a:extLst>
                </a:gridCol>
                <a:gridCol w="727495">
                  <a:extLst>
                    <a:ext uri="{9D8B030D-6E8A-4147-A177-3AD203B41FA5}">
                      <a16:colId xmlns:a16="http://schemas.microsoft.com/office/drawing/2014/main" val="20008"/>
                    </a:ext>
                  </a:extLst>
                </a:gridCol>
                <a:gridCol w="727495">
                  <a:extLst>
                    <a:ext uri="{9D8B030D-6E8A-4147-A177-3AD203B41FA5}">
                      <a16:colId xmlns:a16="http://schemas.microsoft.com/office/drawing/2014/main" val="20009"/>
                    </a:ext>
                  </a:extLst>
                </a:gridCol>
                <a:gridCol w="727495">
                  <a:extLst>
                    <a:ext uri="{9D8B030D-6E8A-4147-A177-3AD203B41FA5}">
                      <a16:colId xmlns:a16="http://schemas.microsoft.com/office/drawing/2014/main" val="20010"/>
                    </a:ext>
                  </a:extLst>
                </a:gridCol>
                <a:gridCol w="727495">
                  <a:extLst>
                    <a:ext uri="{9D8B030D-6E8A-4147-A177-3AD203B41FA5}">
                      <a16:colId xmlns:a16="http://schemas.microsoft.com/office/drawing/2014/main" val="20011"/>
                    </a:ext>
                  </a:extLst>
                </a:gridCol>
                <a:gridCol w="727495">
                  <a:extLst>
                    <a:ext uri="{9D8B030D-6E8A-4147-A177-3AD203B41FA5}">
                      <a16:colId xmlns:a16="http://schemas.microsoft.com/office/drawing/2014/main" val="20012"/>
                    </a:ext>
                  </a:extLst>
                </a:gridCol>
              </a:tblGrid>
              <a:tr h="338922">
                <a:tc>
                  <a:txBody>
                    <a:bodyPr/>
                    <a:lstStyle/>
                    <a:p>
                      <a:pPr algn="ctr" fontAlgn="ctr"/>
                      <a:r>
                        <a:rPr lang="en-US" sz="2800" b="1" i="0" u="none" strike="noStrike" dirty="0">
                          <a:latin typeface="Arial"/>
                        </a:rPr>
                        <a:t>P</a:t>
                      </a:r>
                      <a:r>
                        <a:rPr lang="en-US" sz="2800" b="1" i="0" u="none" strike="noStrike" baseline="-25000" dirty="0">
                          <a:latin typeface="Arial"/>
                        </a:rPr>
                        <a:t>1</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dirty="0">
                          <a:latin typeface="Arial"/>
                        </a:rPr>
                        <a:t>3</a:t>
                      </a:r>
                    </a:p>
                  </a:txBody>
                  <a:tcPr marL="7668" marR="7668" marT="7668" marB="0" anchor="ctr">
                    <a:lnL w="38100" cap="flat" cmpd="sng" algn="ctr">
                      <a:solidFill>
                        <a:scrgbClr r="0" g="0" b="0"/>
                      </a:solid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dirty="0">
                          <a:latin typeface="Arial"/>
                        </a:rPr>
                        <a:t>7</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10</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solidFill>
                      <a:srgbClr val="FFFF00"/>
                    </a:solidFill>
                  </a:tcPr>
                </a:tc>
                <a:tc>
                  <a:txBody>
                    <a:bodyPr/>
                    <a:lstStyle/>
                    <a:p>
                      <a:pPr algn="ctr" fontAlgn="ctr"/>
                      <a:r>
                        <a:rPr lang="en-US" sz="2800" b="1" i="0" u="none" strike="noStrike">
                          <a:latin typeface="Arial"/>
                        </a:rPr>
                        <a:t>19</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24</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25</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28</a:t>
                      </a:r>
                    </a:p>
                  </a:txBody>
                  <a:tcPr marL="7668" marR="7668" marT="7668" marB="0" anchor="ctr">
                    <a:lnL>
                      <a:noFill/>
                    </a:lnL>
                    <a:lnR>
                      <a:noFill/>
                    </a:lnR>
                    <a:lnT w="38100" cap="flat" cmpd="sng" algn="ctr">
                      <a:solidFill>
                        <a:scrgbClr r="0" g="0" b="0"/>
                      </a:solidFill>
                      <a:prstDash val="solid"/>
                      <a:round/>
                      <a:headEnd type="none" w="med" len="med"/>
                      <a:tailEnd type="none" w="med" len="med"/>
                    </a:lnT>
                    <a:lnB>
                      <a:noFill/>
                    </a:lnB>
                  </a:tcPr>
                </a:tc>
                <a:tc>
                  <a:txBody>
                    <a:bodyPr/>
                    <a:lstStyle/>
                    <a:p>
                      <a:pPr algn="ctr" fontAlgn="ctr"/>
                      <a:r>
                        <a:rPr lang="en-US" sz="2800" b="1" i="0" u="none" strike="noStrike">
                          <a:latin typeface="Arial"/>
                        </a:rPr>
                        <a:t>33</a:t>
                      </a:r>
                    </a:p>
                  </a:txBody>
                  <a:tcPr marL="7668" marR="7668" marT="7668" marB="0" anchor="ctr">
                    <a:lnL>
                      <a:noFill/>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0"/>
                  </a:ext>
                </a:extLst>
              </a:tr>
              <a:tr h="338922">
                <a:tc>
                  <a:txBody>
                    <a:bodyPr/>
                    <a:lstStyle/>
                    <a:p>
                      <a:pPr algn="ctr" fontAlgn="ctr"/>
                      <a:r>
                        <a:rPr lang="en-US" sz="2800" b="1" i="0" u="none" strike="noStrike" dirty="0">
                          <a:latin typeface="Arial"/>
                        </a:rPr>
                        <a:t>P</a:t>
                      </a:r>
                      <a:r>
                        <a:rPr lang="en-US" sz="2800" b="1" i="0" u="none" strike="noStrike" baseline="-25000" dirty="0">
                          <a:latin typeface="Arial"/>
                        </a:rPr>
                        <a:t>2</a:t>
                      </a:r>
                    </a:p>
                  </a:txBody>
                  <a:tcPr marL="7668" marR="7668" marT="7668" marB="0" anchor="ctr">
                    <a:lnL>
                      <a:noFill/>
                    </a:lnL>
                    <a:lnR w="38100" cap="flat" cmpd="sng" algn="ctr">
                      <a:solidFill>
                        <a:scrgbClr r="0" g="0" b="0"/>
                      </a:solidFill>
                      <a:prstDash val="solid"/>
                      <a:round/>
                      <a:headEnd type="none" w="med" len="med"/>
                      <a:tailEnd type="none" w="med" len="med"/>
                    </a:lnR>
                    <a:lnT>
                      <a:noFill/>
                    </a:lnT>
                    <a:lnB>
                      <a:noFill/>
                    </a:lnB>
                  </a:tcPr>
                </a:tc>
                <a:tc>
                  <a:txBody>
                    <a:bodyPr/>
                    <a:lstStyle/>
                    <a:p>
                      <a:pPr algn="ctr" fontAlgn="ctr"/>
                      <a:r>
                        <a:rPr lang="en-US" sz="2800" b="1" i="0" u="none" strike="noStrike">
                          <a:latin typeface="Arial"/>
                        </a:rPr>
                        <a:t>2</a:t>
                      </a:r>
                    </a:p>
                  </a:txBody>
                  <a:tcPr marL="7668" marR="7668" marT="7668" marB="0" anchor="ctr">
                    <a:lnL w="38100" cap="flat" cmpd="sng" algn="ctr">
                      <a:solidFill>
                        <a:scrgbClr r="0" g="0" b="0"/>
                      </a:solidFill>
                      <a:prstDash val="solid"/>
                      <a:round/>
                      <a:headEnd type="none" w="med" len="med"/>
                      <a:tailEnd type="none" w="med" len="med"/>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a:latin typeface="Arial"/>
                        </a:rPr>
                        <a:t>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15</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19</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solidFill>
                      <a:srgbClr val="FFFF00"/>
                    </a:solidFill>
                  </a:tcPr>
                </a:tc>
                <a:tc>
                  <a:txBody>
                    <a:bodyPr/>
                    <a:lstStyle/>
                    <a:p>
                      <a:pPr algn="ctr" fontAlgn="ctr"/>
                      <a:r>
                        <a:rPr lang="en-US" sz="2800" b="1" i="0" u="none" strike="noStrike" dirty="0">
                          <a:latin typeface="Arial"/>
                        </a:rPr>
                        <a:t>24</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27</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28</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31</a:t>
                      </a:r>
                    </a:p>
                  </a:txBody>
                  <a:tcPr marL="7668" marR="7668" marT="7668" marB="0" anchor="ctr">
                    <a:lnL>
                      <a:noFill/>
                    </a:lnL>
                    <a:lnR>
                      <a:noFill/>
                    </a:lnR>
                    <a:lnT>
                      <a:noFill/>
                    </a:lnT>
                    <a:lnB w="38100" cap="flat" cmpd="sng" algn="ctr">
                      <a:solidFill>
                        <a:scrgbClr r="0" g="0" b="0"/>
                      </a:solidFill>
                      <a:prstDash val="solid"/>
                      <a:round/>
                      <a:headEnd type="none" w="med" len="med"/>
                      <a:tailEnd type="none" w="med" len="med"/>
                    </a:lnB>
                  </a:tcPr>
                </a:tc>
                <a:tc>
                  <a:txBody>
                    <a:bodyPr/>
                    <a:lstStyle/>
                    <a:p>
                      <a:pPr algn="ctr" fontAlgn="ctr"/>
                      <a:r>
                        <a:rPr lang="en-US" sz="2800" b="1" i="0" u="none" strike="noStrike" dirty="0">
                          <a:latin typeface="Arial"/>
                        </a:rPr>
                        <a:t>35</a:t>
                      </a:r>
                    </a:p>
                  </a:txBody>
                  <a:tcPr marL="7668" marR="7668" marT="7668" marB="0" anchor="ctr">
                    <a:lnL>
                      <a:noFill/>
                    </a:lnL>
                    <a:lnR w="38100" cap="flat" cmpd="sng" algn="ctr">
                      <a:solidFill>
                        <a:scrgbClr r="0" g="0" b="0"/>
                      </a:solidFill>
                      <a:prstDash val="solid"/>
                      <a:round/>
                      <a:headEnd type="none" w="med" len="med"/>
                      <a:tailEnd type="none" w="med" len="med"/>
                    </a:lnR>
                    <a:lnT>
                      <a:noFill/>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cxnSp>
        <p:nvCxnSpPr>
          <p:cNvPr id="13" name="Straight Connector 12"/>
          <p:cNvCxnSpPr/>
          <p:nvPr/>
        </p:nvCxnSpPr>
        <p:spPr bwMode="auto">
          <a:xfrm rot="5400000">
            <a:off x="5715000" y="5562600"/>
            <a:ext cx="1524000" cy="1588"/>
          </a:xfrm>
          <a:prstGeom prst="line">
            <a:avLst/>
          </a:prstGeom>
          <a:solidFill>
            <a:srgbClr val="FFFF00"/>
          </a:solidFill>
          <a:ln w="76200" cap="flat" cmpd="sng" algn="ctr">
            <a:solidFill>
              <a:schemeClr val="tx1"/>
            </a:solidFill>
            <a:prstDash val="solid"/>
            <a:round/>
            <a:headEnd type="none" w="med" len="med"/>
            <a:tailEnd type="none" w="med" len="med"/>
          </a:ln>
          <a:effectLst/>
        </p:spPr>
      </p:cxnSp>
      <p:sp>
        <p:nvSpPr>
          <p:cNvPr id="14" name="AutoShape 43"/>
          <p:cNvSpPr>
            <a:spLocks noChangeArrowheads="1"/>
          </p:cNvSpPr>
          <p:nvPr/>
        </p:nvSpPr>
        <p:spPr bwMode="auto">
          <a:xfrm>
            <a:off x="7867067" y="2743200"/>
            <a:ext cx="583813" cy="369332"/>
          </a:xfrm>
          <a:prstGeom prst="wedgeRectCallout">
            <a:avLst>
              <a:gd name="adj1" fmla="val -135518"/>
              <a:gd name="adj2" fmla="val 70840"/>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crux</a:t>
            </a:r>
            <a:endParaRPr lang="en-US" sz="2400" dirty="0">
              <a:ea typeface="Arial" pitchFamily="-65" charset="0"/>
              <a:cs typeface="Arial" pitchFamily="-65" charset="0"/>
            </a:endParaRPr>
          </a:p>
        </p:txBody>
      </p:sp>
      <p:sp>
        <p:nvSpPr>
          <p:cNvPr id="15" name="AutoShape 43"/>
          <p:cNvSpPr>
            <a:spLocks noChangeArrowheads="1"/>
          </p:cNvSpPr>
          <p:nvPr/>
        </p:nvSpPr>
        <p:spPr bwMode="auto">
          <a:xfrm>
            <a:off x="7165060" y="4583668"/>
            <a:ext cx="2588978" cy="369332"/>
          </a:xfrm>
          <a:prstGeom prst="wedgeRectCallout">
            <a:avLst>
              <a:gd name="adj1" fmla="val -62821"/>
              <a:gd name="adj2" fmla="val 78149"/>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Sketch = Front of Postings</a:t>
            </a:r>
            <a:endParaRPr lang="en-US" sz="2400" dirty="0">
              <a:ea typeface="Arial" pitchFamily="-65" charset="0"/>
              <a:cs typeface="Arial" pitchFamily="-65" charset="0"/>
            </a:endParaRPr>
          </a:p>
        </p:txBody>
      </p:sp>
      <p:sp>
        <p:nvSpPr>
          <p:cNvPr id="16" name="Rectangle 15"/>
          <p:cNvSpPr/>
          <p:nvPr/>
        </p:nvSpPr>
        <p:spPr bwMode="auto">
          <a:xfrm>
            <a:off x="1850735" y="2700671"/>
            <a:ext cx="6863710" cy="180750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1200">
              <a:latin typeface="Arial" pitchFamily="-65" charset="0"/>
              <a:ea typeface="Arial" pitchFamily="-65" charset="0"/>
              <a:cs typeface="Arial" pitchFamily="-65" charset="0"/>
            </a:endParaRPr>
          </a:p>
        </p:txBody>
      </p:sp>
      <p:sp>
        <p:nvSpPr>
          <p:cNvPr id="17" name="AutoShape 43"/>
          <p:cNvSpPr>
            <a:spLocks noChangeArrowheads="1"/>
          </p:cNvSpPr>
          <p:nvPr/>
        </p:nvSpPr>
        <p:spPr bwMode="auto">
          <a:xfrm>
            <a:off x="7369754" y="6172200"/>
            <a:ext cx="2746008" cy="369332"/>
          </a:xfrm>
          <a:prstGeom prst="wedgeRectCallout">
            <a:avLst>
              <a:gd name="adj1" fmla="val -44145"/>
              <a:gd name="adj2" fmla="val -64842"/>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Doc IDs need to be random</a:t>
            </a:r>
            <a:endParaRPr lang="en-US" sz="2400" dirty="0">
              <a:ea typeface="Arial" pitchFamily="-65" charset="0"/>
              <a:cs typeface="Arial" pitchFamily="-65" charset="0"/>
            </a:endParaRPr>
          </a:p>
        </p:txBody>
      </p:sp>
      <p:sp>
        <p:nvSpPr>
          <p:cNvPr id="5" name="Rounded Rectangle 4"/>
          <p:cNvSpPr/>
          <p:nvPr/>
        </p:nvSpPr>
        <p:spPr>
          <a:xfrm>
            <a:off x="5133474" y="5662863"/>
            <a:ext cx="1231231" cy="348916"/>
          </a:xfrm>
          <a:prstGeom prst="roundRect">
            <a:avLst/>
          </a:prstGeom>
          <a:solidFill>
            <a:srgbClr val="FF0000">
              <a:alpha val="44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7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6"/>
                                        </p:tgtEl>
                                        <p:attrNameLst>
                                          <p:attrName>ppt_y</p:attrName>
                                        </p:attrNameLst>
                                      </p:cBhvr>
                                      <p:tavLst>
                                        <p:tav tm="0">
                                          <p:val>
                                            <p:strVal val="#ppt_y"/>
                                          </p:val>
                                        </p:tav>
                                        <p:tav tm="100000">
                                          <p:val>
                                            <p:strVal val="#ppt_y+#ppt_h*1.125000"/>
                                          </p:val>
                                        </p:tav>
                                      </p:tavLst>
                                    </p:anim>
                                    <p:animEffect transition="out" filter="wipe(down)">
                                      <p:cBhvr>
                                        <p:cTn id="7" dur="500"/>
                                        <p:tgtEl>
                                          <p:spTgt spid="16"/>
                                        </p:tgtEl>
                                      </p:cBhvr>
                                    </p:animEffect>
                                    <p:set>
                                      <p:cBhvr>
                                        <p:cTn id="8" dur="1" fill="hold">
                                          <p:stCondLst>
                                            <p:cond delay="499"/>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slide(fromBottom)">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43"/>
          <p:cNvSpPr>
            <a:spLocks noChangeArrowheads="1"/>
          </p:cNvSpPr>
          <p:nvPr/>
        </p:nvSpPr>
        <p:spPr bwMode="auto">
          <a:xfrm>
            <a:off x="2245812" y="1219200"/>
            <a:ext cx="2177647" cy="369332"/>
          </a:xfrm>
          <a:prstGeom prst="wedgeRectCallout">
            <a:avLst>
              <a:gd name="adj1" fmla="val 87270"/>
              <a:gd name="adj2" fmla="val 58188"/>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a:t>
            </a:r>
            <a:endParaRPr lang="en-US" sz="2400" dirty="0">
              <a:ea typeface="Arial" pitchFamily="-65" charset="0"/>
              <a:cs typeface="Arial" pitchFamily="-65" charset="0"/>
            </a:endParaRPr>
          </a:p>
        </p:txBody>
      </p:sp>
      <p:pic>
        <p:nvPicPr>
          <p:cNvPr id="16" name="Picture 15" descr="Picture 44.png"/>
          <p:cNvPicPr>
            <a:picLocks noChangeAspect="1"/>
          </p:cNvPicPr>
          <p:nvPr/>
        </p:nvPicPr>
        <p:blipFill>
          <a:blip r:embed="rId3"/>
          <a:stretch>
            <a:fillRect/>
          </a:stretch>
        </p:blipFill>
        <p:spPr>
          <a:xfrm>
            <a:off x="7531492" y="0"/>
            <a:ext cx="3136508" cy="2400000"/>
          </a:xfrm>
          <a:prstGeom prst="rect">
            <a:avLst/>
          </a:prstGeom>
        </p:spPr>
      </p:pic>
      <p:sp>
        <p:nvSpPr>
          <p:cNvPr id="11" name="Date Placeholder 5"/>
          <p:cNvSpPr>
            <a:spLocks noGrp="1"/>
          </p:cNvSpPr>
          <p:nvPr>
            <p:ph type="dt" sz="half" idx="10"/>
          </p:nvPr>
        </p:nvSpPr>
        <p:spPr/>
        <p:txBody>
          <a:bodyPr/>
          <a:lstStyle/>
          <a:p>
            <a:r>
              <a:rPr lang="en-US"/>
              <a:t>9/15/17</a:t>
            </a:r>
          </a:p>
        </p:txBody>
      </p:sp>
      <p:sp>
        <p:nvSpPr>
          <p:cNvPr id="127010" name="Rectangle 34"/>
          <p:cNvSpPr>
            <a:spLocks noGrp="1" noChangeArrowheads="1"/>
          </p:cNvSpPr>
          <p:nvPr>
            <p:ph type="title"/>
          </p:nvPr>
        </p:nvSpPr>
        <p:spPr>
          <a:xfrm>
            <a:off x="1524001" y="0"/>
            <a:ext cx="5045075" cy="1066800"/>
          </a:xfrm>
          <a:solidFill>
            <a:schemeClr val="bg1"/>
          </a:solidFill>
        </p:spPr>
        <p:txBody>
          <a:bodyPr>
            <a:noAutofit/>
          </a:bodyPr>
          <a:lstStyle/>
          <a:p>
            <a:r>
              <a:rPr lang="en-US" sz="3600" dirty="0">
                <a:latin typeface="Arial" pitchFamily="-65" charset="0"/>
              </a:rPr>
              <a:t>MLE Inference: </a:t>
            </a:r>
            <a:br>
              <a:rPr lang="en-US" sz="2400" dirty="0">
                <a:latin typeface="Arial" pitchFamily="-65" charset="0"/>
              </a:rPr>
            </a:br>
            <a:r>
              <a:rPr lang="en-US" sz="2400" dirty="0">
                <a:latin typeface="Arial" pitchFamily="-65" charset="0"/>
              </a:rPr>
              <a:t>What is the most likely table </a:t>
            </a:r>
            <a:br>
              <a:rPr lang="en-US" sz="2400" dirty="0">
                <a:latin typeface="Arial" pitchFamily="-65" charset="0"/>
              </a:rPr>
            </a:br>
            <a:r>
              <a:rPr lang="en-US" sz="2400" dirty="0">
                <a:latin typeface="Arial" pitchFamily="-65" charset="0"/>
              </a:rPr>
              <a:t>Given sample and margins? </a:t>
            </a:r>
          </a:p>
        </p:txBody>
      </p:sp>
      <p:sp>
        <p:nvSpPr>
          <p:cNvPr id="127011" name="Rectangle 35"/>
          <p:cNvSpPr>
            <a:spLocks noGrp="1" noChangeArrowheads="1"/>
          </p:cNvSpPr>
          <p:nvPr>
            <p:ph type="body" sz="half" idx="1"/>
          </p:nvPr>
        </p:nvSpPr>
        <p:spPr>
          <a:xfrm>
            <a:off x="1524000" y="1600200"/>
            <a:ext cx="2971800" cy="4876800"/>
          </a:xfrm>
        </p:spPr>
        <p:txBody>
          <a:bodyPr/>
          <a:lstStyle/>
          <a:p>
            <a:pPr>
              <a:lnSpc>
                <a:spcPct val="90000"/>
              </a:lnSpc>
            </a:pPr>
            <a:r>
              <a:rPr lang="en-US"/>
              <a:t>Consider all possible contingency tables: </a:t>
            </a:r>
          </a:p>
          <a:p>
            <a:pPr lvl="1">
              <a:lnSpc>
                <a:spcPct val="90000"/>
              </a:lnSpc>
            </a:pPr>
            <a:r>
              <a:rPr lang="en-US" i="1"/>
              <a:t>a, b, c </a:t>
            </a:r>
            <a:r>
              <a:rPr lang="en-US"/>
              <a:t>&amp;</a:t>
            </a:r>
            <a:r>
              <a:rPr lang="en-US" i="1"/>
              <a:t> d</a:t>
            </a:r>
          </a:p>
          <a:p>
            <a:pPr>
              <a:lnSpc>
                <a:spcPct val="90000"/>
              </a:lnSpc>
            </a:pPr>
            <a:r>
              <a:rPr lang="en-US"/>
              <a:t>Select the table that maximizes the probability of observations</a:t>
            </a:r>
          </a:p>
          <a:p>
            <a:pPr lvl="1">
              <a:lnSpc>
                <a:spcPct val="90000"/>
              </a:lnSpc>
            </a:pPr>
            <a:r>
              <a:rPr lang="en-US" i="1"/>
              <a:t>a</a:t>
            </a:r>
            <a:r>
              <a:rPr lang="en-US" i="1" baseline="-25000"/>
              <a:t>s</a:t>
            </a:r>
            <a:r>
              <a:rPr lang="en-US" i="1"/>
              <a:t>, b</a:t>
            </a:r>
            <a:r>
              <a:rPr lang="en-US" i="1" baseline="-25000"/>
              <a:t>s</a:t>
            </a:r>
            <a:r>
              <a:rPr lang="en-US" i="1"/>
              <a:t>, c</a:t>
            </a:r>
            <a:r>
              <a:rPr lang="en-US" i="1" baseline="-25000"/>
              <a:t>s</a:t>
            </a:r>
            <a:r>
              <a:rPr lang="en-US" i="1"/>
              <a:t> </a:t>
            </a:r>
            <a:r>
              <a:rPr lang="en-US"/>
              <a:t>&amp;</a:t>
            </a:r>
            <a:r>
              <a:rPr lang="en-US" i="1"/>
              <a:t> d</a:t>
            </a:r>
            <a:r>
              <a:rPr lang="en-US" i="1" baseline="-25000"/>
              <a:t>s</a:t>
            </a:r>
          </a:p>
        </p:txBody>
      </p:sp>
      <p:graphicFrame>
        <p:nvGraphicFramePr>
          <p:cNvPr id="127001" name="Object 25"/>
          <p:cNvGraphicFramePr>
            <a:graphicFrameLocks noGrp="1" noChangeAspect="1"/>
          </p:cNvGraphicFramePr>
          <p:nvPr>
            <p:ph sz="quarter" idx="2"/>
          </p:nvPr>
        </p:nvGraphicFramePr>
        <p:xfrm>
          <a:off x="4857165" y="3488531"/>
          <a:ext cx="6019800" cy="2471738"/>
        </p:xfrm>
        <a:graphic>
          <a:graphicData uri="http://schemas.openxmlformats.org/presentationml/2006/ole">
            <mc:AlternateContent xmlns:mc="http://schemas.openxmlformats.org/markup-compatibility/2006">
              <mc:Choice xmlns:v="urn:schemas-microsoft-com:vml" Requires="v">
                <p:oleObj name="Equation" r:id="rId4" imgW="2908080" imgH="1193760" progId="Equation.3">
                  <p:embed/>
                </p:oleObj>
              </mc:Choice>
              <mc:Fallback>
                <p:oleObj name="Equation" r:id="rId4" imgW="2908080" imgH="1193760" progId="Equation.3">
                  <p:embed/>
                  <p:pic>
                    <p:nvPicPr>
                      <p:cNvPr id="127001"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165" y="3488531"/>
                        <a:ext cx="6019800" cy="24717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3" name="Object 37"/>
          <p:cNvGraphicFramePr>
            <a:graphicFrameLocks noGrp="1" noChangeAspect="1"/>
          </p:cNvGraphicFramePr>
          <p:nvPr>
            <p:ph sz="quarter" idx="3"/>
          </p:nvPr>
        </p:nvGraphicFramePr>
        <p:xfrm>
          <a:off x="4419600" y="2514600"/>
          <a:ext cx="5029200" cy="679450"/>
        </p:xfrm>
        <a:graphic>
          <a:graphicData uri="http://schemas.openxmlformats.org/presentationml/2006/ole">
            <mc:AlternateContent xmlns:mc="http://schemas.openxmlformats.org/markup-compatibility/2006">
              <mc:Choice xmlns:v="urn:schemas-microsoft-com:vml" Requires="v">
                <p:oleObj name="Equation" r:id="rId6" imgW="2260440" imgH="304560" progId="Equation.3">
                  <p:embed/>
                </p:oleObj>
              </mc:Choice>
              <mc:Fallback>
                <p:oleObj name="Equation" r:id="rId6" imgW="2260440" imgH="304560" progId="Equation.3">
                  <p:embed/>
                  <p:pic>
                    <p:nvPicPr>
                      <p:cNvPr id="127013"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514600"/>
                        <a:ext cx="5029200" cy="679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5" name="Object 39"/>
          <p:cNvGraphicFramePr>
            <a:graphicFrameLocks noChangeAspect="1"/>
          </p:cNvGraphicFramePr>
          <p:nvPr/>
        </p:nvGraphicFramePr>
        <p:xfrm>
          <a:off x="4495801" y="1176338"/>
          <a:ext cx="2193925" cy="1338262"/>
        </p:xfrm>
        <a:graphic>
          <a:graphicData uri="http://schemas.openxmlformats.org/presentationml/2006/ole">
            <mc:AlternateContent xmlns:mc="http://schemas.openxmlformats.org/markup-compatibility/2006">
              <mc:Choice xmlns:v="urn:schemas-microsoft-com:vml" Requires="v">
                <p:oleObj name="Equation" r:id="rId8" imgW="761760" imgH="431640" progId="Equation.3">
                  <p:embed/>
                </p:oleObj>
              </mc:Choice>
              <mc:Fallback>
                <p:oleObj name="Equation" r:id="rId8" imgW="761760" imgH="431640" progId="Equation.3">
                  <p:embed/>
                  <p:pic>
                    <p:nvPicPr>
                      <p:cNvPr id="127015"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1" y="1176338"/>
                        <a:ext cx="2193925"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16" name="Line 40"/>
          <p:cNvSpPr>
            <a:spLocks noChangeShapeType="1"/>
          </p:cNvSpPr>
          <p:nvPr/>
        </p:nvSpPr>
        <p:spPr bwMode="auto">
          <a:xfrm>
            <a:off x="4495801" y="1219200"/>
            <a:ext cx="2193925"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7" name="Line 41"/>
          <p:cNvSpPr>
            <a:spLocks noChangeShapeType="1"/>
          </p:cNvSpPr>
          <p:nvPr/>
        </p:nvSpPr>
        <p:spPr bwMode="auto">
          <a:xfrm flipH="1">
            <a:off x="4495800" y="1219200"/>
            <a:ext cx="2209800" cy="1143000"/>
          </a:xfrm>
          <a:prstGeom prst="line">
            <a:avLst/>
          </a:prstGeom>
          <a:noFill/>
          <a:ln w="38100">
            <a:solidFill>
              <a:srgbClr val="FF0000"/>
            </a:solidFill>
            <a:round/>
            <a:headEnd/>
            <a:tailEnd/>
          </a:ln>
          <a:effectLst/>
        </p:spPr>
        <p:txBody>
          <a:bodyPr>
            <a:prstTxWarp prst="textNoShape">
              <a:avLst/>
            </a:prstTxWarp>
          </a:bodyPr>
          <a:lstStyle/>
          <a:p>
            <a:endParaRPr lang="en-US"/>
          </a:p>
        </p:txBody>
      </p:sp>
      <p:sp>
        <p:nvSpPr>
          <p:cNvPr id="127019" name="AutoShape 43"/>
          <p:cNvSpPr>
            <a:spLocks noChangeArrowheads="1"/>
          </p:cNvSpPr>
          <p:nvPr/>
        </p:nvSpPr>
        <p:spPr bwMode="auto">
          <a:xfrm>
            <a:off x="6751305" y="1"/>
            <a:ext cx="2868927" cy="646331"/>
          </a:xfrm>
          <a:prstGeom prst="wedgeRectCallout">
            <a:avLst>
              <a:gd name="adj1" fmla="val -48091"/>
              <a:gd name="adj2" fmla="val 110431"/>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When we know the margins,</a:t>
            </a:r>
          </a:p>
          <a:p>
            <a:pPr algn="ctr"/>
            <a:r>
              <a:rPr lang="en-US" dirty="0">
                <a:ea typeface="Arial" pitchFamily="-65" charset="0"/>
                <a:cs typeface="Arial" pitchFamily="-65" charset="0"/>
              </a:rPr>
              <a:t>We ought to use them</a:t>
            </a:r>
            <a:endParaRPr lang="en-US" sz="2400" dirty="0">
              <a:ea typeface="Arial" pitchFamily="-65" charset="0"/>
              <a:cs typeface="Arial" pitchFamily="-65" charset="0"/>
            </a:endParaRPr>
          </a:p>
        </p:txBody>
      </p:sp>
      <p:sp>
        <p:nvSpPr>
          <p:cNvPr id="127020" name="Rectangle 44"/>
          <p:cNvSpPr>
            <a:spLocks noChangeArrowheads="1"/>
          </p:cNvSpPr>
          <p:nvPr/>
        </p:nvSpPr>
        <p:spPr bwMode="auto">
          <a:xfrm>
            <a:off x="4419600" y="4953000"/>
            <a:ext cx="6248400" cy="1143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aphicFrame>
        <p:nvGraphicFramePr>
          <p:cNvPr id="41989" name="Object 5"/>
          <p:cNvGraphicFramePr>
            <a:graphicFrameLocks noChangeAspect="1"/>
          </p:cNvGraphicFramePr>
          <p:nvPr/>
        </p:nvGraphicFramePr>
        <p:xfrm>
          <a:off x="4896436" y="5111750"/>
          <a:ext cx="6048375" cy="1143000"/>
        </p:xfrm>
        <a:graphic>
          <a:graphicData uri="http://schemas.openxmlformats.org/presentationml/2006/ole">
            <mc:AlternateContent xmlns:mc="http://schemas.openxmlformats.org/markup-compatibility/2006">
              <mc:Choice xmlns:v="urn:schemas-microsoft-com:vml" Requires="v">
                <p:oleObj name="Equation" r:id="rId10" imgW="5206680" imgH="838080" progId="">
                  <p:embed/>
                </p:oleObj>
              </mc:Choice>
              <mc:Fallback>
                <p:oleObj name="Equation" r:id="rId10" imgW="5206680" imgH="838080" progId="">
                  <p:embed/>
                  <p:pic>
                    <p:nvPicPr>
                      <p:cNvPr id="4198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6436" y="5111750"/>
                        <a:ext cx="6048375" cy="1143000"/>
                      </a:xfrm>
                      <a:prstGeom prst="rect">
                        <a:avLst/>
                      </a:prstGeom>
                      <a:solidFill>
                        <a:srgbClr val="F8F8F8"/>
                      </a:solidFill>
                      <a:ln w="25400">
                        <a:solidFill>
                          <a:srgbClr val="FF00FF"/>
                        </a:solidFill>
                        <a:miter lim="800000"/>
                        <a:headEnd/>
                        <a:tailEnd/>
                      </a:ln>
                    </p:spPr>
                  </p:pic>
                </p:oleObj>
              </mc:Fallback>
            </mc:AlternateContent>
          </a:graphicData>
        </a:graphic>
      </p:graphicFrame>
    </p:spTree>
    <p:extLst>
      <p:ext uri="{BB962C8B-B14F-4D97-AF65-F5344CB8AC3E}">
        <p14:creationId xmlns:p14="http://schemas.microsoft.com/office/powerpoint/2010/main" val="7060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27019"/>
                                        </p:tgtEl>
                                        <p:attrNameLst>
                                          <p:attrName>style.visibility</p:attrName>
                                        </p:attrNameLst>
                                      </p:cBhvr>
                                      <p:to>
                                        <p:strVal val="visible"/>
                                      </p:to>
                                    </p:set>
                                    <p:animEffect transition="in" filter="slide(fromRight)">
                                      <p:cBhvr>
                                        <p:cTn id="16" dur="500"/>
                                        <p:tgtEl>
                                          <p:spTgt spid="127019"/>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27017"/>
                                        </p:tgtEl>
                                        <p:attrNameLst>
                                          <p:attrName>style.visibility</p:attrName>
                                        </p:attrNameLst>
                                      </p:cBhvr>
                                      <p:to>
                                        <p:strVal val="visible"/>
                                      </p:to>
                                    </p:set>
                                    <p:animEffect transition="in" filter="slide(fromLeft)">
                                      <p:cBhvr>
                                        <p:cTn id="20" dur="500"/>
                                        <p:tgtEl>
                                          <p:spTgt spid="12701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7016"/>
                                        </p:tgtEl>
                                        <p:attrNameLst>
                                          <p:attrName>style.visibility</p:attrName>
                                        </p:attrNameLst>
                                      </p:cBhvr>
                                      <p:to>
                                        <p:strVal val="visible"/>
                                      </p:to>
                                    </p:set>
                                    <p:animEffect transition="in" filter="slide(fromLeft)">
                                      <p:cBhvr>
                                        <p:cTn id="23" dur="500"/>
                                        <p:tgtEl>
                                          <p:spTgt spid="1270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7011">
                                            <p:txEl>
                                              <p:pRg st="0" end="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70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7011">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7011">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0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700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1270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7016" grpId="0" animBg="1"/>
      <p:bldP spid="127017" grpId="0" animBg="1"/>
      <p:bldP spid="127019" grpId="0" animBg="1"/>
      <p:bldP spid="12702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52800" y="274638"/>
            <a:ext cx="7010400" cy="1143000"/>
          </a:xfrm>
        </p:spPr>
        <p:txBody>
          <a:bodyPr>
            <a:normAutofit fontScale="90000"/>
          </a:bodyPr>
          <a:lstStyle/>
          <a:p>
            <a:r>
              <a:rPr lang="en-US" sz="4800" dirty="0"/>
              <a:t>Empirical Evaluation</a:t>
            </a:r>
            <a:br>
              <a:rPr lang="en-US" sz="4000" dirty="0"/>
            </a:br>
            <a:r>
              <a:rPr lang="en-US" sz="4000" dirty="0"/>
              <a:t>MLE &gt;&gt; MF &gt;&gt; Independence</a:t>
            </a:r>
          </a:p>
        </p:txBody>
      </p:sp>
      <p:pic>
        <p:nvPicPr>
          <p:cNvPr id="8" name="Picture 7" descr="Picture 38.png"/>
          <p:cNvPicPr>
            <a:picLocks noChangeAspect="1"/>
          </p:cNvPicPr>
          <p:nvPr/>
        </p:nvPicPr>
        <p:blipFill>
          <a:blip r:embed="rId2"/>
          <a:stretch>
            <a:fillRect/>
          </a:stretch>
        </p:blipFill>
        <p:spPr>
          <a:xfrm>
            <a:off x="1524000" y="1525394"/>
            <a:ext cx="13487400" cy="7865595"/>
          </a:xfrm>
          <a:prstGeom prst="rect">
            <a:avLst/>
          </a:prstGeom>
        </p:spPr>
      </p:pic>
      <p:sp>
        <p:nvSpPr>
          <p:cNvPr id="9" name="AutoShape 82"/>
          <p:cNvSpPr>
            <a:spLocks noChangeArrowheads="1"/>
          </p:cNvSpPr>
          <p:nvPr/>
        </p:nvSpPr>
        <p:spPr bwMode="auto">
          <a:xfrm>
            <a:off x="1676400" y="4876801"/>
            <a:ext cx="1371600" cy="830997"/>
          </a:xfrm>
          <a:prstGeom prst="wedgeRectCallout">
            <a:avLst>
              <a:gd name="adj1" fmla="val 8164"/>
              <a:gd name="adj2" fmla="val -87676"/>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Target: minimize effort &amp; error</a:t>
            </a:r>
          </a:p>
        </p:txBody>
      </p:sp>
      <p:sp>
        <p:nvSpPr>
          <p:cNvPr id="5" name="Date Placeholder 4"/>
          <p:cNvSpPr>
            <a:spLocks noGrp="1"/>
          </p:cNvSpPr>
          <p:nvPr>
            <p:ph type="dt" sz="half" idx="10"/>
          </p:nvPr>
        </p:nvSpPr>
        <p:spPr/>
        <p:txBody>
          <a:bodyPr/>
          <a:lstStyle/>
          <a:p>
            <a:r>
              <a:rPr lang="en-US"/>
              <a:t>9/15/17</a:t>
            </a:r>
          </a:p>
        </p:txBody>
      </p:sp>
      <p:sp>
        <p:nvSpPr>
          <p:cNvPr id="11" name="AutoShape 82"/>
          <p:cNvSpPr>
            <a:spLocks noChangeArrowheads="1"/>
          </p:cNvSpPr>
          <p:nvPr/>
        </p:nvSpPr>
        <p:spPr bwMode="auto">
          <a:xfrm>
            <a:off x="1524000" y="228601"/>
            <a:ext cx="1676400" cy="830997"/>
          </a:xfrm>
          <a:prstGeom prst="wedgeRectCallout">
            <a:avLst>
              <a:gd name="adj1" fmla="val 34446"/>
              <a:gd name="adj2" fmla="val 12127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IND (assume independence):</a:t>
            </a:r>
          </a:p>
          <a:p>
            <a:pPr algn="ctr"/>
            <a:r>
              <a:rPr lang="en-US" sz="1600" dirty="0">
                <a:ea typeface="Arial" pitchFamily="-65" charset="0"/>
                <a:cs typeface="Arial" pitchFamily="-65" charset="0"/>
              </a:rPr>
              <a:t>too much error</a:t>
            </a:r>
          </a:p>
        </p:txBody>
      </p:sp>
      <p:sp>
        <p:nvSpPr>
          <p:cNvPr id="12" name="AutoShape 82"/>
          <p:cNvSpPr>
            <a:spLocks noChangeArrowheads="1"/>
          </p:cNvSpPr>
          <p:nvPr/>
        </p:nvSpPr>
        <p:spPr bwMode="auto">
          <a:xfrm>
            <a:off x="3200400" y="3200400"/>
            <a:ext cx="2286000" cy="338554"/>
          </a:xfrm>
          <a:prstGeom prst="wedgeRectCallout">
            <a:avLst>
              <a:gd name="adj1" fmla="val -44555"/>
              <a:gd name="adj2" fmla="val 96384"/>
            </a:avLst>
          </a:prstGeom>
          <a:solidFill>
            <a:srgbClr val="FFFF00"/>
          </a:solidFill>
          <a:ln w="9525">
            <a:solidFill>
              <a:schemeClr val="tx1"/>
            </a:solidFill>
            <a:miter lim="800000"/>
            <a:headEnd/>
            <a:tailEnd/>
          </a:ln>
          <a:effectLst/>
        </p:spPr>
        <p:txBody>
          <a:bodyPr wrap="square">
            <a:prstTxWarp prst="textNoShape">
              <a:avLst/>
            </a:prstTxWarp>
            <a:spAutoFit/>
          </a:bodyPr>
          <a:lstStyle/>
          <a:p>
            <a:pPr algn="ctr"/>
            <a:r>
              <a:rPr lang="en-US" sz="1600" dirty="0">
                <a:ea typeface="Arial" pitchFamily="-65" charset="0"/>
                <a:cs typeface="Arial" pitchFamily="-65" charset="0"/>
              </a:rPr>
              <a:t>MF (Margin-Free)</a:t>
            </a:r>
          </a:p>
        </p:txBody>
      </p:sp>
      <p:sp>
        <p:nvSpPr>
          <p:cNvPr id="14" name="AutoShape 43"/>
          <p:cNvSpPr>
            <a:spLocks noChangeArrowheads="1"/>
          </p:cNvSpPr>
          <p:nvPr/>
        </p:nvSpPr>
        <p:spPr bwMode="auto">
          <a:xfrm>
            <a:off x="5091748" y="4876800"/>
            <a:ext cx="2898486" cy="369332"/>
          </a:xfrm>
          <a:prstGeom prst="wedgeRectCallout">
            <a:avLst>
              <a:gd name="adj1" fmla="val -54477"/>
              <a:gd name="adj2" fmla="val -100675"/>
            </a:avLst>
          </a:prstGeom>
          <a:solidFill>
            <a:srgbClr val="FFFF00"/>
          </a:solidFill>
          <a:ln w="9525">
            <a:solidFill>
              <a:schemeClr val="tx1"/>
            </a:solidFill>
            <a:miter lim="800000"/>
            <a:headEnd/>
            <a:tailEnd/>
          </a:ln>
          <a:effectLst/>
        </p:spPr>
        <p:txBody>
          <a:bodyPr wrap="none">
            <a:prstTxWarp prst="textNoShape">
              <a:avLst/>
            </a:prstTxWarp>
            <a:spAutoFit/>
          </a:bodyPr>
          <a:lstStyle/>
          <a:p>
            <a:pPr algn="ctr"/>
            <a:r>
              <a:rPr lang="en-US" dirty="0">
                <a:ea typeface="Arial" pitchFamily="-65" charset="0"/>
                <a:cs typeface="Arial" pitchFamily="-65" charset="0"/>
              </a:rPr>
              <a:t>D</a:t>
            </a:r>
            <a:r>
              <a:rPr lang="en-US" baseline="-25000" dirty="0">
                <a:ea typeface="Arial" pitchFamily="-65" charset="0"/>
                <a:cs typeface="Arial" pitchFamily="-65" charset="0"/>
              </a:rPr>
              <a:t>s</a:t>
            </a:r>
            <a:r>
              <a:rPr lang="en-US" dirty="0">
                <a:ea typeface="Arial" pitchFamily="-65" charset="0"/>
                <a:cs typeface="Arial" pitchFamily="-65" charset="0"/>
              </a:rPr>
              <a:t>/D = Sampling Rate (effort)</a:t>
            </a:r>
            <a:endParaRPr lang="en-US" sz="2400" dirty="0">
              <a:ea typeface="Arial" pitchFamily="-65" charset="0"/>
              <a:cs typeface="Arial" pitchFamily="-65" charset="0"/>
            </a:endParaRPr>
          </a:p>
        </p:txBody>
      </p:sp>
    </p:spTree>
    <p:extLst>
      <p:ext uri="{BB962C8B-B14F-4D97-AF65-F5344CB8AC3E}">
        <p14:creationId xmlns:p14="http://schemas.microsoft.com/office/powerpoint/2010/main" val="14999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To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To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9/15/17</a:t>
            </a:r>
          </a:p>
        </p:txBody>
      </p:sp>
      <p:sp>
        <p:nvSpPr>
          <p:cNvPr id="240642" name="AutoShape 2"/>
          <p:cNvSpPr>
            <a:spLocks noGrp="1" noChangeAspect="1" noChangeArrowheads="1"/>
          </p:cNvSpPr>
          <p:nvPr>
            <p:ph type="title"/>
          </p:nvPr>
        </p:nvSpPr>
        <p:spPr/>
        <p:txBody>
          <a:bodyPr/>
          <a:lstStyle/>
          <a:p>
            <a:r>
              <a:rPr lang="en-US" dirty="0"/>
              <a:t>Non-Empirical Evaluation</a:t>
            </a:r>
            <a:br>
              <a:rPr lang="en-US" dirty="0"/>
            </a:br>
            <a:r>
              <a:rPr lang="en-US" sz="3200" dirty="0"/>
              <a:t>(Closed Form)</a:t>
            </a:r>
            <a:endParaRPr lang="en-US" dirty="0"/>
          </a:p>
        </p:txBody>
      </p:sp>
      <p:sp>
        <p:nvSpPr>
          <p:cNvPr id="240644" name="Rectangle 4"/>
          <p:cNvSpPr>
            <a:spLocks noGrp="1" noChangeArrowheads="1"/>
          </p:cNvSpPr>
          <p:nvPr>
            <p:ph type="body" idx="1"/>
          </p:nvPr>
        </p:nvSpPr>
        <p:spPr>
          <a:xfrm>
            <a:off x="1752600" y="4648200"/>
            <a:ext cx="8915400" cy="1905000"/>
          </a:xfrm>
        </p:spPr>
        <p:txBody>
          <a:bodyPr>
            <a:normAutofit fontScale="92500" lnSpcReduction="10000"/>
          </a:bodyPr>
          <a:lstStyle/>
          <a:p>
            <a:pPr>
              <a:lnSpc>
                <a:spcPct val="80000"/>
              </a:lnSpc>
            </a:pPr>
            <a:r>
              <a:rPr lang="en-US" sz="2400" dirty="0"/>
              <a:t>Non-Empirical Evaluation:</a:t>
            </a:r>
            <a:endParaRPr lang="en-US" sz="2000" dirty="0"/>
          </a:p>
          <a:p>
            <a:pPr lvl="1">
              <a:lnSpc>
                <a:spcPct val="80000"/>
              </a:lnSpc>
            </a:pPr>
            <a:r>
              <a:rPr lang="en-US" sz="2000" dirty="0"/>
              <a:t>MLE has smaller variance than Margin Free (MF) baseline</a:t>
            </a:r>
          </a:p>
          <a:p>
            <a:pPr>
              <a:lnSpc>
                <a:spcPct val="80000"/>
              </a:lnSpc>
            </a:pPr>
            <a:r>
              <a:rPr lang="en-US" sz="2400" dirty="0"/>
              <a:t>Confirms Empirical Evaluation: </a:t>
            </a:r>
          </a:p>
          <a:p>
            <a:pPr lvl="1">
              <a:lnSpc>
                <a:spcPct val="80000"/>
              </a:lnSpc>
            </a:pPr>
            <a:r>
              <a:rPr lang="en-US" sz="2000" dirty="0"/>
              <a:t>MLE has less error than MF</a:t>
            </a:r>
          </a:p>
          <a:p>
            <a:pPr>
              <a:lnSpc>
                <a:spcPct val="80000"/>
              </a:lnSpc>
            </a:pPr>
            <a:r>
              <a:rPr lang="en-US" sz="2400" dirty="0"/>
              <a:t>When we have margins, we should use them</a:t>
            </a:r>
          </a:p>
          <a:p>
            <a:pPr lvl="1">
              <a:lnSpc>
                <a:spcPct val="80000"/>
              </a:lnSpc>
            </a:pPr>
            <a:r>
              <a:rPr lang="en-US" sz="2000" dirty="0"/>
              <a:t>Improves accuracy as well as consistency</a:t>
            </a:r>
          </a:p>
        </p:txBody>
      </p:sp>
      <p:pic>
        <p:nvPicPr>
          <p:cNvPr id="240646" name="Picture 6"/>
          <p:cNvPicPr>
            <a:picLocks noChangeAspect="1" noChangeArrowheads="1"/>
          </p:cNvPicPr>
          <p:nvPr/>
        </p:nvPicPr>
        <p:blipFill>
          <a:blip r:embed="rId3"/>
          <a:srcRect l="11714" t="63715" r="34570" b="18761"/>
          <a:stretch>
            <a:fillRect/>
          </a:stretch>
        </p:blipFill>
        <p:spPr bwMode="auto">
          <a:xfrm>
            <a:off x="2133600" y="3276600"/>
            <a:ext cx="4953000" cy="1211262"/>
          </a:xfrm>
          <a:prstGeom prst="rect">
            <a:avLst/>
          </a:prstGeom>
          <a:noFill/>
          <a:ln w="9525">
            <a:noFill/>
            <a:miter lim="800000"/>
            <a:headEnd/>
            <a:tailEnd/>
          </a:ln>
          <a:effectLst/>
        </p:spPr>
      </p:pic>
      <p:pic>
        <p:nvPicPr>
          <p:cNvPr id="240645" name="Picture 5"/>
          <p:cNvPicPr>
            <a:picLocks noChangeAspect="1" noChangeArrowheads="1"/>
          </p:cNvPicPr>
          <p:nvPr/>
        </p:nvPicPr>
        <p:blipFill>
          <a:blip r:embed="rId4"/>
          <a:srcRect l="7715" t="50000" r="19853" b="30952"/>
          <a:stretch>
            <a:fillRect/>
          </a:stretch>
        </p:blipFill>
        <p:spPr bwMode="auto">
          <a:xfrm>
            <a:off x="1524000" y="1600201"/>
            <a:ext cx="8001000" cy="1577975"/>
          </a:xfrm>
          <a:prstGeom prst="rect">
            <a:avLst/>
          </a:prstGeom>
          <a:noFill/>
          <a:ln w="9525">
            <a:noFill/>
            <a:miter lim="800000"/>
            <a:headEnd/>
            <a:tailEnd/>
          </a:ln>
          <a:effectLst/>
        </p:spPr>
      </p:pic>
      <p:sp>
        <p:nvSpPr>
          <p:cNvPr id="240647" name="Rectangle 7"/>
          <p:cNvSpPr>
            <a:spLocks noChangeArrowheads="1"/>
          </p:cNvSpPr>
          <p:nvPr/>
        </p:nvSpPr>
        <p:spPr bwMode="auto">
          <a:xfrm>
            <a:off x="4876800" y="2438400"/>
            <a:ext cx="2222500" cy="609600"/>
          </a:xfrm>
          <a:prstGeom prst="rect">
            <a:avLst/>
          </a:prstGeom>
          <a:noFill/>
          <a:ln w="38100">
            <a:solidFill>
              <a:srgbClr val="00FF00"/>
            </a:solidFill>
            <a:miter lim="800000"/>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059818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p:cNvPicPr>
            <a:picLocks noGrp="1" noChangeAspect="1"/>
          </p:cNvPicPr>
          <p:nvPr>
            <p:ph sz="half" idx="2"/>
          </p:nvPr>
        </p:nvPicPr>
        <p:blipFill>
          <a:blip r:embed="rId2"/>
          <a:stretch>
            <a:fillRect/>
          </a:stretch>
        </p:blipFill>
        <p:spPr>
          <a:xfrm>
            <a:off x="5276161" y="72928"/>
            <a:ext cx="6668878" cy="6648547"/>
          </a:xfrm>
          <a:prstGeom prst="rect">
            <a:avLst/>
          </a:prstGeom>
        </p:spPr>
      </p:pic>
      <p:sp>
        <p:nvSpPr>
          <p:cNvPr id="2" name="Title 1"/>
          <p:cNvSpPr>
            <a:spLocks noGrp="1"/>
          </p:cNvSpPr>
          <p:nvPr>
            <p:ph type="title"/>
          </p:nvPr>
        </p:nvSpPr>
        <p:spPr>
          <a:xfrm>
            <a:off x="325369" y="346992"/>
            <a:ext cx="5318106" cy="1325563"/>
          </a:xfrm>
        </p:spPr>
        <p:txBody>
          <a:bodyPr>
            <a:normAutofit fontScale="90000"/>
          </a:bodyPr>
          <a:lstStyle/>
          <a:p>
            <a:r>
              <a:rPr lang="en-US" dirty="0"/>
              <a:t>Sketches vs. Word2Vec</a:t>
            </a:r>
            <a:br>
              <a:rPr lang="en-US" dirty="0"/>
            </a:br>
            <a:r>
              <a:rPr lang="en-US" dirty="0"/>
              <a:t>(as estimates of PMI)</a:t>
            </a:r>
          </a:p>
        </p:txBody>
      </p:sp>
      <p:sp>
        <p:nvSpPr>
          <p:cNvPr id="3" name="Content Placeholder 2"/>
          <p:cNvSpPr>
            <a:spLocks noGrp="1"/>
          </p:cNvSpPr>
          <p:nvPr>
            <p:ph sz="half" idx="1"/>
          </p:nvPr>
        </p:nvSpPr>
        <p:spPr>
          <a:xfrm>
            <a:off x="398297" y="1904916"/>
            <a:ext cx="4870845" cy="1719025"/>
          </a:xfrm>
        </p:spPr>
        <p:txBody>
          <a:bodyPr>
            <a:noAutofit/>
          </a:bodyPr>
          <a:lstStyle/>
          <a:p>
            <a:r>
              <a:rPr lang="en-US" dirty="0"/>
              <a:t>It is said that word2vec is fast</a:t>
            </a:r>
          </a:p>
          <a:p>
            <a:pPr lvl="1"/>
            <a:r>
              <a:rPr lang="en-US" sz="2000" dirty="0"/>
              <a:t>But sketches are also fast</a:t>
            </a:r>
          </a:p>
          <a:p>
            <a:pPr lvl="1"/>
            <a:r>
              <a:rPr lang="en-US" sz="2000" dirty="0"/>
              <a:t>and closer to PMI</a:t>
            </a:r>
          </a:p>
          <a:p>
            <a:r>
              <a:rPr lang="en-US" dirty="0"/>
              <a:t>But is closer to PMI better?</a:t>
            </a:r>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877612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x-none" sz="4000">
                <a:ea typeface="ＭＳ Ｐゴシック" charset="-128"/>
              </a:rPr>
              <a:t>Interestingness Metrics:</a:t>
            </a:r>
            <a:br>
              <a:rPr lang="en-US" altLang="x-none" sz="4000">
                <a:ea typeface="ＭＳ Ｐゴシック" charset="-128"/>
              </a:rPr>
            </a:br>
            <a:r>
              <a:rPr lang="en-US" altLang="x-none" sz="4000">
                <a:ea typeface="ＭＳ Ｐゴシック" charset="-128"/>
              </a:rPr>
              <a:t>Deviations from Independence</a:t>
            </a:r>
          </a:p>
        </p:txBody>
      </p:sp>
      <p:sp>
        <p:nvSpPr>
          <p:cNvPr id="204803" name="Rectangle 3"/>
          <p:cNvSpPr>
            <a:spLocks noGrp="1" noChangeArrowheads="1"/>
          </p:cNvSpPr>
          <p:nvPr>
            <p:ph type="body" idx="1"/>
          </p:nvPr>
        </p:nvSpPr>
        <p:spPr/>
        <p:txBody>
          <a:bodyPr/>
          <a:lstStyle/>
          <a:p>
            <a:pPr eaLnBrk="1" hangingPunct="1"/>
            <a:r>
              <a:rPr lang="en-US" altLang="x-none" dirty="0">
                <a:ea typeface="ＭＳ Ｐゴシック" charset="-128"/>
              </a:rPr>
              <a:t>Poisson (and other independence assumptions)</a:t>
            </a:r>
          </a:p>
          <a:p>
            <a:pPr lvl="1" eaLnBrk="1" hangingPunct="1"/>
            <a:r>
              <a:rPr lang="en-US" altLang="x-none" dirty="0">
                <a:ea typeface="ＭＳ Ｐゴシック" charset="-128"/>
              </a:rPr>
              <a:t>Not bad for meaningless random strings</a:t>
            </a:r>
          </a:p>
          <a:p>
            <a:pPr eaLnBrk="1" hangingPunct="1"/>
            <a:r>
              <a:rPr lang="en-US" altLang="x-none" dirty="0">
                <a:ea typeface="ＭＳ Ｐゴシック" charset="-128"/>
              </a:rPr>
              <a:t>Deviations from Poisson are clues for hidden variables</a:t>
            </a:r>
          </a:p>
          <a:p>
            <a:pPr lvl="1" eaLnBrk="1" hangingPunct="1"/>
            <a:r>
              <a:rPr lang="en-US" altLang="x-none" dirty="0">
                <a:ea typeface="ＭＳ Ｐゴシック" charset="-128"/>
              </a:rPr>
              <a:t>Meaning, content, genre, topic, author, etc.</a:t>
            </a:r>
          </a:p>
          <a:p>
            <a:pPr eaLnBrk="1" hangingPunct="1"/>
            <a:r>
              <a:rPr lang="en-US" altLang="x-none" dirty="0">
                <a:ea typeface="ＭＳ Ｐゴシック" charset="-128"/>
              </a:rPr>
              <a:t>Analogous to mutual information (Hanks)</a:t>
            </a:r>
          </a:p>
          <a:p>
            <a:pPr lvl="1" eaLnBrk="1" hangingPunct="1"/>
            <a:r>
              <a:rPr lang="en-US" altLang="x-none" dirty="0" err="1">
                <a:ea typeface="ＭＳ Ｐゴシック" charset="-128"/>
              </a:rPr>
              <a:t>Pr</a:t>
            </a:r>
            <a:r>
              <a:rPr lang="en-US" altLang="x-none" dirty="0">
                <a:ea typeface="ＭＳ Ｐゴシック" charset="-128"/>
              </a:rPr>
              <a:t>(doctor…nurse) &gt;&gt; </a:t>
            </a:r>
            <a:r>
              <a:rPr lang="en-US" altLang="x-none" dirty="0" err="1">
                <a:ea typeface="ＭＳ Ｐゴシック" charset="-128"/>
              </a:rPr>
              <a:t>Pr</a:t>
            </a:r>
            <a:r>
              <a:rPr lang="en-US" altLang="x-none" dirty="0">
                <a:ea typeface="ＭＳ Ｐゴシック" charset="-128"/>
              </a:rPr>
              <a:t>(doctor) </a:t>
            </a:r>
            <a:r>
              <a:rPr lang="en-US" altLang="x-none" dirty="0" err="1">
                <a:ea typeface="ＭＳ Ｐゴシック" charset="-128"/>
              </a:rPr>
              <a:t>Pr</a:t>
            </a:r>
            <a:r>
              <a:rPr lang="en-US" altLang="x-none" dirty="0">
                <a:ea typeface="ＭＳ Ｐゴシック" charset="-128"/>
              </a:rPr>
              <a:t>(nurse)</a:t>
            </a:r>
          </a:p>
          <a:p>
            <a:pPr eaLnBrk="1" hangingPunct="1"/>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55451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E75A70-F328-EDD5-BA2A-913F6ACAA366}"/>
              </a:ext>
            </a:extLst>
          </p:cNvPr>
          <p:cNvSpPr>
            <a:spLocks noGrp="1"/>
          </p:cNvSpPr>
          <p:nvPr>
            <p:ph type="title"/>
          </p:nvPr>
        </p:nvSpPr>
        <p:spPr/>
        <p:txBody>
          <a:bodyPr/>
          <a:lstStyle/>
          <a:p>
            <a:r>
              <a:rPr lang="en-US" dirty="0"/>
              <a:t>Cheating: Do’s and Don’ts</a:t>
            </a:r>
          </a:p>
        </p:txBody>
      </p:sp>
      <p:sp>
        <p:nvSpPr>
          <p:cNvPr id="8" name="Text Placeholder 7">
            <a:extLst>
              <a:ext uri="{FF2B5EF4-FFF2-40B4-BE49-F238E27FC236}">
                <a16:creationId xmlns:a16="http://schemas.microsoft.com/office/drawing/2014/main" id="{C3401280-F732-1E82-D0BB-643D774C0492}"/>
              </a:ext>
            </a:extLst>
          </p:cNvPr>
          <p:cNvSpPr>
            <a:spLocks noGrp="1"/>
          </p:cNvSpPr>
          <p:nvPr>
            <p:ph type="body" idx="1"/>
          </p:nvPr>
        </p:nvSpPr>
        <p:spPr/>
        <p:txBody>
          <a:bodyPr/>
          <a:lstStyle/>
          <a:p>
            <a:r>
              <a:rPr lang="en-US" dirty="0"/>
              <a:t>Do’s</a:t>
            </a:r>
          </a:p>
        </p:txBody>
      </p:sp>
      <p:sp>
        <p:nvSpPr>
          <p:cNvPr id="9" name="Content Placeholder 8">
            <a:extLst>
              <a:ext uri="{FF2B5EF4-FFF2-40B4-BE49-F238E27FC236}">
                <a16:creationId xmlns:a16="http://schemas.microsoft.com/office/drawing/2014/main" id="{DEC2DBB1-3E85-7616-5860-BFC6409730C8}"/>
              </a:ext>
            </a:extLst>
          </p:cNvPr>
          <p:cNvSpPr>
            <a:spLocks noGrp="1"/>
          </p:cNvSpPr>
          <p:nvPr>
            <p:ph sz="half" idx="2"/>
          </p:nvPr>
        </p:nvSpPr>
        <p:spPr/>
        <p:txBody>
          <a:bodyPr>
            <a:normAutofit fontScale="92500" lnSpcReduction="20000"/>
          </a:bodyPr>
          <a:lstStyle/>
          <a:p>
            <a:r>
              <a:rPr lang="en-US" dirty="0"/>
              <a:t>Bots are more fluent</a:t>
            </a:r>
          </a:p>
          <a:p>
            <a:pPr lvl="1"/>
            <a:r>
              <a:rPr lang="en-US" dirty="0"/>
              <a:t>than trustworthy</a:t>
            </a:r>
          </a:p>
          <a:p>
            <a:r>
              <a:rPr lang="en-US" dirty="0"/>
              <a:t>Use bots to improve fluency</a:t>
            </a:r>
          </a:p>
          <a:p>
            <a:pPr lvl="1"/>
            <a:r>
              <a:rPr lang="en-US" dirty="0"/>
              <a:t>Modern version of a thesaurus</a:t>
            </a:r>
          </a:p>
          <a:p>
            <a:r>
              <a:rPr lang="en-US" dirty="0"/>
              <a:t>Assume responsibility</a:t>
            </a:r>
          </a:p>
          <a:p>
            <a:pPr lvl="1"/>
            <a:r>
              <a:rPr lang="en-US" dirty="0"/>
              <a:t>for what you say</a:t>
            </a:r>
          </a:p>
          <a:p>
            <a:r>
              <a:rPr lang="en-US" dirty="0"/>
              <a:t>Human-in-the-loop</a:t>
            </a:r>
          </a:p>
          <a:p>
            <a:pPr lvl="1"/>
            <a:r>
              <a:rPr lang="en-US" dirty="0"/>
              <a:t>Collaboration</a:t>
            </a:r>
          </a:p>
          <a:p>
            <a:pPr lvl="2"/>
            <a:r>
              <a:rPr lang="en-US" dirty="0"/>
              <a:t>Machines are better at fluency</a:t>
            </a:r>
          </a:p>
          <a:p>
            <a:pPr lvl="2"/>
            <a:r>
              <a:rPr lang="en-US" dirty="0"/>
              <a:t>Humans are more trustworthy</a:t>
            </a:r>
          </a:p>
          <a:p>
            <a:pPr lvl="1"/>
            <a:endParaRPr lang="en-US" dirty="0"/>
          </a:p>
          <a:p>
            <a:pPr lvl="1"/>
            <a:endParaRPr lang="en-US" dirty="0"/>
          </a:p>
        </p:txBody>
      </p:sp>
      <p:sp>
        <p:nvSpPr>
          <p:cNvPr id="10" name="Text Placeholder 9">
            <a:extLst>
              <a:ext uri="{FF2B5EF4-FFF2-40B4-BE49-F238E27FC236}">
                <a16:creationId xmlns:a16="http://schemas.microsoft.com/office/drawing/2014/main" id="{0AEF875D-3B17-0883-3238-733465496865}"/>
              </a:ext>
            </a:extLst>
          </p:cNvPr>
          <p:cNvSpPr>
            <a:spLocks noGrp="1"/>
          </p:cNvSpPr>
          <p:nvPr>
            <p:ph type="body" sz="quarter" idx="3"/>
          </p:nvPr>
        </p:nvSpPr>
        <p:spPr/>
        <p:txBody>
          <a:bodyPr/>
          <a:lstStyle/>
          <a:p>
            <a:r>
              <a:rPr lang="en-US" dirty="0"/>
              <a:t>Don’ts (Cheating)</a:t>
            </a:r>
          </a:p>
        </p:txBody>
      </p:sp>
      <p:sp>
        <p:nvSpPr>
          <p:cNvPr id="11" name="Content Placeholder 10">
            <a:extLst>
              <a:ext uri="{FF2B5EF4-FFF2-40B4-BE49-F238E27FC236}">
                <a16:creationId xmlns:a16="http://schemas.microsoft.com/office/drawing/2014/main" id="{ECD3999B-6CD1-871C-8BB7-00FF6D43A1A4}"/>
              </a:ext>
            </a:extLst>
          </p:cNvPr>
          <p:cNvSpPr>
            <a:spLocks noGrp="1"/>
          </p:cNvSpPr>
          <p:nvPr>
            <p:ph sz="quarter" idx="4"/>
          </p:nvPr>
        </p:nvSpPr>
        <p:spPr/>
        <p:txBody>
          <a:bodyPr>
            <a:normAutofit fontScale="92500" lnSpcReduction="20000"/>
          </a:bodyPr>
          <a:lstStyle/>
          <a:p>
            <a:r>
              <a:rPr lang="en-US" dirty="0"/>
              <a:t>Traffic in misinformation</a:t>
            </a:r>
          </a:p>
          <a:p>
            <a:r>
              <a:rPr lang="en-US" dirty="0"/>
              <a:t>Use bots to get a good grade without mastering the material</a:t>
            </a:r>
          </a:p>
          <a:p>
            <a:pPr lvl="1"/>
            <a:r>
              <a:rPr lang="en-US" dirty="0"/>
              <a:t>You are only cheating yourself</a:t>
            </a:r>
          </a:p>
          <a:p>
            <a:r>
              <a:rPr lang="en-US" dirty="0"/>
              <a:t>End-to-End Systems</a:t>
            </a:r>
          </a:p>
          <a:p>
            <a:pPr lvl="1"/>
            <a:r>
              <a:rPr lang="en-US" dirty="0"/>
              <a:t>Self-organizing </a:t>
            </a:r>
          </a:p>
          <a:p>
            <a:pPr lvl="1"/>
            <a:r>
              <a:rPr lang="en-US" dirty="0"/>
              <a:t>Turn-key</a:t>
            </a:r>
          </a:p>
          <a:p>
            <a:r>
              <a:rPr lang="en-US" dirty="0"/>
              <a:t>Fire experts: </a:t>
            </a:r>
          </a:p>
          <a:p>
            <a:pPr lvl="1"/>
            <a:r>
              <a:rPr lang="en-US" dirty="0"/>
              <a:t>linguists, historians, programmers, </a:t>
            </a:r>
          </a:p>
          <a:p>
            <a:pPr lvl="1"/>
            <a:r>
              <a:rPr lang="en-US" dirty="0"/>
              <a:t>yourself</a:t>
            </a:r>
          </a:p>
        </p:txBody>
      </p:sp>
      <p:sp>
        <p:nvSpPr>
          <p:cNvPr id="3" name="Date Placeholder 2">
            <a:extLst>
              <a:ext uri="{FF2B5EF4-FFF2-40B4-BE49-F238E27FC236}">
                <a16:creationId xmlns:a16="http://schemas.microsoft.com/office/drawing/2014/main" id="{4DC97AB7-7C5A-2075-E6AB-47EB3C568D7D}"/>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741C7EBD-A475-9DA6-47B7-483EE54BA607}"/>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E03A97EF-A6E7-C80F-FC0D-673FF3472D2F}"/>
              </a:ext>
            </a:extLst>
          </p:cNvPr>
          <p:cNvSpPr>
            <a:spLocks noGrp="1"/>
          </p:cNvSpPr>
          <p:nvPr>
            <p:ph type="sldNum" sz="quarter" idx="12"/>
          </p:nvPr>
        </p:nvSpPr>
        <p:spPr/>
        <p:txBody>
          <a:bodyPr/>
          <a:lstStyle/>
          <a:p>
            <a:fld id="{33A3D10F-77F7-DB43-842D-10933EFABD99}" type="slidenum">
              <a:rPr lang="en-US" smtClean="0"/>
              <a:t>13</a:t>
            </a:fld>
            <a:endParaRPr lang="en-US"/>
          </a:p>
        </p:txBody>
      </p:sp>
    </p:spTree>
    <p:extLst>
      <p:ext uri="{BB962C8B-B14F-4D97-AF65-F5344CB8AC3E}">
        <p14:creationId xmlns:p14="http://schemas.microsoft.com/office/powerpoint/2010/main" val="22490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1" name="Oval 3"/>
          <p:cNvSpPr>
            <a:spLocks noChangeArrowheads="1"/>
          </p:cNvSpPr>
          <p:nvPr/>
        </p:nvSpPr>
        <p:spPr bwMode="auto">
          <a:xfrm>
            <a:off x="6858000" y="4998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2" name="Oval 4"/>
          <p:cNvSpPr>
            <a:spLocks noChangeArrowheads="1"/>
          </p:cNvSpPr>
          <p:nvPr/>
        </p:nvSpPr>
        <p:spPr bwMode="auto">
          <a:xfrm>
            <a:off x="2743200" y="3474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3" name="Oval 5"/>
          <p:cNvSpPr>
            <a:spLocks noChangeArrowheads="1"/>
          </p:cNvSpPr>
          <p:nvPr/>
        </p:nvSpPr>
        <p:spPr bwMode="auto">
          <a:xfrm>
            <a:off x="2743200" y="3474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4" name="Oval 6"/>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6" name="Oval 8"/>
          <p:cNvSpPr>
            <a:spLocks noChangeArrowheads="1"/>
          </p:cNvSpPr>
          <p:nvPr/>
        </p:nvSpPr>
        <p:spPr bwMode="auto">
          <a:xfrm>
            <a:off x="6858000" y="4998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900997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slide(fromLeft)">
                                      <p:cBhvr>
                                        <p:cTn id="7" dur="500"/>
                                        <p:tgtEl>
                                          <p:spTgt spid="206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slide(fromRight)">
                                      <p:cBhvr>
                                        <p:cTn id="12" dur="500"/>
                                        <p:tgtEl>
                                          <p:spTgt spid="206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6854"/>
                                        </p:tgtEl>
                                        <p:attrNameLst>
                                          <p:attrName>style.visibility</p:attrName>
                                        </p:attrNameLst>
                                      </p:cBhvr>
                                      <p:to>
                                        <p:strVal val="visible"/>
                                      </p:to>
                                    </p:set>
                                    <p:animEffect transition="in" filter="slide(fromLeft)">
                                      <p:cBhvr>
                                        <p:cTn id="17" dur="500"/>
                                        <p:tgtEl>
                                          <p:spTgt spid="20685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0685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6856"/>
                                        </p:tgtEl>
                                        <p:attrNameLst>
                                          <p:attrName>style.visibility</p:attrName>
                                        </p:attrNameLst>
                                      </p:cBhvr>
                                      <p:to>
                                        <p:strVal val="visible"/>
                                      </p:to>
                                    </p:set>
                                  </p:childTnLst>
                                </p:cTn>
                              </p:par>
                            </p:childTnLst>
                          </p:cTn>
                        </p:par>
                        <p:par>
                          <p:cTn id="22" fill="hold" nodeType="afterGroup">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206855"/>
                                        </p:tgtEl>
                                        <p:attrNameLst>
                                          <p:attrName>style.visibility</p:attrName>
                                        </p:attrNameLst>
                                      </p:cBhvr>
                                      <p:to>
                                        <p:strVal val="visible"/>
                                      </p:to>
                                    </p:set>
                                    <p:animEffect transition="in" filter="slide(fromRight)">
                                      <p:cBhvr>
                                        <p:cTn id="25" dur="500"/>
                                        <p:tgtEl>
                                          <p:spTgt spid="206855"/>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206857"/>
                                        </p:tgtEl>
                                        <p:attrNameLst>
                                          <p:attrName>style.visibility</p:attrName>
                                        </p:attrNameLst>
                                      </p:cBhvr>
                                      <p:to>
                                        <p:strVal val="visible"/>
                                      </p:to>
                                    </p:set>
                                    <p:animEffect transition="in" filter="slide(fromRight)">
                                      <p:cBhvr>
                                        <p:cTn id="28" dur="500"/>
                                        <p:tgtEl>
                                          <p:spTgt spid="206857"/>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06858"/>
                                        </p:tgtEl>
                                        <p:attrNameLst>
                                          <p:attrName>style.visibility</p:attrName>
                                        </p:attrNameLst>
                                      </p:cBhvr>
                                      <p:to>
                                        <p:strVal val="visible"/>
                                      </p:to>
                                    </p:set>
                                    <p:animEffect transition="in" filter="slide(fromRight)">
                                      <p:cBhvr>
                                        <p:cTn id="31" dur="500"/>
                                        <p:tgtEl>
                                          <p:spTgt spid="206858"/>
                                        </p:tgtEl>
                                      </p:cBhvr>
                                    </p:animEffect>
                                  </p:childTnLst>
                                </p:cTn>
                              </p:par>
                              <p:par>
                                <p:cTn id="32" presetID="12" presetClass="entr" presetSubtype="2" fill="hold" grpId="0" nodeType="withEffect">
                                  <p:stCondLst>
                                    <p:cond delay="0"/>
                                  </p:stCondLst>
                                  <p:childTnLst>
                                    <p:set>
                                      <p:cBhvr>
                                        <p:cTn id="33" dur="1" fill="hold">
                                          <p:stCondLst>
                                            <p:cond delay="0"/>
                                          </p:stCondLst>
                                        </p:cTn>
                                        <p:tgtEl>
                                          <p:spTgt spid="206859"/>
                                        </p:tgtEl>
                                        <p:attrNameLst>
                                          <p:attrName>style.visibility</p:attrName>
                                        </p:attrNameLst>
                                      </p:cBhvr>
                                      <p:to>
                                        <p:strVal val="visible"/>
                                      </p:to>
                                    </p:set>
                                    <p:animEffect transition="in" filter="slide(fromRight)">
                                      <p:cBhvr>
                                        <p:cTn id="34" dur="5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p:bldP spid="206852" grpId="0" animBg="1"/>
      <p:bldP spid="206853" grpId="0" animBg="1"/>
      <p:bldP spid="206854" grpId="0" animBg="1"/>
      <p:bldP spid="206855" grpId="0" animBg="1"/>
      <p:bldP spid="206856" grpId="0" animBg="1"/>
      <p:bldP spid="206857" grpId="0" animBg="1"/>
      <p:bldP spid="206858" grpId="0" animBg="1"/>
      <p:bldP spid="20685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l="5429" t="9619" r="15714" b="12666"/>
          <a:stretch>
            <a:fillRect/>
          </a:stretch>
        </p:blipFill>
        <p:spPr bwMode="auto">
          <a:xfrm>
            <a:off x="2895600" y="1114426"/>
            <a:ext cx="77724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l="6313" t="10101" r="11626" b="12451"/>
          <a:stretch>
            <a:fillRect/>
          </a:stretch>
        </p:blipFill>
        <p:spPr bwMode="auto">
          <a:xfrm>
            <a:off x="1524000" y="0"/>
            <a:ext cx="2819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Oval 4"/>
          <p:cNvSpPr>
            <a:spLocks noChangeArrowheads="1"/>
          </p:cNvSpPr>
          <p:nvPr/>
        </p:nvSpPr>
        <p:spPr bwMode="auto">
          <a:xfrm>
            <a:off x="4191000" y="37789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1" name="Oval 5"/>
          <p:cNvSpPr>
            <a:spLocks noChangeArrowheads="1"/>
          </p:cNvSpPr>
          <p:nvPr/>
        </p:nvSpPr>
        <p:spPr bwMode="auto">
          <a:xfrm>
            <a:off x="4191000" y="50743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2" name="Oval 6"/>
          <p:cNvSpPr>
            <a:spLocks noChangeArrowheads="1"/>
          </p:cNvSpPr>
          <p:nvPr/>
        </p:nvSpPr>
        <p:spPr bwMode="auto">
          <a:xfrm>
            <a:off x="4191000" y="25597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22586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slide(fromTop)">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slide(fromBottom)">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08902"/>
                                        </p:tgtEl>
                                        <p:attrNameLst>
                                          <p:attrName>style.visibility</p:attrName>
                                        </p:attrNameLst>
                                      </p:cBhvr>
                                      <p:to>
                                        <p:strVal val="visible"/>
                                      </p:to>
                                    </p:set>
                                    <p:animEffect transition="in" filter="slide(fromTop)">
                                      <p:cBhvr>
                                        <p:cTn id="1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4286" t="10381" r="17429" b="10381"/>
          <a:stretch>
            <a:fillRect/>
          </a:stretch>
        </p:blipFill>
        <p:spPr bwMode="auto">
          <a:xfrm>
            <a:off x="3200400" y="1189038"/>
            <a:ext cx="7467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l="5429" t="9619" r="15714" b="12666"/>
          <a:stretch>
            <a:fillRect/>
          </a:stretch>
        </p:blipFill>
        <p:spPr bwMode="auto">
          <a:xfrm>
            <a:off x="1524000" y="1"/>
            <a:ext cx="3124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Oval 4"/>
          <p:cNvSpPr>
            <a:spLocks noChangeArrowheads="1"/>
          </p:cNvSpPr>
          <p:nvPr/>
        </p:nvSpPr>
        <p:spPr bwMode="auto">
          <a:xfrm>
            <a:off x="4191000" y="2445425"/>
            <a:ext cx="1143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49" name="Oval 5"/>
          <p:cNvSpPr>
            <a:spLocks noChangeArrowheads="1"/>
          </p:cNvSpPr>
          <p:nvPr/>
        </p:nvSpPr>
        <p:spPr bwMode="auto">
          <a:xfrm>
            <a:off x="6705600" y="4807625"/>
            <a:ext cx="3962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0" name="Oval 6"/>
          <p:cNvSpPr>
            <a:spLocks noChangeArrowheads="1"/>
          </p:cNvSpPr>
          <p:nvPr/>
        </p:nvSpPr>
        <p:spPr bwMode="auto">
          <a:xfrm>
            <a:off x="3276600" y="1447800"/>
            <a:ext cx="685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1" name="Line 7"/>
          <p:cNvSpPr>
            <a:spLocks noChangeShapeType="1"/>
          </p:cNvSpPr>
          <p:nvPr/>
        </p:nvSpPr>
        <p:spPr bwMode="auto">
          <a:xfrm flipH="1" flipV="1">
            <a:off x="3886200" y="1905000"/>
            <a:ext cx="4572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0952" name="Oval 8"/>
          <p:cNvSpPr>
            <a:spLocks noChangeArrowheads="1"/>
          </p:cNvSpPr>
          <p:nvPr/>
        </p:nvSpPr>
        <p:spPr bwMode="auto">
          <a:xfrm>
            <a:off x="1828800" y="838200"/>
            <a:ext cx="2971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3" name="Line 9"/>
          <p:cNvSpPr>
            <a:spLocks noChangeShapeType="1"/>
          </p:cNvSpPr>
          <p:nvPr/>
        </p:nvSpPr>
        <p:spPr bwMode="auto">
          <a:xfrm flipH="1" flipV="1">
            <a:off x="4724400" y="1295400"/>
            <a:ext cx="2819400" cy="3048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32227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slide(fromLeft)">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0950"/>
                                        </p:tgtEl>
                                        <p:attrNameLst>
                                          <p:attrName>style.visibility</p:attrName>
                                        </p:attrNameLst>
                                      </p:cBhvr>
                                      <p:to>
                                        <p:strVal val="visible"/>
                                      </p:to>
                                    </p:set>
                                    <p:animEffect transition="in" filter="slide(fromLeft)">
                                      <p:cBhvr>
                                        <p:cTn id="12" dur="500"/>
                                        <p:tgtEl>
                                          <p:spTgt spid="21095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095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10949"/>
                                        </p:tgtEl>
                                        <p:attrNameLst>
                                          <p:attrName>style.visibility</p:attrName>
                                        </p:attrNameLst>
                                      </p:cBhvr>
                                      <p:to>
                                        <p:strVal val="visible"/>
                                      </p:to>
                                    </p:set>
                                    <p:animEffect transition="in" filter="slide(fromRight)">
                                      <p:cBhvr>
                                        <p:cTn id="20" dur="500"/>
                                        <p:tgtEl>
                                          <p:spTgt spid="2109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10952"/>
                                        </p:tgtEl>
                                        <p:attrNameLst>
                                          <p:attrName>style.visibility</p:attrName>
                                        </p:attrNameLst>
                                      </p:cBhvr>
                                      <p:to>
                                        <p:strVal val="visible"/>
                                      </p:to>
                                    </p:set>
                                    <p:animEffect transition="in" filter="slide(fromLeft)">
                                      <p:cBhvr>
                                        <p:cTn id="25" dur="500"/>
                                        <p:tgtEl>
                                          <p:spTgt spid="210952"/>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10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body" sz="half" idx="1"/>
          </p:nvPr>
        </p:nvSpPr>
        <p:spPr>
          <a:xfrm>
            <a:off x="395308" y="1600201"/>
            <a:ext cx="5802292" cy="4525963"/>
          </a:xfrm>
        </p:spPr>
        <p:txBody>
          <a:bodyPr/>
          <a:lstStyle/>
          <a:p>
            <a:pPr marL="457200" indent="-457200">
              <a:buFontTx/>
              <a:buAutoNum type="arabicPeriod"/>
            </a:pPr>
            <a:r>
              <a:rPr lang="en-US" altLang="x-none" sz="2400" dirty="0">
                <a:ea typeface="ＭＳ Ｐゴシック" charset="-128"/>
              </a:rPr>
              <a:t>Cache-based adaptation</a:t>
            </a: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Parametric Models</a:t>
            </a:r>
          </a:p>
          <a:p>
            <a:pPr marL="838200" lvl="1" indent="-381000"/>
            <a:r>
              <a:rPr lang="en-US" altLang="x-none" sz="2000" dirty="0">
                <a:ea typeface="ＭＳ Ｐゴシック" charset="-128"/>
              </a:rPr>
              <a:t>Poisson, Two Poisson, Mixtures (</a:t>
            </a:r>
            <a:r>
              <a:rPr lang="en-US" altLang="x-none" sz="2000" dirty="0" err="1">
                <a:ea typeface="ＭＳ Ｐゴシック" charset="-128"/>
              </a:rPr>
              <a:t>neg</a:t>
            </a:r>
            <a:r>
              <a:rPr lang="en-US" altLang="x-none" sz="2000" dirty="0">
                <a:ea typeface="ＭＳ Ｐゴシック" charset="-128"/>
              </a:rPr>
              <a:t> binomial)</a:t>
            </a:r>
          </a:p>
          <a:p>
            <a:pPr marL="457200" indent="-457200">
              <a:buFontTx/>
              <a:buAutoNum type="arabicPeriod"/>
            </a:pPr>
            <a:endParaRPr lang="en-US" altLang="x-none" sz="2400" dirty="0">
              <a:ea typeface="ＭＳ Ｐゴシック" charset="-128"/>
            </a:endParaRPr>
          </a:p>
          <a:p>
            <a:pPr marL="457200" indent="-457200">
              <a:buFontTx/>
              <a:buAutoNum type="arabicPeriod"/>
            </a:pPr>
            <a:endParaRPr lang="en-US" altLang="x-none" sz="2400" dirty="0">
              <a:ea typeface="ＭＳ Ｐゴシック" charset="-128"/>
            </a:endParaRPr>
          </a:p>
          <a:p>
            <a:pPr marL="457200" indent="-457200">
              <a:buFontTx/>
              <a:buAutoNum type="arabicPeriod"/>
            </a:pPr>
            <a:r>
              <a:rPr lang="en-US" altLang="x-none" sz="2400" dirty="0">
                <a:ea typeface="ＭＳ Ｐゴシック" charset="-128"/>
              </a:rPr>
              <a:t>Non-parametric</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1</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a:t>
            </a:r>
            <a:r>
              <a:rPr lang="en-US" altLang="x-none" sz="2000" dirty="0" err="1">
                <a:ea typeface="ＭＳ Ｐゴシック" charset="-128"/>
              </a:rPr>
              <a:t>test|hist</a:t>
            </a:r>
            <a:r>
              <a:rPr lang="en-US" altLang="x-none" sz="2000" dirty="0">
                <a:ea typeface="ＭＳ Ｐゴシック" charset="-128"/>
              </a:rPr>
              <a:t>)</a:t>
            </a:r>
          </a:p>
          <a:p>
            <a:pPr marL="838200" lvl="1" indent="-381000"/>
            <a:r>
              <a:rPr lang="en-US" altLang="x-none" sz="2000" dirty="0" err="1">
                <a:ea typeface="ＭＳ Ｐゴシック" charset="-128"/>
              </a:rPr>
              <a:t>Pr</a:t>
            </a:r>
            <a:r>
              <a:rPr lang="en-US" altLang="x-none" sz="2000" dirty="0">
                <a:ea typeface="ＭＳ Ｐゴシック" charset="-128"/>
              </a:rPr>
              <a:t>(+adapt</a:t>
            </a:r>
            <a:r>
              <a:rPr lang="en-US" altLang="x-none" sz="2000" baseline="-25000" dirty="0">
                <a:ea typeface="ＭＳ Ｐゴシック" charset="-128"/>
              </a:rPr>
              <a:t>2</a:t>
            </a:r>
            <a:r>
              <a:rPr lang="en-US" altLang="x-none" sz="2000" dirty="0">
                <a:ea typeface="ＭＳ Ｐゴシック" charset="-128"/>
              </a:rPr>
              <a:t>) ≡ </a:t>
            </a:r>
            <a:r>
              <a:rPr lang="en-US" altLang="x-none" sz="2000" dirty="0" err="1">
                <a:ea typeface="ＭＳ Ｐゴシック" charset="-128"/>
              </a:rPr>
              <a:t>Pr</a:t>
            </a:r>
            <a:r>
              <a:rPr lang="en-US" altLang="x-none" sz="2000" dirty="0">
                <a:ea typeface="ＭＳ Ｐゴシック" charset="-128"/>
              </a:rPr>
              <a:t>(k≥2|k ≥1)</a:t>
            </a:r>
          </a:p>
        </p:txBody>
      </p:sp>
      <p:sp>
        <p:nvSpPr>
          <p:cNvPr id="52229" name="Rectangle 3"/>
          <p:cNvSpPr>
            <a:spLocks noGrp="1" noChangeArrowheads="1"/>
          </p:cNvSpPr>
          <p:nvPr>
            <p:ph type="title"/>
          </p:nvPr>
        </p:nvSpPr>
        <p:spPr>
          <a:xfrm>
            <a:off x="2057400" y="152400"/>
            <a:ext cx="8229600" cy="1143000"/>
          </a:xfrm>
        </p:spPr>
        <p:txBody>
          <a:bodyPr/>
          <a:lstStyle/>
          <a:p>
            <a:pPr eaLnBrk="1" hangingPunct="1"/>
            <a:r>
              <a:rPr lang="en-US" altLang="x-none" sz="4000">
                <a:ea typeface="ＭＳ Ｐゴシック" charset="-128"/>
              </a:rPr>
              <a:t>Adaptation: Three Approaches</a:t>
            </a:r>
            <a:endParaRPr lang="en-US" altLang="x-none" sz="3200">
              <a:ea typeface="ＭＳ Ｐゴシック" charset="-128"/>
            </a:endParaRPr>
          </a:p>
        </p:txBody>
      </p:sp>
      <p:pic>
        <p:nvPicPr>
          <p:cNvPr id="215044"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4286" t="9619" r="17429" b="11143"/>
          <a:stretch>
            <a:fillRect/>
          </a:stretch>
        </p:blipFill>
        <p:spPr>
          <a:xfrm>
            <a:off x="6400801" y="1236664"/>
            <a:ext cx="3400425" cy="2549525"/>
          </a:xfrm>
          <a:noFill/>
        </p:spPr>
      </p:pic>
      <p:pic>
        <p:nvPicPr>
          <p:cNvPr id="215045" name="Picture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1143" t="6857" r="10857" b="9334"/>
          <a:stretch>
            <a:fillRect/>
          </a:stretch>
        </p:blipFill>
        <p:spPr>
          <a:xfrm>
            <a:off x="6324601" y="3632201"/>
            <a:ext cx="3325813" cy="2493963"/>
          </a:xfrm>
          <a:noFill/>
        </p:spPr>
      </p:pic>
      <p:sp>
        <p:nvSpPr>
          <p:cNvPr id="215046" name="Line 6"/>
          <p:cNvSpPr>
            <a:spLocks noChangeShapeType="1"/>
          </p:cNvSpPr>
          <p:nvPr/>
        </p:nvSpPr>
        <p:spPr bwMode="auto">
          <a:xfrm flipV="1">
            <a:off x="6125281" y="3042675"/>
            <a:ext cx="275519" cy="27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5047" name="Line 7"/>
          <p:cNvSpPr>
            <a:spLocks noChangeShapeType="1"/>
          </p:cNvSpPr>
          <p:nvPr/>
        </p:nvSpPr>
        <p:spPr bwMode="auto">
          <a:xfrm flipV="1">
            <a:off x="4150072" y="5079113"/>
            <a:ext cx="2087014" cy="5257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aphicFrame>
        <p:nvGraphicFramePr>
          <p:cNvPr id="215048" name="Object 2"/>
          <p:cNvGraphicFramePr>
            <a:graphicFrameLocks noChangeAspect="1"/>
          </p:cNvGraphicFramePr>
          <p:nvPr/>
        </p:nvGraphicFramePr>
        <p:xfrm>
          <a:off x="1333501" y="3345158"/>
          <a:ext cx="3352800" cy="682625"/>
        </p:xfrm>
        <a:graphic>
          <a:graphicData uri="http://schemas.openxmlformats.org/presentationml/2006/ole">
            <mc:AlternateContent xmlns:mc="http://schemas.openxmlformats.org/markup-compatibility/2006">
              <mc:Choice xmlns:v="urn:schemas-microsoft-com:vml" Requires="v">
                <p:oleObj name="Equation" r:id="rId5" imgW="2057400" imgH="419040" progId="Equation.3">
                  <p:embed/>
                </p:oleObj>
              </mc:Choice>
              <mc:Fallback>
                <p:oleObj name="Equation" r:id="rId5" imgW="2057400" imgH="419040" progId="Equation.3">
                  <p:embed/>
                  <p:pic>
                    <p:nvPicPr>
                      <p:cNvPr id="21504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1" y="3345158"/>
                        <a:ext cx="33528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049" name="Object 3"/>
          <p:cNvGraphicFramePr>
            <a:graphicFrameLocks noChangeAspect="1"/>
          </p:cNvGraphicFramePr>
          <p:nvPr/>
        </p:nvGraphicFramePr>
        <p:xfrm>
          <a:off x="895350" y="2062163"/>
          <a:ext cx="4438650" cy="371475"/>
        </p:xfrm>
        <a:graphic>
          <a:graphicData uri="http://schemas.openxmlformats.org/presentationml/2006/ole">
            <mc:AlternateContent xmlns:mc="http://schemas.openxmlformats.org/markup-compatibility/2006">
              <mc:Choice xmlns:v="urn:schemas-microsoft-com:vml" Requires="v">
                <p:oleObj name="Equation" r:id="rId7" imgW="2882880" imgH="241200" progId="Equation.3">
                  <p:embed/>
                </p:oleObj>
              </mc:Choice>
              <mc:Fallback>
                <p:oleObj name="Equation" r:id="rId7" imgW="2882880" imgH="241200" progId="Equation.3">
                  <p:embed/>
                  <p:pic>
                    <p:nvPicPr>
                      <p:cNvPr id="21504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50" y="2062163"/>
                        <a:ext cx="44386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234" name="Rectangle 10"/>
          <p:cNvSpPr>
            <a:spLocks noChangeArrowheads="1"/>
          </p:cNvSpPr>
          <p:nvPr/>
        </p:nvSpPr>
        <p:spPr bwMode="auto">
          <a:xfrm>
            <a:off x="7010401" y="12631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52235" name="Rectangle 11"/>
          <p:cNvSpPr>
            <a:spLocks noChangeArrowheads="1"/>
          </p:cNvSpPr>
          <p:nvPr/>
        </p:nvSpPr>
        <p:spPr bwMode="auto">
          <a:xfrm>
            <a:off x="6934201" y="3472934"/>
            <a:ext cx="184731" cy="369332"/>
          </a:xfrm>
          <a:prstGeom prst="rect">
            <a:avLst/>
          </a:prstGeom>
          <a:solidFill>
            <a:schemeClr val="bg1"/>
          </a:solidFill>
          <a:ln w="9525">
            <a:solidFill>
              <a:schemeClr val="bg1"/>
            </a:solidFill>
            <a:miter lim="800000"/>
            <a:headEnd/>
            <a:tailEnd/>
          </a:ln>
        </p:spPr>
        <p:txBody>
          <a:bodyPr wrap="none"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18760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150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04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4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4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150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1504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15042">
                                            <p:txEl>
                                              <p:pRg st="6" end="6"/>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5042">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15042">
                                            <p:txEl>
                                              <p:pRg st="8" end="8"/>
                                            </p:txEl>
                                          </p:spTgt>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150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p:bldP spid="21504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x-none">
                <a:ea typeface="ＭＳ Ｐゴシック" charset="-128"/>
              </a:rPr>
              <a:t>Positive &amp; Negative Adaptation</a:t>
            </a:r>
          </a:p>
        </p:txBody>
      </p:sp>
      <p:sp>
        <p:nvSpPr>
          <p:cNvPr id="217091" name="Rectangle 3"/>
          <p:cNvSpPr>
            <a:spLocks noGrp="1" noChangeArrowheads="1"/>
          </p:cNvSpPr>
          <p:nvPr>
            <p:ph type="body" idx="1"/>
          </p:nvPr>
        </p:nvSpPr>
        <p:spPr/>
        <p:txBody>
          <a:bodyPr/>
          <a:lstStyle/>
          <a:p>
            <a:pPr marL="457200" indent="-457200"/>
            <a:r>
              <a:rPr lang="en-US" altLang="x-none">
                <a:ea typeface="ＭＳ Ｐゴシック" charset="-128"/>
              </a:rPr>
              <a:t>Adaptation:</a:t>
            </a:r>
          </a:p>
          <a:p>
            <a:pPr marL="838200" lvl="1" indent="-381000"/>
            <a:r>
              <a:rPr lang="en-US" altLang="x-none">
                <a:ea typeface="ＭＳ Ｐゴシック" charset="-128"/>
              </a:rPr>
              <a:t>How do probabilities change as we read a doc?</a:t>
            </a:r>
          </a:p>
          <a:p>
            <a:pPr marL="457200" indent="-457200"/>
            <a:r>
              <a:rPr lang="en-US" altLang="x-none">
                <a:ea typeface="ＭＳ Ｐゴシック" charset="-128"/>
              </a:rPr>
              <a:t>Intuition: If a word </a:t>
            </a:r>
            <a:r>
              <a:rPr lang="en-US" altLang="x-none" i="1">
                <a:ea typeface="ＭＳ Ｐゴシック" charset="-128"/>
              </a:rPr>
              <a:t>w</a:t>
            </a:r>
            <a:r>
              <a:rPr lang="en-US" altLang="x-none">
                <a:ea typeface="ＭＳ Ｐゴシック" charset="-128"/>
              </a:rPr>
              <a:t> has been seen recently</a:t>
            </a:r>
          </a:p>
          <a:p>
            <a:pPr marL="838200" lvl="1" indent="-381000">
              <a:buFontTx/>
              <a:buAutoNum type="arabicPeriod"/>
            </a:pPr>
            <a:r>
              <a:rPr lang="en-US" altLang="x-none">
                <a:ea typeface="ＭＳ Ｐゴシック" charset="-128"/>
              </a:rPr>
              <a:t>+adapt: prob of </a:t>
            </a:r>
            <a:r>
              <a:rPr lang="en-US" altLang="x-none" i="1">
                <a:ea typeface="ＭＳ Ｐゴシック" charset="-128"/>
              </a:rPr>
              <a:t>w</a:t>
            </a:r>
            <a:r>
              <a:rPr lang="en-US" altLang="x-none">
                <a:ea typeface="ＭＳ Ｐゴシック" charset="-128"/>
              </a:rPr>
              <a:t> (and its friends) goes way up</a:t>
            </a:r>
          </a:p>
          <a:p>
            <a:pPr marL="838200" lvl="1" indent="-381000">
              <a:buFontTx/>
              <a:buAutoNum type="arabicPeriod"/>
            </a:pPr>
            <a:r>
              <a:rPr lang="en-US" altLang="x-none">
                <a:ea typeface="ＭＳ Ｐゴシック" charset="-128"/>
              </a:rPr>
              <a:t>−adapt: prob of many other words goes down a little</a:t>
            </a:r>
          </a:p>
          <a:p>
            <a:pPr marL="457200" indent="-457200"/>
            <a:r>
              <a:rPr lang="en-US" altLang="x-none">
                <a:ea typeface="ＭＳ Ｐゴシック" charset="-128"/>
              </a:rPr>
              <a:t>Pr(+adapt) &gt;&gt; Pr(prior) &gt; Pr(−adapt)</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51618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170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091">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70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70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19139" name="Rectangle 3"/>
          <p:cNvSpPr>
            <a:spLocks noGrp="1" noChangeArrowheads="1"/>
          </p:cNvSpPr>
          <p:nvPr>
            <p:ph type="body" sz="half" idx="1"/>
          </p:nvPr>
        </p:nvSpPr>
        <p:spPr/>
        <p:txBody>
          <a:bodyPr/>
          <a:lstStyle/>
          <a:p>
            <a:pPr eaLnBrk="1" hangingPunct="1">
              <a:lnSpc>
                <a:spcPct val="90000"/>
              </a:lnSpc>
            </a:pPr>
            <a:r>
              <a:rPr lang="en-US" altLang="x-none">
                <a:ea typeface="ＭＳ Ｐゴシック" charset="-128"/>
              </a:rPr>
              <a:t>Split each document into two equal pieces:</a:t>
            </a:r>
          </a:p>
          <a:p>
            <a:pPr lvl="1" eaLnBrk="1" hangingPunct="1">
              <a:lnSpc>
                <a:spcPct val="90000"/>
              </a:lnSpc>
            </a:pPr>
            <a:r>
              <a:rPr lang="en-US" altLang="x-none">
                <a:ea typeface="ＭＳ Ｐゴシック" charset="-128"/>
              </a:rPr>
              <a:t>Hist: 1</a:t>
            </a:r>
            <a:r>
              <a:rPr lang="en-US" altLang="x-none" baseline="30000">
                <a:ea typeface="ＭＳ Ｐゴシック" charset="-128"/>
              </a:rPr>
              <a:t>st</a:t>
            </a:r>
            <a:r>
              <a:rPr lang="en-US" altLang="x-none">
                <a:ea typeface="ＭＳ Ｐゴシック" charset="-128"/>
              </a:rPr>
              <a:t> half of doc</a:t>
            </a:r>
          </a:p>
          <a:p>
            <a:pPr lvl="1" eaLnBrk="1" hangingPunct="1">
              <a:lnSpc>
                <a:spcPct val="90000"/>
              </a:lnSpc>
            </a:pPr>
            <a:r>
              <a:rPr lang="en-US" altLang="x-none">
                <a:ea typeface="ＭＳ Ｐゴシック" charset="-128"/>
              </a:rPr>
              <a:t>Test: 2</a:t>
            </a:r>
            <a:r>
              <a:rPr lang="en-US" altLang="x-none" baseline="30000">
                <a:ea typeface="ＭＳ Ｐゴシック" charset="-128"/>
              </a:rPr>
              <a:t>nd</a:t>
            </a:r>
            <a:r>
              <a:rPr lang="en-US" altLang="x-none">
                <a:ea typeface="ＭＳ Ｐゴシック" charset="-128"/>
              </a:rPr>
              <a:t> half of doc</a:t>
            </a:r>
          </a:p>
          <a:p>
            <a:pPr eaLnBrk="1" hangingPunct="1">
              <a:lnSpc>
                <a:spcPct val="90000"/>
              </a:lnSpc>
            </a:pPr>
            <a:r>
              <a:rPr lang="en-US" altLang="x-none">
                <a:ea typeface="ＭＳ Ｐゴシック" charset="-128"/>
              </a:rPr>
              <a:t>Task: </a:t>
            </a:r>
          </a:p>
          <a:p>
            <a:pPr lvl="1" eaLnBrk="1" hangingPunct="1">
              <a:lnSpc>
                <a:spcPct val="90000"/>
              </a:lnSpc>
            </a:pPr>
            <a:r>
              <a:rPr lang="en-US" altLang="x-none">
                <a:ea typeface="ＭＳ Ｐゴシック" charset="-128"/>
              </a:rPr>
              <a:t>Given hist</a:t>
            </a:r>
          </a:p>
          <a:p>
            <a:pPr lvl="1" eaLnBrk="1" hangingPunct="1">
              <a:lnSpc>
                <a:spcPct val="90000"/>
              </a:lnSpc>
            </a:pPr>
            <a:r>
              <a:rPr lang="en-US" altLang="x-none">
                <a:ea typeface="ＭＳ Ｐゴシック" charset="-128"/>
              </a:rPr>
              <a:t>Predict test</a:t>
            </a:r>
          </a:p>
          <a:p>
            <a:pPr eaLnBrk="1" hangingPunct="1">
              <a:lnSpc>
                <a:spcPct val="90000"/>
              </a:lnSpc>
            </a:pPr>
            <a:r>
              <a:rPr lang="en-US" altLang="x-none">
                <a:ea typeface="ＭＳ Ｐゴシック" charset="-128"/>
              </a:rPr>
              <a:t>Compute contingency table for each word</a:t>
            </a:r>
          </a:p>
        </p:txBody>
      </p:sp>
      <p:graphicFrame>
        <p:nvGraphicFramePr>
          <p:cNvPr id="219140" name="Group 4"/>
          <p:cNvGraphicFramePr>
            <a:graphicFrameLocks noGrp="1"/>
          </p:cNvGraphicFramePr>
          <p:nvPr>
            <p:ph sz="half" idx="2"/>
          </p:nvPr>
        </p:nvGraphicFramePr>
        <p:xfrm>
          <a:off x="6324600" y="1600200"/>
          <a:ext cx="4038600" cy="5012056"/>
        </p:xfrm>
        <a:graphic>
          <a:graphicData uri="http://schemas.openxmlformats.org/drawingml/2006/table">
            <a:tbl>
              <a:tblPr/>
              <a:tblGrid>
                <a:gridCol w="1144588">
                  <a:extLst>
                    <a:ext uri="{9D8B030D-6E8A-4147-A177-3AD203B41FA5}">
                      <a16:colId xmlns:a16="http://schemas.microsoft.com/office/drawing/2014/main" val="20000"/>
                    </a:ext>
                  </a:extLst>
                </a:gridCol>
                <a:gridCol w="1184275">
                  <a:extLst>
                    <a:ext uri="{9D8B030D-6E8A-4147-A177-3AD203B41FA5}">
                      <a16:colId xmlns:a16="http://schemas.microsoft.com/office/drawing/2014/main" val="20001"/>
                    </a:ext>
                  </a:extLst>
                </a:gridCol>
                <a:gridCol w="1709737">
                  <a:extLst>
                    <a:ext uri="{9D8B030D-6E8A-4147-A177-3AD203B41FA5}">
                      <a16:colId xmlns:a16="http://schemas.microsoft.com/office/drawing/2014/main" val="20002"/>
                    </a:ext>
                  </a:extLst>
                </a:gridCol>
              </a:tblGrid>
              <a:tr h="1068388">
                <a:tc gridSpan="3">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Documents containing </a:t>
                      </a:r>
                      <a:r>
                        <a:rPr kumimoji="0" lang="en-US" altLang="x-none" sz="3200" b="0" i="1" u="none" strike="noStrike" cap="none" normalizeH="0" baseline="0">
                          <a:ln>
                            <a:noFill/>
                          </a:ln>
                          <a:solidFill>
                            <a:schemeClr val="tx1"/>
                          </a:solidFill>
                          <a:effectLst/>
                          <a:latin typeface="Arial" charset="0"/>
                          <a:ea typeface="ＭＳ Ｐゴシック" charset="-128"/>
                        </a:rPr>
                        <a:t>hostages</a:t>
                      </a:r>
                      <a:r>
                        <a:rPr kumimoji="0" lang="en-US" altLang="x-none" sz="3200" b="0" i="0" u="none" strike="noStrike" cap="none" normalizeH="0" baseline="0">
                          <a:ln>
                            <a:noFill/>
                          </a:ln>
                          <a:solidFill>
                            <a:schemeClr val="tx1"/>
                          </a:solidFill>
                          <a:effectLst/>
                          <a:latin typeface="Arial" charset="0"/>
                          <a:ea typeface="ＭＳ Ｐゴシック" charset="-128"/>
                        </a:rPr>
                        <a:t> in 1990 AP News</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test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hist</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638</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505</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2"/>
                  </a:ext>
                </a:extLst>
              </a:tr>
              <a:tr h="1398588">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6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557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3200" b="0" i="0" u="none" strike="noStrike" cap="none" normalizeH="0" baseline="0">
                          <a:ln>
                            <a:noFill/>
                          </a:ln>
                          <a:solidFill>
                            <a:schemeClr val="tx1"/>
                          </a:solidFill>
                          <a:effectLst/>
                          <a:latin typeface="Arial" charset="0"/>
                          <a:ea typeface="ＭＳ Ｐゴシック" charset="-128"/>
                        </a:rPr>
                        <a:t>76,787</a:t>
                      </a:r>
                      <a:endParaRPr kumimoji="0" lang="en-US" altLang="x-none" sz="48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sp>
        <p:nvSpPr>
          <p:cNvPr id="219159" name="Oval 23"/>
          <p:cNvSpPr>
            <a:spLocks noChangeArrowheads="1"/>
          </p:cNvSpPr>
          <p:nvPr/>
        </p:nvSpPr>
        <p:spPr bwMode="auto">
          <a:xfrm>
            <a:off x="75438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0" name="Oval 24"/>
          <p:cNvSpPr>
            <a:spLocks noChangeArrowheads="1"/>
          </p:cNvSpPr>
          <p:nvPr/>
        </p:nvSpPr>
        <p:spPr bwMode="auto">
          <a:xfrm>
            <a:off x="9220200" y="46933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1" name="Oval 25"/>
          <p:cNvSpPr>
            <a:spLocks noChangeArrowheads="1"/>
          </p:cNvSpPr>
          <p:nvPr/>
        </p:nvSpPr>
        <p:spPr bwMode="auto">
          <a:xfrm>
            <a:off x="7543800" y="5988725"/>
            <a:ext cx="12192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9162" name="Oval 26"/>
          <p:cNvSpPr>
            <a:spLocks noChangeArrowheads="1"/>
          </p:cNvSpPr>
          <p:nvPr/>
        </p:nvSpPr>
        <p:spPr bwMode="auto">
          <a:xfrm>
            <a:off x="8839200" y="5988725"/>
            <a:ext cx="1524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2003414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91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1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13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9139">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91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19159"/>
                                        </p:tgtEl>
                                        <p:attrNameLst>
                                          <p:attrName>style.visibility</p:attrName>
                                        </p:attrNameLst>
                                      </p:cBhvr>
                                      <p:to>
                                        <p:strVal val="visible"/>
                                      </p:to>
                                    </p:set>
                                    <p:animEffect transition="in" filter="slide(fromLeft)">
                                      <p:cBhvr>
                                        <p:cTn id="23" dur="500"/>
                                        <p:tgtEl>
                                          <p:spTgt spid="2191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19159"/>
                                        </p:tgtEl>
                                        <p:attrNameLst>
                                          <p:attrName>style.visibility</p:attrName>
                                        </p:attrNameLst>
                                      </p:cBhvr>
                                      <p:to>
                                        <p:strVal val="hidden"/>
                                      </p:to>
                                    </p:set>
                                  </p:childTnLst>
                                </p:cTn>
                              </p:par>
                              <p:par>
                                <p:cTn id="28" presetID="12" presetClass="entr" presetSubtype="2" fill="hold" grpId="0" nodeType="withEffect">
                                  <p:stCondLst>
                                    <p:cond delay="0"/>
                                  </p:stCondLst>
                                  <p:childTnLst>
                                    <p:set>
                                      <p:cBhvr>
                                        <p:cTn id="29" dur="1" fill="hold">
                                          <p:stCondLst>
                                            <p:cond delay="0"/>
                                          </p:stCondLst>
                                        </p:cTn>
                                        <p:tgtEl>
                                          <p:spTgt spid="219160"/>
                                        </p:tgtEl>
                                        <p:attrNameLst>
                                          <p:attrName>style.visibility</p:attrName>
                                        </p:attrNameLst>
                                      </p:cBhvr>
                                      <p:to>
                                        <p:strVal val="visible"/>
                                      </p:to>
                                    </p:set>
                                    <p:animEffect transition="in" filter="slide(fromRight)">
                                      <p:cBhvr>
                                        <p:cTn id="30" dur="500"/>
                                        <p:tgtEl>
                                          <p:spTgt spid="21916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9160"/>
                                        </p:tgtEl>
                                        <p:attrNameLst>
                                          <p:attrName>style.visibility</p:attrName>
                                        </p:attrNameLst>
                                      </p:cBhvr>
                                      <p:to>
                                        <p:strVal val="hidden"/>
                                      </p:to>
                                    </p:set>
                                  </p:childTnLst>
                                </p:cTn>
                              </p:par>
                              <p:par>
                                <p:cTn id="35" presetID="12" presetClass="entr" presetSubtype="8" fill="hold" grpId="0" nodeType="withEffect">
                                  <p:stCondLst>
                                    <p:cond delay="0"/>
                                  </p:stCondLst>
                                  <p:childTnLst>
                                    <p:set>
                                      <p:cBhvr>
                                        <p:cTn id="36" dur="1" fill="hold">
                                          <p:stCondLst>
                                            <p:cond delay="0"/>
                                          </p:stCondLst>
                                        </p:cTn>
                                        <p:tgtEl>
                                          <p:spTgt spid="219161"/>
                                        </p:tgtEl>
                                        <p:attrNameLst>
                                          <p:attrName>style.visibility</p:attrName>
                                        </p:attrNameLst>
                                      </p:cBhvr>
                                      <p:to>
                                        <p:strVal val="visible"/>
                                      </p:to>
                                    </p:set>
                                    <p:animEffect transition="in" filter="slide(fromLeft)">
                                      <p:cBhvr>
                                        <p:cTn id="37" dur="500"/>
                                        <p:tgtEl>
                                          <p:spTgt spid="2191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19161"/>
                                        </p:tgtEl>
                                        <p:attrNameLst>
                                          <p:attrName>style.visibility</p:attrName>
                                        </p:attrNameLst>
                                      </p:cBhvr>
                                      <p:to>
                                        <p:strVal val="hidden"/>
                                      </p:to>
                                    </p:set>
                                  </p:childTnLst>
                                </p:cTn>
                              </p:par>
                              <p:par>
                                <p:cTn id="42" presetID="12" presetClass="entr" presetSubtype="2" fill="hold" grpId="0" nodeType="withEffect">
                                  <p:stCondLst>
                                    <p:cond delay="0"/>
                                  </p:stCondLst>
                                  <p:childTnLst>
                                    <p:set>
                                      <p:cBhvr>
                                        <p:cTn id="43" dur="1" fill="hold">
                                          <p:stCondLst>
                                            <p:cond delay="0"/>
                                          </p:stCondLst>
                                        </p:cTn>
                                        <p:tgtEl>
                                          <p:spTgt spid="219162"/>
                                        </p:tgtEl>
                                        <p:attrNameLst>
                                          <p:attrName>style.visibility</p:attrName>
                                        </p:attrNameLst>
                                      </p:cBhvr>
                                      <p:to>
                                        <p:strVal val="visible"/>
                                      </p:to>
                                    </p:set>
                                    <p:animEffect transition="in" filter="slide(fromRight)">
                                      <p:cBhvr>
                                        <p:cTn id="44" dur="500"/>
                                        <p:tgtEl>
                                          <p:spTgt spid="219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9" grpId="0" animBg="1"/>
      <p:bldP spid="219159" grpId="1" animBg="1"/>
      <p:bldP spid="219160" grpId="0" animBg="1"/>
      <p:bldP spid="219160" grpId="1" animBg="1"/>
      <p:bldP spid="219161" grpId="0" animBg="1"/>
      <p:bldP spid="219161" grpId="1" animBg="1"/>
      <p:bldP spid="21916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pPr eaLnBrk="1" hangingPunct="1"/>
            <a:r>
              <a:rPr lang="en-US" altLang="x-none">
                <a:ea typeface="ＭＳ Ｐゴシック" charset="-128"/>
              </a:rPr>
              <a:t>Adaptation: Method 1</a:t>
            </a:r>
          </a:p>
        </p:txBody>
      </p:sp>
      <p:sp>
        <p:nvSpPr>
          <p:cNvPr id="221187" name="Rectangle 3"/>
          <p:cNvSpPr>
            <a:spLocks noGrp="1" noChangeArrowheads="1"/>
          </p:cNvSpPr>
          <p:nvPr>
            <p:ph type="body" sz="half" idx="1"/>
          </p:nvPr>
        </p:nvSpPr>
        <p:spPr/>
        <p:txBody>
          <a:bodyPr/>
          <a:lstStyle/>
          <a:p>
            <a:pPr eaLnBrk="1" hangingPunct="1"/>
            <a:r>
              <a:rPr lang="en-US" altLang="x-none">
                <a:ea typeface="ＭＳ Ｐゴシック" charset="-128"/>
              </a:rPr>
              <a:t>Notation</a:t>
            </a:r>
          </a:p>
          <a:p>
            <a:pPr lvl="1" eaLnBrk="1" hangingPunct="1"/>
            <a:r>
              <a:rPr lang="en-US" altLang="x-none">
                <a:ea typeface="ＭＳ Ｐゴシック" charset="-128"/>
              </a:rPr>
              <a:t>D = a+b+c+d (library)</a:t>
            </a:r>
          </a:p>
          <a:p>
            <a:pPr lvl="1" eaLnBrk="1" hangingPunct="1"/>
            <a:r>
              <a:rPr lang="en-US" altLang="x-none">
                <a:ea typeface="ＭＳ Ｐゴシック" charset="-128"/>
              </a:rPr>
              <a:t>df = a+b+c (doc freq)</a:t>
            </a:r>
          </a:p>
          <a:p>
            <a:pPr eaLnBrk="1" hangingPunct="1"/>
            <a:r>
              <a:rPr lang="en-US" altLang="x-none">
                <a:ea typeface="ＭＳ Ｐゴシック" charset="-128"/>
              </a:rPr>
              <a:t>Prior: </a:t>
            </a:r>
          </a:p>
          <a:p>
            <a:pPr eaLnBrk="1" hangingPunct="1"/>
            <a:endParaRPr lang="en-US" altLang="x-none">
              <a:ea typeface="ＭＳ Ｐゴシック" charset="-128"/>
            </a:endParaRPr>
          </a:p>
          <a:p>
            <a:pPr eaLnBrk="1" hangingPunct="1"/>
            <a:r>
              <a:rPr lang="en-US" altLang="x-none">
                <a:ea typeface="ＭＳ Ｐゴシック" charset="-128"/>
              </a:rPr>
              <a:t>+adapt </a:t>
            </a:r>
          </a:p>
          <a:p>
            <a:pPr eaLnBrk="1" hangingPunct="1"/>
            <a:endParaRPr lang="en-US" altLang="x-none">
              <a:ea typeface="ＭＳ Ｐゴシック" charset="-128"/>
            </a:endParaRPr>
          </a:p>
          <a:p>
            <a:pPr eaLnBrk="1" hangingPunct="1"/>
            <a:r>
              <a:rPr lang="en-US" altLang="x-none">
                <a:ea typeface="ＭＳ Ｐゴシック" charset="-128"/>
              </a:rPr>
              <a:t>−adapt</a:t>
            </a:r>
          </a:p>
        </p:txBody>
      </p:sp>
      <p:graphicFrame>
        <p:nvGraphicFramePr>
          <p:cNvPr id="221188" name="Group 4"/>
          <p:cNvGraphicFramePr>
            <a:graphicFrameLocks noGrp="1"/>
          </p:cNvGraphicFramePr>
          <p:nvPr>
            <p:ph sz="quarter" idx="2"/>
          </p:nvPr>
        </p:nvGraphicFramePr>
        <p:xfrm>
          <a:off x="6172200" y="685801"/>
          <a:ext cx="3276600" cy="2289175"/>
        </p:xfrm>
        <a:graphic>
          <a:graphicData uri="http://schemas.openxmlformats.org/drawingml/2006/table">
            <a:tbl>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5492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test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3050">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a:ln>
                            <a:noFill/>
                          </a:ln>
                          <a:solidFill>
                            <a:schemeClr val="tx1"/>
                          </a:solidFill>
                          <a:effectLst/>
                          <a:latin typeface="Arial" charset="0"/>
                          <a:ea typeface="ＭＳ Ｐゴシック" charset="-128"/>
                        </a:rPr>
                        <a:t>hist</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a</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b</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extLst>
                  <a:ext uri="{0D108BD9-81ED-4DB2-BD59-A6C34878D82A}">
                    <a16:rowId xmlns:a16="http://schemas.microsoft.com/office/drawing/2014/main" val="10001"/>
                  </a:ext>
                </a:extLst>
              </a:tr>
              <a:tr h="917575">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54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c</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400" b="0" i="1" u="none" strike="noStrike" cap="none" normalizeH="0" baseline="0">
                          <a:ln>
                            <a:noFill/>
                          </a:ln>
                          <a:solidFill>
                            <a:schemeClr val="tx1"/>
                          </a:solidFill>
                          <a:effectLst/>
                          <a:latin typeface="Arial" charset="0"/>
                          <a:ea typeface="ＭＳ Ｐゴシック" charset="-128"/>
                        </a:rPr>
                        <a:t>d</a:t>
                      </a:r>
                      <a:endParaRPr kumimoji="0" lang="en-US" altLang="x-none" sz="4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21206" name="Group 22"/>
          <p:cNvGraphicFramePr>
            <a:graphicFrameLocks noGrp="1"/>
          </p:cNvGraphicFramePr>
          <p:nvPr>
            <p:ph sz="quarter" idx="3"/>
          </p:nvPr>
        </p:nvGraphicFramePr>
        <p:xfrm>
          <a:off x="6146800" y="3434181"/>
          <a:ext cx="5040181" cy="2874546"/>
        </p:xfrm>
        <a:graphic>
          <a:graphicData uri="http://schemas.openxmlformats.org/drawingml/2006/table">
            <a:tbl>
              <a:tblPr/>
              <a:tblGrid>
                <a:gridCol w="1236271">
                  <a:extLst>
                    <a:ext uri="{9D8B030D-6E8A-4147-A177-3AD203B41FA5}">
                      <a16:colId xmlns:a16="http://schemas.microsoft.com/office/drawing/2014/main" val="20000"/>
                    </a:ext>
                  </a:extLst>
                </a:gridCol>
                <a:gridCol w="1105511">
                  <a:extLst>
                    <a:ext uri="{9D8B030D-6E8A-4147-A177-3AD203B41FA5}">
                      <a16:colId xmlns:a16="http://schemas.microsoft.com/office/drawing/2014/main" val="20001"/>
                    </a:ext>
                  </a:extLst>
                </a:gridCol>
                <a:gridCol w="1242215">
                  <a:extLst>
                    <a:ext uri="{9D8B030D-6E8A-4147-A177-3AD203B41FA5}">
                      <a16:colId xmlns:a16="http://schemas.microsoft.com/office/drawing/2014/main" val="20002"/>
                    </a:ext>
                  </a:extLst>
                </a:gridCol>
                <a:gridCol w="1456184">
                  <a:extLst>
                    <a:ext uri="{9D8B030D-6E8A-4147-A177-3AD203B41FA5}">
                      <a16:colId xmlns:a16="http://schemas.microsoft.com/office/drawing/2014/main" val="20003"/>
                    </a:ext>
                  </a:extLst>
                </a:gridCol>
              </a:tblGrid>
              <a:tr h="527586">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Arial" charset="0"/>
                          <a:ea typeface="ＭＳ Ｐゴシック" charset="-128"/>
                        </a:rPr>
                        <a:t>Documents containing </a:t>
                      </a:r>
                      <a:r>
                        <a:rPr kumimoji="0" lang="en-US" altLang="x-none" sz="2400" b="0" i="1" u="none" strike="noStrike" cap="none" normalizeH="0" baseline="0" dirty="0">
                          <a:ln>
                            <a:noFill/>
                          </a:ln>
                          <a:solidFill>
                            <a:schemeClr val="tx1"/>
                          </a:solidFill>
                          <a:effectLst/>
                          <a:latin typeface="Arial" charset="0"/>
                          <a:ea typeface="ＭＳ Ｐゴシック" charset="-128"/>
                        </a:rPr>
                        <a:t>hostages</a:t>
                      </a: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4350">
                <a:tc gridSpan="4">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 &gt;&gt;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(prior) &gt; </a:t>
                      </a:r>
                      <a:r>
                        <a:rPr kumimoji="0" lang="en-US" altLang="x-none" sz="1800" b="0" i="0" u="none" strike="noStrike" cap="none" normalizeH="0" baseline="0" dirty="0" err="1">
                          <a:ln>
                            <a:noFill/>
                          </a:ln>
                          <a:solidFill>
                            <a:schemeClr val="tx1"/>
                          </a:solidFill>
                          <a:effectLst/>
                          <a:latin typeface="Arial" charset="0"/>
                          <a:ea typeface="ＭＳ Ｐゴシック" charset="-128"/>
                        </a:rPr>
                        <a:t>Pr</a:t>
                      </a:r>
                      <a:r>
                        <a:rPr kumimoji="0" lang="en-US" altLang="x-none" sz="1800" b="0" i="0" u="none" strike="noStrike" cap="none" normalizeH="0" baseline="0" dirty="0">
                          <a:ln>
                            <a:noFill/>
                          </a:ln>
                          <a:solidFill>
                            <a:schemeClr val="tx1"/>
                          </a:solidFill>
                          <a:effectLst/>
                          <a:latin typeface="Arial" charset="0"/>
                          <a:ea typeface="ＭＳ Ｐゴシック" charset="-128"/>
                        </a:rPr>
                        <a:t>(−adapt)</a:t>
                      </a:r>
                      <a:endParaRPr kumimoji="0" lang="en-US" altLang="x-none" sz="32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prior</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−adapt</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source</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0.56</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0.0069</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1987</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3"/>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0.56</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0.0072</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0.59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0.013</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0.0057</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 1991</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73046">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0.39</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0.004</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0.0030</a:t>
                      </a:r>
                      <a:endParaRPr kumimoji="0" lang="en-US" altLang="x-none" sz="36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 1993</a:t>
                      </a:r>
                      <a:endParaRPr kumimoji="0" lang="en-US" altLang="x-none" sz="36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8413" name="Line 50"/>
          <p:cNvSpPr>
            <a:spLocks noChangeShapeType="1"/>
          </p:cNvSpPr>
          <p:nvPr/>
        </p:nvSpPr>
        <p:spPr bwMode="auto">
          <a:xfrm>
            <a:off x="6096000" y="3048000"/>
            <a:ext cx="419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8414" name="Line 51"/>
          <p:cNvSpPr>
            <a:spLocks noChangeShapeType="1"/>
          </p:cNvSpPr>
          <p:nvPr/>
        </p:nvSpPr>
        <p:spPr bwMode="auto">
          <a:xfrm>
            <a:off x="6096000" y="1143000"/>
            <a:ext cx="0" cy="5410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1236" name="Oval 52"/>
          <p:cNvSpPr>
            <a:spLocks noChangeArrowheads="1"/>
          </p:cNvSpPr>
          <p:nvPr/>
        </p:nvSpPr>
        <p:spPr bwMode="auto">
          <a:xfrm>
            <a:off x="7239000" y="15691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21237" name="Oval 53"/>
          <p:cNvSpPr>
            <a:spLocks noChangeArrowheads="1"/>
          </p:cNvSpPr>
          <p:nvPr/>
        </p:nvSpPr>
        <p:spPr bwMode="auto">
          <a:xfrm>
            <a:off x="7239000" y="2483525"/>
            <a:ext cx="25146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graphicFrame>
        <p:nvGraphicFramePr>
          <p:cNvPr id="58370" name="Object 2"/>
          <p:cNvGraphicFramePr>
            <a:graphicFrameLocks noChangeAspect="1"/>
          </p:cNvGraphicFramePr>
          <p:nvPr/>
        </p:nvGraphicFramePr>
        <p:xfrm>
          <a:off x="2349500" y="2789238"/>
          <a:ext cx="2209800" cy="712788"/>
        </p:xfrm>
        <a:graphic>
          <a:graphicData uri="http://schemas.openxmlformats.org/presentationml/2006/ole">
            <mc:AlternateContent xmlns:mc="http://schemas.openxmlformats.org/markup-compatibility/2006">
              <mc:Choice xmlns:v="urn:schemas-microsoft-com:vml" Requires="v">
                <p:oleObj name="Equation" r:id="rId3" imgW="1218960" imgH="393480" progId="Equation.3">
                  <p:embed/>
                </p:oleObj>
              </mc:Choice>
              <mc:Fallback>
                <p:oleObj name="Equation" r:id="rId3" imgW="1218960" imgH="393480" progId="Equation.3">
                  <p:embed/>
                  <p:pic>
                    <p:nvPicPr>
                      <p:cNvPr id="583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2789238"/>
                        <a:ext cx="220980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4" name="Object 3"/>
          <p:cNvGraphicFramePr>
            <a:graphicFrameLocks noChangeAspect="1"/>
          </p:cNvGraphicFramePr>
          <p:nvPr/>
        </p:nvGraphicFramePr>
        <p:xfrm>
          <a:off x="2470150" y="3803531"/>
          <a:ext cx="3244850" cy="712788"/>
        </p:xfrm>
        <a:graphic>
          <a:graphicData uri="http://schemas.openxmlformats.org/presentationml/2006/ole">
            <mc:AlternateContent xmlns:mc="http://schemas.openxmlformats.org/markup-compatibility/2006">
              <mc:Choice xmlns:v="urn:schemas-microsoft-com:vml" Requires="v">
                <p:oleObj name="Equation" r:id="rId5" imgW="1790640" imgH="393480" progId="Equation.3">
                  <p:embed/>
                </p:oleObj>
              </mc:Choice>
              <mc:Fallback>
                <p:oleObj name="Equation" r:id="rId5" imgW="1790640" imgH="393480" progId="Equation.3">
                  <p:embed/>
                  <p:pic>
                    <p:nvPicPr>
                      <p:cNvPr id="22124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0" y="3803531"/>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21245" name="Object 4"/>
          <p:cNvGraphicFramePr>
            <a:graphicFrameLocks noChangeAspect="1"/>
          </p:cNvGraphicFramePr>
          <p:nvPr/>
        </p:nvGraphicFramePr>
        <p:xfrm>
          <a:off x="2419350" y="4849812"/>
          <a:ext cx="3244850" cy="712788"/>
        </p:xfrm>
        <a:graphic>
          <a:graphicData uri="http://schemas.openxmlformats.org/presentationml/2006/ole">
            <mc:AlternateContent xmlns:mc="http://schemas.openxmlformats.org/markup-compatibility/2006">
              <mc:Choice xmlns:v="urn:schemas-microsoft-com:vml" Requires="v">
                <p:oleObj name="Equation" r:id="rId7" imgW="1790640" imgH="393480" progId="Equation.3">
                  <p:embed/>
                </p:oleObj>
              </mc:Choice>
              <mc:Fallback>
                <p:oleObj name="Equation" r:id="rId7" imgW="1790640" imgH="393480" progId="Equation.3">
                  <p:embed/>
                  <p:pic>
                    <p:nvPicPr>
                      <p:cNvPr id="22124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9350" y="4849812"/>
                        <a:ext cx="32448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1246" name="Line 62"/>
          <p:cNvSpPr>
            <a:spLocks noChangeShapeType="1"/>
          </p:cNvSpPr>
          <p:nvPr/>
        </p:nvSpPr>
        <p:spPr bwMode="auto">
          <a:xfrm flipV="1">
            <a:off x="5765800" y="2079306"/>
            <a:ext cx="1721100" cy="21413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4" name="Picture 3"/>
          <p:cNvPicPr>
            <a:picLocks noChangeAspect="1"/>
          </p:cNvPicPr>
          <p:nvPr/>
        </p:nvPicPr>
        <p:blipFill>
          <a:blip r:embed="rId9"/>
          <a:stretch>
            <a:fillRect/>
          </a:stretch>
        </p:blipFill>
        <p:spPr>
          <a:xfrm>
            <a:off x="6152235" y="4047551"/>
            <a:ext cx="5945754" cy="2261176"/>
          </a:xfrm>
          <a:prstGeom prst="rect">
            <a:avLst/>
          </a:prstGeom>
        </p:spPr>
      </p:pic>
      <p:sp>
        <p:nvSpPr>
          <p:cNvPr id="221247" name="Line 63"/>
          <p:cNvSpPr>
            <a:spLocks noChangeShapeType="1"/>
          </p:cNvSpPr>
          <p:nvPr/>
        </p:nvSpPr>
        <p:spPr bwMode="auto">
          <a:xfrm flipV="1">
            <a:off x="5689600" y="3048000"/>
            <a:ext cx="1625600" cy="208764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41051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118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244"/>
                                        </p:tgtEl>
                                        <p:attrNameLst>
                                          <p:attrName>style.visibility</p:attrName>
                                        </p:attrNameLst>
                                      </p:cBhvr>
                                      <p:to>
                                        <p:strVal val="visible"/>
                                      </p:to>
                                    </p:set>
                                  </p:childTnLst>
                                </p:cTn>
                              </p:par>
                            </p:childTnLst>
                          </p:cTn>
                        </p:par>
                        <p:par>
                          <p:cTn id="9" fill="hold" nodeType="afterGroup">
                            <p:stCondLst>
                              <p:cond delay="0"/>
                            </p:stCondLst>
                            <p:childTnLst>
                              <p:par>
                                <p:cTn id="10" presetID="12" presetClass="entr" presetSubtype="1" fill="hold" grpId="0" nodeType="afterEffect">
                                  <p:stCondLst>
                                    <p:cond delay="0"/>
                                  </p:stCondLst>
                                  <p:childTnLst>
                                    <p:set>
                                      <p:cBhvr>
                                        <p:cTn id="11" dur="1" fill="hold">
                                          <p:stCondLst>
                                            <p:cond delay="0"/>
                                          </p:stCondLst>
                                        </p:cTn>
                                        <p:tgtEl>
                                          <p:spTgt spid="221236"/>
                                        </p:tgtEl>
                                        <p:attrNameLst>
                                          <p:attrName>style.visibility</p:attrName>
                                        </p:attrNameLst>
                                      </p:cBhvr>
                                      <p:to>
                                        <p:strVal val="visible"/>
                                      </p:to>
                                    </p:set>
                                    <p:animEffect transition="in" filter="slide(fromTop)">
                                      <p:cBhvr>
                                        <p:cTn id="12" dur="500"/>
                                        <p:tgtEl>
                                          <p:spTgt spid="221236"/>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212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1187">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1245"/>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221246"/>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21236"/>
                                        </p:tgtEl>
                                        <p:attrNameLst>
                                          <p:attrName>style.visibility</p:attrName>
                                        </p:attrNameLst>
                                      </p:cBhvr>
                                      <p:to>
                                        <p:strVal val="hidden"/>
                                      </p:to>
                                    </p:set>
                                  </p:childTnLst>
                                </p:cTn>
                              </p:par>
                            </p:childTnLst>
                          </p:cTn>
                        </p:par>
                        <p:par>
                          <p:cTn id="26" fill="hold" nodeType="afterGroup">
                            <p:stCondLst>
                              <p:cond delay="0"/>
                            </p:stCondLst>
                            <p:childTnLst>
                              <p:par>
                                <p:cTn id="27" presetID="12" presetClass="entr" presetSubtype="4" fill="hold" grpId="0" nodeType="afterEffect">
                                  <p:stCondLst>
                                    <p:cond delay="0"/>
                                  </p:stCondLst>
                                  <p:childTnLst>
                                    <p:set>
                                      <p:cBhvr>
                                        <p:cTn id="28" dur="1" fill="hold">
                                          <p:stCondLst>
                                            <p:cond delay="0"/>
                                          </p:stCondLst>
                                        </p:cTn>
                                        <p:tgtEl>
                                          <p:spTgt spid="221237"/>
                                        </p:tgtEl>
                                        <p:attrNameLst>
                                          <p:attrName>style.visibility</p:attrName>
                                        </p:attrNameLst>
                                      </p:cBhvr>
                                      <p:to>
                                        <p:strVal val="visible"/>
                                      </p:to>
                                    </p:set>
                                    <p:animEffect transition="in" filter="slide(fromBottom)">
                                      <p:cBhvr>
                                        <p:cTn id="29" dur="500"/>
                                        <p:tgtEl>
                                          <p:spTgt spid="22123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2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36" grpId="0" animBg="1"/>
      <p:bldP spid="221236" grpId="1" animBg="1"/>
      <p:bldP spid="221237" grpId="0" animBg="1"/>
      <p:bldP spid="221246" grpId="0" animBg="1"/>
      <p:bldP spid="221246" grpId="1" animBg="1"/>
      <p:bldP spid="22124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6572" t="8095" r="10571" b="11905"/>
          <a:stretch>
            <a:fillRect/>
          </a:stretch>
        </p:blipFill>
        <p:spPr>
          <a:xfrm>
            <a:off x="4953000" y="1143001"/>
            <a:ext cx="5715000" cy="4284663"/>
          </a:xfrm>
          <a:noFill/>
        </p:spPr>
      </p:pic>
      <p:sp>
        <p:nvSpPr>
          <p:cNvPr id="62467" name="Rectangle 3"/>
          <p:cNvSpPr>
            <a:spLocks noGrp="1" noChangeArrowheads="1"/>
          </p:cNvSpPr>
          <p:nvPr>
            <p:ph type="title"/>
          </p:nvPr>
        </p:nvSpPr>
        <p:spPr/>
        <p:txBody>
          <a:bodyPr/>
          <a:lstStyle/>
          <a:p>
            <a:pPr eaLnBrk="1" hangingPunct="1"/>
            <a:r>
              <a:rPr lang="en-US" altLang="x-none" sz="4000">
                <a:ea typeface="ＭＳ Ｐゴシック" charset="-128"/>
              </a:rPr>
              <a:t>Adaptation: Hist &gt;&gt; Near &gt;&gt; Prior</a:t>
            </a:r>
          </a:p>
        </p:txBody>
      </p:sp>
      <p:sp>
        <p:nvSpPr>
          <p:cNvPr id="225284" name="Rectangle 4"/>
          <p:cNvSpPr>
            <a:spLocks noGrp="1" noChangeArrowheads="1"/>
          </p:cNvSpPr>
          <p:nvPr>
            <p:ph type="body" sz="half" idx="1"/>
          </p:nvPr>
        </p:nvSpPr>
        <p:spPr>
          <a:xfrm>
            <a:off x="1752600" y="1371600"/>
            <a:ext cx="3810000" cy="4724400"/>
          </a:xfrm>
        </p:spPr>
        <p:txBody>
          <a:bodyPr/>
          <a:lstStyle/>
          <a:p>
            <a:pPr eaLnBrk="1" hangingPunct="1">
              <a:lnSpc>
                <a:spcPct val="80000"/>
              </a:lnSpc>
            </a:pPr>
            <a:r>
              <a:rPr lang="en-US" altLang="x-none" sz="2400" dirty="0">
                <a:ea typeface="ＭＳ Ｐゴシック" charset="-128"/>
              </a:rPr>
              <a:t>Magnitude is huge</a:t>
            </a:r>
          </a:p>
          <a:p>
            <a:pPr eaLnBrk="1" hangingPunct="1">
              <a:lnSpc>
                <a:spcPct val="80000"/>
              </a:lnSpc>
            </a:pPr>
            <a:r>
              <a:rPr lang="en-US" altLang="x-none" sz="2400" dirty="0">
                <a:ea typeface="ＭＳ Ｐゴシック" charset="-128"/>
              </a:rPr>
              <a:t>Shape: Given/new</a:t>
            </a:r>
          </a:p>
          <a:p>
            <a:pPr lvl="1" eaLnBrk="1" hangingPunct="1">
              <a:lnSpc>
                <a:spcPct val="80000"/>
              </a:lnSpc>
            </a:pPr>
            <a:r>
              <a:rPr lang="en-US" altLang="x-none" sz="2000" dirty="0">
                <a:ea typeface="ＭＳ Ｐゴシック" charset="-128"/>
              </a:rPr>
              <a:t>1</a:t>
            </a:r>
            <a:r>
              <a:rPr lang="en-US" altLang="x-none" sz="2000" baseline="30000" dirty="0">
                <a:ea typeface="ＭＳ Ｐゴシック" charset="-128"/>
              </a:rPr>
              <a:t>st</a:t>
            </a:r>
            <a:r>
              <a:rPr lang="en-US" altLang="x-none" sz="2000" dirty="0">
                <a:ea typeface="ＭＳ Ｐゴシック" charset="-128"/>
              </a:rPr>
              <a:t> mention: marked</a:t>
            </a:r>
          </a:p>
          <a:p>
            <a:pPr lvl="2" eaLnBrk="1" hangingPunct="1">
              <a:lnSpc>
                <a:spcPct val="80000"/>
              </a:lnSpc>
            </a:pPr>
            <a:r>
              <a:rPr lang="en-US" altLang="x-none" sz="1800" dirty="0">
                <a:ea typeface="ＭＳ Ｐゴシック" charset="-128"/>
              </a:rPr>
              <a:t>Surprising (low </a:t>
            </a:r>
            <a:r>
              <a:rPr lang="en-US" altLang="x-none" sz="1800" dirty="0" err="1">
                <a:ea typeface="ＭＳ Ｐゴシック" charset="-128"/>
              </a:rPr>
              <a:t>prob</a:t>
            </a:r>
            <a:r>
              <a:rPr lang="en-US" altLang="x-none" sz="1800" dirty="0">
                <a:ea typeface="ＭＳ Ｐゴシック" charset="-128"/>
              </a:rPr>
              <a:t>)</a:t>
            </a:r>
          </a:p>
          <a:p>
            <a:pPr lvl="2" eaLnBrk="1" hangingPunct="1">
              <a:lnSpc>
                <a:spcPct val="80000"/>
              </a:lnSpc>
            </a:pPr>
            <a:r>
              <a:rPr lang="en-US" altLang="x-none" sz="1800" dirty="0">
                <a:ea typeface="ＭＳ Ｐゴシック" charset="-128"/>
              </a:rPr>
              <a:t>Depends on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2</a:t>
            </a:r>
            <a:r>
              <a:rPr lang="en-US" altLang="x-none" sz="2000" baseline="30000" dirty="0">
                <a:ea typeface="ＭＳ Ｐゴシック" charset="-128"/>
              </a:rPr>
              <a:t>nd</a:t>
            </a:r>
            <a:r>
              <a:rPr lang="en-US" altLang="x-none" sz="2000" dirty="0">
                <a:ea typeface="ＭＳ Ｐゴシック" charset="-128"/>
              </a:rPr>
              <a:t>: unmarked</a:t>
            </a:r>
          </a:p>
          <a:p>
            <a:pPr lvl="2" eaLnBrk="1" hangingPunct="1">
              <a:lnSpc>
                <a:spcPct val="80000"/>
              </a:lnSpc>
            </a:pPr>
            <a:r>
              <a:rPr lang="en-US" altLang="x-none" sz="1800" dirty="0">
                <a:ea typeface="ＭＳ Ｐゴシック" charset="-128"/>
              </a:rPr>
              <a:t>Less surprising</a:t>
            </a:r>
          </a:p>
          <a:p>
            <a:pPr lvl="2" eaLnBrk="1" hangingPunct="1">
              <a:lnSpc>
                <a:spcPct val="80000"/>
              </a:lnSpc>
            </a:pPr>
            <a:r>
              <a:rPr lang="en-US" altLang="x-none" sz="1800" dirty="0">
                <a:ea typeface="ＭＳ Ｐゴシック" charset="-128"/>
              </a:rPr>
              <a:t>Independent of </a:t>
            </a:r>
            <a:r>
              <a:rPr lang="en-US" altLang="x-none" sz="1800" dirty="0" err="1">
                <a:ea typeface="ＭＳ Ｐゴシック" charset="-128"/>
              </a:rPr>
              <a:t>freq</a:t>
            </a:r>
            <a:endParaRPr lang="en-US" altLang="x-none" sz="1800" dirty="0">
              <a:ea typeface="ＭＳ Ｐゴシック" charset="-128"/>
            </a:endParaRPr>
          </a:p>
          <a:p>
            <a:pPr lvl="1" eaLnBrk="1" hangingPunct="1">
              <a:lnSpc>
                <a:spcPct val="80000"/>
              </a:lnSpc>
            </a:pPr>
            <a:r>
              <a:rPr lang="en-US" altLang="x-none" sz="2000" dirty="0">
                <a:ea typeface="ＭＳ Ｐゴシック" charset="-128"/>
              </a:rPr>
              <a:t>Priming: </a:t>
            </a:r>
          </a:p>
          <a:p>
            <a:pPr lvl="2" eaLnBrk="1" hangingPunct="1">
              <a:lnSpc>
                <a:spcPct val="80000"/>
              </a:lnSpc>
            </a:pPr>
            <a:r>
              <a:rPr lang="en-US" altLang="x-none" sz="1800" dirty="0">
                <a:ea typeface="ＭＳ Ｐゴシック" charset="-128"/>
              </a:rPr>
              <a:t>“a little bit” marked</a:t>
            </a:r>
          </a:p>
        </p:txBody>
      </p:sp>
      <p:sp>
        <p:nvSpPr>
          <p:cNvPr id="225285" name="Line 5"/>
          <p:cNvSpPr>
            <a:spLocks noChangeShapeType="1"/>
          </p:cNvSpPr>
          <p:nvPr/>
        </p:nvSpPr>
        <p:spPr bwMode="auto">
          <a:xfrm>
            <a:off x="4907989" y="2362200"/>
            <a:ext cx="2407211" cy="1752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6" name="Line 6"/>
          <p:cNvSpPr>
            <a:spLocks noChangeShapeType="1"/>
          </p:cNvSpPr>
          <p:nvPr/>
        </p:nvSpPr>
        <p:spPr bwMode="auto">
          <a:xfrm flipV="1">
            <a:off x="4703844" y="3276600"/>
            <a:ext cx="1544556" cy="914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5287" name="Line 7"/>
          <p:cNvSpPr>
            <a:spLocks noChangeShapeType="1"/>
          </p:cNvSpPr>
          <p:nvPr/>
        </p:nvSpPr>
        <p:spPr bwMode="auto">
          <a:xfrm>
            <a:off x="6629400" y="2286000"/>
            <a:ext cx="0" cy="22098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5288" name="Line 8"/>
          <p:cNvSpPr>
            <a:spLocks noChangeShapeType="1"/>
          </p:cNvSpPr>
          <p:nvPr/>
        </p:nvSpPr>
        <p:spPr bwMode="auto">
          <a:xfrm flipV="1">
            <a:off x="4142445" y="2286000"/>
            <a:ext cx="2266861" cy="8969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1666535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284">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225287"/>
                                        </p:tgtEl>
                                        <p:attrNameLst>
                                          <p:attrName>style.visibility</p:attrName>
                                        </p:attrNameLst>
                                      </p:cBhvr>
                                      <p:to>
                                        <p:strVal val="visible"/>
                                      </p:to>
                                    </p:set>
                                    <p:animEffect transition="in" filter="slide(fromBottom)">
                                      <p:cBhvr>
                                        <p:cTn id="10" dur="500"/>
                                        <p:tgtEl>
                                          <p:spTgt spid="2252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28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28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28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284">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2" presetClass="entr" presetSubtype="4" fill="hold" grpId="0" nodeType="afterEffect">
                                  <p:stCondLst>
                                    <p:cond delay="0"/>
                                  </p:stCondLst>
                                  <p:childTnLst>
                                    <p:set>
                                      <p:cBhvr>
                                        <p:cTn id="23" dur="1" fill="hold">
                                          <p:stCondLst>
                                            <p:cond delay="0"/>
                                          </p:stCondLst>
                                        </p:cTn>
                                        <p:tgtEl>
                                          <p:spTgt spid="225285"/>
                                        </p:tgtEl>
                                        <p:attrNameLst>
                                          <p:attrName>style.visibility</p:attrName>
                                        </p:attrNameLst>
                                      </p:cBhvr>
                                      <p:to>
                                        <p:strVal val="visible"/>
                                      </p:to>
                                    </p:set>
                                    <p:animEffect transition="in" filter="slide(fromBottom)">
                                      <p:cBhvr>
                                        <p:cTn id="24" dur="500"/>
                                        <p:tgtEl>
                                          <p:spTgt spid="2252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528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28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5284">
                                            <p:txEl>
                                              <p:pRg st="7" end="7"/>
                                            </p:txEl>
                                          </p:spTgt>
                                        </p:tgtEl>
                                        <p:attrNameLst>
                                          <p:attrName>style.visibility</p:attrName>
                                        </p:attrNameLst>
                                      </p:cBhvr>
                                      <p:to>
                                        <p:strVal val="visible"/>
                                      </p:to>
                                    </p:set>
                                  </p:childTnLst>
                                </p:cTn>
                              </p:par>
                            </p:childTnLst>
                          </p:cTn>
                        </p:par>
                        <p:par>
                          <p:cTn id="33" fill="hold" nodeType="afterGroup">
                            <p:stCondLst>
                              <p:cond delay="0"/>
                            </p:stCondLst>
                            <p:childTnLst>
                              <p:par>
                                <p:cTn id="34" presetID="12" presetClass="entr" presetSubtype="4" fill="hold" grpId="0" nodeType="afterEffect">
                                  <p:stCondLst>
                                    <p:cond delay="0"/>
                                  </p:stCondLst>
                                  <p:childTnLst>
                                    <p:set>
                                      <p:cBhvr>
                                        <p:cTn id="35" dur="1" fill="hold">
                                          <p:stCondLst>
                                            <p:cond delay="0"/>
                                          </p:stCondLst>
                                        </p:cTn>
                                        <p:tgtEl>
                                          <p:spTgt spid="225288"/>
                                        </p:tgtEl>
                                        <p:attrNameLst>
                                          <p:attrName>style.visibility</p:attrName>
                                        </p:attrNameLst>
                                      </p:cBhvr>
                                      <p:to>
                                        <p:strVal val="visible"/>
                                      </p:to>
                                    </p:set>
                                    <p:animEffect transition="in" filter="slide(fromBottom)">
                                      <p:cBhvr>
                                        <p:cTn id="36" dur="500"/>
                                        <p:tgtEl>
                                          <p:spTgt spid="22528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528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5284">
                                            <p:txEl>
                                              <p:pRg st="9" end="9"/>
                                            </p:txEl>
                                          </p:spTgt>
                                        </p:tgtEl>
                                        <p:attrNameLst>
                                          <p:attrName>style.visibility</p:attrName>
                                        </p:attrNameLst>
                                      </p:cBhvr>
                                      <p:to>
                                        <p:strVal val="visible"/>
                                      </p:to>
                                    </p:set>
                                  </p:childTnLst>
                                </p:cTn>
                              </p:par>
                            </p:childTnLst>
                          </p:cTn>
                        </p:par>
                        <p:par>
                          <p:cTn id="43" fill="hold" nodeType="afterGroup">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225286"/>
                                        </p:tgtEl>
                                        <p:attrNameLst>
                                          <p:attrName>style.visibility</p:attrName>
                                        </p:attrNameLst>
                                      </p:cBhvr>
                                      <p:to>
                                        <p:strVal val="visible"/>
                                      </p:to>
                                    </p:set>
                                    <p:animEffect transition="in" filter="slide(fromBottom)">
                                      <p:cBhvr>
                                        <p:cTn id="46" dur="500"/>
                                        <p:tgtEl>
                                          <p:spTgt spid="225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animBg="1"/>
      <p:bldP spid="225286" grpId="0" animBg="1"/>
      <p:bldP spid="225287" grpId="0" animBg="1"/>
      <p:bldP spid="22528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ltLang="x-none">
                <a:ea typeface="ＭＳ Ｐゴシック" charset="-128"/>
              </a:rPr>
              <a:t>Adaptation: Method 2</a:t>
            </a:r>
          </a:p>
        </p:txBody>
      </p:sp>
      <p:sp>
        <p:nvSpPr>
          <p:cNvPr id="66564" name="Rectangle 3"/>
          <p:cNvSpPr>
            <a:spLocks noGrp="1" noChangeArrowheads="1"/>
          </p:cNvSpPr>
          <p:nvPr>
            <p:ph type="body" sz="half" idx="1"/>
          </p:nvPr>
        </p:nvSpPr>
        <p:spPr/>
        <p:txBody>
          <a:bodyPr/>
          <a:lstStyle/>
          <a:p>
            <a:pPr eaLnBrk="1" hangingPunct="1"/>
            <a:r>
              <a:rPr lang="en-US" altLang="x-none" dirty="0" err="1">
                <a:ea typeface="ＭＳ Ｐゴシック" charset="-128"/>
              </a:rPr>
              <a:t>Pr</a:t>
            </a:r>
            <a:r>
              <a:rPr lang="en-US" altLang="x-none" dirty="0">
                <a:ea typeface="ＭＳ Ｐゴシック" charset="-128"/>
              </a:rPr>
              <a:t>(+adapt</a:t>
            </a:r>
            <a:r>
              <a:rPr lang="en-US" altLang="x-none" baseline="-25000" dirty="0">
                <a:ea typeface="ＭＳ Ｐゴシック" charset="-128"/>
              </a:rPr>
              <a:t>2</a:t>
            </a:r>
            <a:r>
              <a:rPr lang="en-US" altLang="x-none" dirty="0">
                <a:ea typeface="ＭＳ Ｐゴシック" charset="-128"/>
              </a:rPr>
              <a:t>) </a:t>
            </a:r>
          </a:p>
          <a:p>
            <a:pPr eaLnBrk="1" hangingPunct="1"/>
            <a:endParaRPr lang="en-US" altLang="x-none" dirty="0">
              <a:ea typeface="ＭＳ Ｐゴシック" charset="-128"/>
            </a:endParaRPr>
          </a:p>
          <a:p>
            <a:pPr eaLnBrk="1" hangingPunct="1"/>
            <a:endParaRPr lang="en-US" altLang="x-none" baseline="-25000" dirty="0">
              <a:ea typeface="ＭＳ Ｐゴシック" charset="-128"/>
            </a:endParaRPr>
          </a:p>
          <a:p>
            <a:pPr eaLnBrk="1" hangingPunct="1"/>
            <a:r>
              <a:rPr lang="en-US" altLang="x-none" dirty="0" err="1">
                <a:ea typeface="ＭＳ Ｐゴシック" charset="-128"/>
              </a:rPr>
              <a:t>df</a:t>
            </a:r>
            <a:r>
              <a:rPr lang="en-US" altLang="x-none" baseline="-25000" dirty="0" err="1">
                <a:ea typeface="ＭＳ Ｐゴシック" charset="-128"/>
              </a:rPr>
              <a:t>k</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number of docs that</a:t>
            </a:r>
          </a:p>
          <a:p>
            <a:pPr lvl="1" eaLnBrk="1" hangingPunct="1"/>
            <a:r>
              <a:rPr lang="en-US" altLang="x-none" dirty="0">
                <a:ea typeface="ＭＳ Ｐゴシック" charset="-128"/>
              </a:rPr>
              <a:t>mention word </a:t>
            </a:r>
            <a:r>
              <a:rPr lang="en-US" altLang="x-none" i="1" dirty="0">
                <a:ea typeface="ＭＳ Ｐゴシック" charset="-128"/>
              </a:rPr>
              <a:t>w</a:t>
            </a:r>
          </a:p>
          <a:p>
            <a:pPr lvl="1" eaLnBrk="1" hangingPunct="1"/>
            <a:r>
              <a:rPr lang="en-US" altLang="x-none" dirty="0">
                <a:ea typeface="ＭＳ Ｐゴシック" charset="-128"/>
              </a:rPr>
              <a:t>at least </a:t>
            </a:r>
            <a:r>
              <a:rPr lang="en-US" altLang="x-none" i="1" dirty="0">
                <a:ea typeface="ＭＳ Ｐゴシック" charset="-128"/>
              </a:rPr>
              <a:t>k</a:t>
            </a:r>
            <a:r>
              <a:rPr lang="en-US" altLang="x-none" dirty="0">
                <a:ea typeface="ＭＳ Ｐゴシック" charset="-128"/>
              </a:rPr>
              <a:t> times</a:t>
            </a:r>
          </a:p>
          <a:p>
            <a:pPr eaLnBrk="1" hangingPunct="1"/>
            <a:r>
              <a:rPr lang="en-US" altLang="x-none" dirty="0">
                <a:ea typeface="ＭＳ Ｐゴシック" charset="-128"/>
              </a:rPr>
              <a:t>df</a:t>
            </a:r>
            <a:r>
              <a:rPr lang="en-US" altLang="x-none" baseline="-25000" dirty="0">
                <a:ea typeface="ＭＳ Ｐゴシック" charset="-128"/>
              </a:rPr>
              <a:t>1</a:t>
            </a:r>
            <a:r>
              <a:rPr lang="en-US" altLang="x-none" dirty="0">
                <a:ea typeface="ＭＳ Ｐゴシック" charset="-128"/>
              </a:rPr>
              <a:t>(</a:t>
            </a:r>
            <a:r>
              <a:rPr lang="en-US" altLang="x-none" i="1" dirty="0">
                <a:ea typeface="ＭＳ Ｐゴシック" charset="-128"/>
              </a:rPr>
              <a:t>w</a:t>
            </a:r>
            <a:r>
              <a:rPr lang="en-US" altLang="x-none" dirty="0">
                <a:ea typeface="ＭＳ Ｐゴシック" charset="-128"/>
              </a:rPr>
              <a:t>) ≡ standard </a:t>
            </a:r>
            <a:r>
              <a:rPr lang="en-US" altLang="x-none" dirty="0" err="1">
                <a:ea typeface="ＭＳ Ｐゴシック" charset="-128"/>
              </a:rPr>
              <a:t>def</a:t>
            </a:r>
            <a:r>
              <a:rPr lang="en-US" altLang="x-none" dirty="0">
                <a:ea typeface="ＭＳ Ｐゴシック" charset="-128"/>
              </a:rPr>
              <a:t> of document </a:t>
            </a:r>
            <a:r>
              <a:rPr lang="en-US" altLang="x-none" dirty="0" err="1">
                <a:ea typeface="ＭＳ Ｐゴシック" charset="-128"/>
              </a:rPr>
              <a:t>freq</a:t>
            </a:r>
            <a:r>
              <a:rPr lang="en-US" altLang="x-none" dirty="0">
                <a:ea typeface="ＭＳ Ｐゴシック" charset="-128"/>
              </a:rPr>
              <a:t> (</a:t>
            </a:r>
            <a:r>
              <a:rPr lang="en-US" altLang="x-none" dirty="0" err="1">
                <a:ea typeface="ＭＳ Ｐゴシック" charset="-128"/>
              </a:rPr>
              <a:t>df</a:t>
            </a:r>
            <a:r>
              <a:rPr lang="en-US" altLang="x-none" dirty="0">
                <a:ea typeface="ＭＳ Ｐゴシック" charset="-128"/>
              </a:rPr>
              <a:t>)</a:t>
            </a:r>
          </a:p>
          <a:p>
            <a:pPr eaLnBrk="1" hangingPunct="1"/>
            <a:endParaRPr lang="en-US" altLang="x-none" dirty="0">
              <a:ea typeface="ＭＳ Ｐゴシック" charset="-128"/>
            </a:endParaRPr>
          </a:p>
        </p:txBody>
      </p:sp>
      <p:pic>
        <p:nvPicPr>
          <p:cNvPr id="66565"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1143" t="6857" r="10857" b="9334"/>
          <a:stretch>
            <a:fillRect/>
          </a:stretch>
        </p:blipFill>
        <p:spPr>
          <a:xfrm>
            <a:off x="5943600" y="954331"/>
            <a:ext cx="5993098" cy="4490796"/>
          </a:xfrm>
          <a:noFill/>
        </p:spPr>
      </p:pic>
      <p:graphicFrame>
        <p:nvGraphicFramePr>
          <p:cNvPr id="66562" name="Object 2"/>
          <p:cNvGraphicFramePr>
            <a:graphicFrameLocks noGrp="1" noChangeAspect="1"/>
          </p:cNvGraphicFramePr>
          <p:nvPr>
            <p:ph sz="quarter" idx="3"/>
          </p:nvPr>
        </p:nvGraphicFramePr>
        <p:xfrm>
          <a:off x="1236171" y="1997173"/>
          <a:ext cx="3281363" cy="1073150"/>
        </p:xfrm>
        <a:graphic>
          <a:graphicData uri="http://schemas.openxmlformats.org/presentationml/2006/ole">
            <mc:AlternateContent xmlns:mc="http://schemas.openxmlformats.org/markup-compatibility/2006">
              <mc:Choice xmlns:v="urn:schemas-microsoft-com:vml" Requires="v">
                <p:oleObj name="Equation" r:id="rId4" imgW="1320480" imgH="431640" progId="Equation.3">
                  <p:embed/>
                </p:oleObj>
              </mc:Choice>
              <mc:Fallback>
                <p:oleObj name="Equation" r:id="rId4" imgW="1320480" imgH="431640" progId="Equation.3">
                  <p:embed/>
                  <p:pic>
                    <p:nvPicPr>
                      <p:cNvPr id="665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171" y="1997173"/>
                        <a:ext cx="3281363"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131449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x-none" sz="4000">
                <a:ea typeface="ＭＳ Ｐゴシック" charset="-128"/>
              </a:rPr>
              <a:t>Pr(+adapt</a:t>
            </a:r>
            <a:r>
              <a:rPr lang="en-US" altLang="x-none" sz="4000" baseline="-25000">
                <a:ea typeface="ＭＳ Ｐゴシック" charset="-128"/>
              </a:rPr>
              <a:t>1</a:t>
            </a:r>
            <a:r>
              <a:rPr lang="en-US" altLang="x-none" sz="4000">
                <a:ea typeface="ＭＳ Ｐゴシック" charset="-128"/>
              </a:rPr>
              <a:t>) ≈ Pr(+adapt</a:t>
            </a:r>
            <a:r>
              <a:rPr lang="en-US" altLang="x-none" sz="4000" baseline="-25000">
                <a:ea typeface="ＭＳ Ｐゴシック" charset="-128"/>
              </a:rPr>
              <a:t>2</a:t>
            </a:r>
            <a:r>
              <a:rPr lang="en-US" altLang="x-none" sz="4000">
                <a:ea typeface="ＭＳ Ｐゴシック" charset="-128"/>
              </a:rPr>
              <a:t>)</a:t>
            </a:r>
            <a:br>
              <a:rPr lang="en-US" altLang="x-none" sz="4000">
                <a:ea typeface="ＭＳ Ｐゴシック" charset="-128"/>
              </a:rPr>
            </a:br>
            <a:r>
              <a:rPr lang="en-US" altLang="x-none" sz="2800">
                <a:ea typeface="ＭＳ Ｐゴシック" charset="-128"/>
              </a:rPr>
              <a:t>Within factors of 2-3 (as opposed to 10-1000)</a:t>
            </a:r>
          </a:p>
        </p:txBody>
      </p:sp>
      <p:pic>
        <p:nvPicPr>
          <p:cNvPr id="6861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6572" t="8095" r="10571" b="11905"/>
          <a:stretch>
            <a:fillRect/>
          </a:stretch>
        </p:blipFill>
        <p:spPr>
          <a:xfrm>
            <a:off x="1981200" y="2349501"/>
            <a:ext cx="4038600" cy="3027363"/>
          </a:xfrm>
          <a:noFill/>
        </p:spPr>
      </p:pic>
      <p:pic>
        <p:nvPicPr>
          <p:cNvPr id="68612"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1143" t="6857" r="10857" b="9334"/>
          <a:stretch>
            <a:fillRect/>
          </a:stretch>
        </p:blipFill>
        <p:spPr>
          <a:xfrm>
            <a:off x="6172200" y="2349501"/>
            <a:ext cx="4038600" cy="3027363"/>
          </a:xfrm>
        </p:spPr>
      </p:pic>
      <p:sp>
        <p:nvSpPr>
          <p:cNvPr id="231429" name="Line 5"/>
          <p:cNvSpPr>
            <a:spLocks noChangeShapeType="1"/>
          </p:cNvSpPr>
          <p:nvPr/>
        </p:nvSpPr>
        <p:spPr bwMode="auto">
          <a:xfrm>
            <a:off x="4876800" y="4267200"/>
            <a:ext cx="27432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31430" name="Line 6"/>
          <p:cNvSpPr>
            <a:spLocks noChangeShapeType="1"/>
          </p:cNvSpPr>
          <p:nvPr/>
        </p:nvSpPr>
        <p:spPr bwMode="auto">
          <a:xfrm>
            <a:off x="6096000" y="3048000"/>
            <a:ext cx="609600" cy="76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1431" name="AutoShape 7"/>
          <p:cNvSpPr>
            <a:spLocks noChangeArrowheads="1"/>
          </p:cNvSpPr>
          <p:nvPr/>
        </p:nvSpPr>
        <p:spPr bwMode="auto">
          <a:xfrm>
            <a:off x="5715000" y="1600200"/>
            <a:ext cx="1455738" cy="406400"/>
          </a:xfrm>
          <a:prstGeom prst="wedgeRectCallout">
            <a:avLst>
              <a:gd name="adj1" fmla="val 49347"/>
              <a:gd name="adj2" fmla="val 242579"/>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3</a:t>
            </a:r>
            <a:r>
              <a:rPr lang="en-US" altLang="x-none" sz="2000" baseline="30000"/>
              <a:t>rd</a:t>
            </a:r>
            <a:r>
              <a:rPr lang="en-US" altLang="x-none" sz="2000"/>
              <a:t> mention</a:t>
            </a:r>
          </a:p>
        </p:txBody>
      </p:sp>
      <p:sp>
        <p:nvSpPr>
          <p:cNvPr id="231432" name="AutoShape 8"/>
          <p:cNvSpPr>
            <a:spLocks noChangeArrowheads="1"/>
          </p:cNvSpPr>
          <p:nvPr/>
        </p:nvSpPr>
        <p:spPr bwMode="auto">
          <a:xfrm>
            <a:off x="1828800" y="2133600"/>
            <a:ext cx="1055688" cy="406400"/>
          </a:xfrm>
          <a:prstGeom prst="wedgeRectCallout">
            <a:avLst>
              <a:gd name="adj1" fmla="val 100074"/>
              <a:gd name="adj2" fmla="val 319921"/>
            </a:avLst>
          </a:prstGeom>
          <a:solidFill>
            <a:srgbClr val="FF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x-none" sz="2000"/>
              <a:t>Priming</a:t>
            </a: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39729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1429"/>
                                        </p:tgtEl>
                                        <p:attrNameLst>
                                          <p:attrName>style.visibility</p:attrName>
                                        </p:attrNameLst>
                                      </p:cBhvr>
                                      <p:to>
                                        <p:strVal val="visible"/>
                                      </p:to>
                                    </p:set>
                                    <p:animEffect transition="in" filter="slide(fromBottom)">
                                      <p:cBhvr>
                                        <p:cTn id="7" dur="500"/>
                                        <p:tgtEl>
                                          <p:spTgt spid="231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31430"/>
                                        </p:tgtEl>
                                        <p:attrNameLst>
                                          <p:attrName>style.visibility</p:attrName>
                                        </p:attrNameLst>
                                      </p:cBhvr>
                                      <p:to>
                                        <p:strVal val="visible"/>
                                      </p:to>
                                    </p:set>
                                    <p:animEffect transition="in" filter="slide(fromTop)">
                                      <p:cBhvr>
                                        <p:cTn id="12" dur="500"/>
                                        <p:tgtEl>
                                          <p:spTgt spid="2314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31432"/>
                                        </p:tgtEl>
                                        <p:attrNameLst>
                                          <p:attrName>style.visibility</p:attrName>
                                        </p:attrNameLst>
                                      </p:cBhvr>
                                      <p:to>
                                        <p:strVal val="visible"/>
                                      </p:to>
                                    </p:set>
                                    <p:animEffect transition="in" filter="slide(fromLeft)">
                                      <p:cBhvr>
                                        <p:cTn id="17" dur="500"/>
                                        <p:tgtEl>
                                          <p:spTgt spid="231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231431"/>
                                        </p:tgtEl>
                                        <p:attrNameLst>
                                          <p:attrName>style.visibility</p:attrName>
                                        </p:attrNameLst>
                                      </p:cBhvr>
                                      <p:to>
                                        <p:strVal val="visible"/>
                                      </p:to>
                                    </p:set>
                                    <p:animEffect transition="in" filter="slide(fromRight)">
                                      <p:cBhvr>
                                        <p:cTn id="22" dur="500"/>
                                        <p:tgtEl>
                                          <p:spTgt spid="23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9" grpId="0" animBg="1"/>
      <p:bldP spid="231430" grpId="0" animBg="1"/>
      <p:bldP spid="231431" grpId="0" animBg="1" autoUpdateAnimBg="0"/>
      <p:bldP spid="231432"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97DFBE-FB9B-6A07-59C6-0906E509AE5B}"/>
              </a:ext>
            </a:extLst>
          </p:cNvPr>
          <p:cNvSpPr>
            <a:spLocks noGrp="1"/>
          </p:cNvSpPr>
          <p:nvPr>
            <p:ph type="title"/>
          </p:nvPr>
        </p:nvSpPr>
        <p:spPr/>
        <p:txBody>
          <a:bodyPr>
            <a:noAutofit/>
          </a:bodyPr>
          <a:lstStyle/>
          <a:p>
            <a:r>
              <a:rPr lang="en-US" sz="4800" dirty="0"/>
              <a:t>Computational Linguistics: </a:t>
            </a:r>
            <a:br>
              <a:rPr lang="en-US" sz="4800" dirty="0"/>
            </a:br>
            <a:r>
              <a:rPr lang="en-US" sz="2000" dirty="0"/>
              <a:t>An Interdisciplinary Combination of Engineering and Humanities</a:t>
            </a:r>
            <a:endParaRPr lang="en-US" sz="3200" dirty="0"/>
          </a:p>
        </p:txBody>
      </p:sp>
      <p:sp>
        <p:nvSpPr>
          <p:cNvPr id="6" name="Text Placeholder 5">
            <a:extLst>
              <a:ext uri="{FF2B5EF4-FFF2-40B4-BE49-F238E27FC236}">
                <a16:creationId xmlns:a16="http://schemas.microsoft.com/office/drawing/2014/main" id="{87C2D6D9-06E8-4078-1D99-6AAF3FFDE400}"/>
              </a:ext>
            </a:extLst>
          </p:cNvPr>
          <p:cNvSpPr>
            <a:spLocks noGrp="1"/>
          </p:cNvSpPr>
          <p:nvPr>
            <p:ph type="body" idx="1"/>
          </p:nvPr>
        </p:nvSpPr>
        <p:spPr/>
        <p:txBody>
          <a:bodyPr/>
          <a:lstStyle/>
          <a:p>
            <a:r>
              <a:rPr lang="en-US" dirty="0"/>
              <a:t>Engineering</a:t>
            </a:r>
          </a:p>
        </p:txBody>
      </p:sp>
      <p:sp>
        <p:nvSpPr>
          <p:cNvPr id="7" name="Content Placeholder 6">
            <a:extLst>
              <a:ext uri="{FF2B5EF4-FFF2-40B4-BE49-F238E27FC236}">
                <a16:creationId xmlns:a16="http://schemas.microsoft.com/office/drawing/2014/main" id="{E1673B8C-C015-4724-0289-F59F8031CFC4}"/>
              </a:ext>
            </a:extLst>
          </p:cNvPr>
          <p:cNvSpPr>
            <a:spLocks noGrp="1"/>
          </p:cNvSpPr>
          <p:nvPr>
            <p:ph sz="half" idx="2"/>
          </p:nvPr>
        </p:nvSpPr>
        <p:spPr/>
        <p:txBody>
          <a:bodyPr/>
          <a:lstStyle/>
          <a:p>
            <a:r>
              <a:rPr lang="en-US" dirty="0"/>
              <a:t>Information Theory (Shannon)</a:t>
            </a:r>
          </a:p>
          <a:p>
            <a:r>
              <a:rPr lang="en-US" dirty="0"/>
              <a:t>Large Language Models (LLMs)</a:t>
            </a:r>
          </a:p>
          <a:p>
            <a:pPr lvl="1"/>
            <a:r>
              <a:rPr lang="en-US" dirty="0"/>
              <a:t>Embeddings</a:t>
            </a:r>
          </a:p>
          <a:p>
            <a:pPr lvl="1"/>
            <a:r>
              <a:rPr lang="en-US" dirty="0"/>
              <a:t>Bots: ChatGPT, DeepSeek</a:t>
            </a:r>
          </a:p>
        </p:txBody>
      </p:sp>
      <p:sp>
        <p:nvSpPr>
          <p:cNvPr id="8" name="Text Placeholder 7">
            <a:extLst>
              <a:ext uri="{FF2B5EF4-FFF2-40B4-BE49-F238E27FC236}">
                <a16:creationId xmlns:a16="http://schemas.microsoft.com/office/drawing/2014/main" id="{E67A7679-518A-14E0-75EC-5FB721BA05ED}"/>
              </a:ext>
            </a:extLst>
          </p:cNvPr>
          <p:cNvSpPr>
            <a:spLocks noGrp="1"/>
          </p:cNvSpPr>
          <p:nvPr>
            <p:ph type="body" sz="quarter" idx="3"/>
          </p:nvPr>
        </p:nvSpPr>
        <p:spPr/>
        <p:txBody>
          <a:bodyPr/>
          <a:lstStyle/>
          <a:p>
            <a:r>
              <a:rPr lang="en-US" dirty="0"/>
              <a:t>Humanities &amp; </a:t>
            </a:r>
            <a:r>
              <a:rPr lang="en-US" dirty="0" err="1"/>
              <a:t>CogSci</a:t>
            </a:r>
            <a:endParaRPr lang="en-US" dirty="0"/>
          </a:p>
        </p:txBody>
      </p:sp>
      <p:sp>
        <p:nvSpPr>
          <p:cNvPr id="9" name="Content Placeholder 8">
            <a:extLst>
              <a:ext uri="{FF2B5EF4-FFF2-40B4-BE49-F238E27FC236}">
                <a16:creationId xmlns:a16="http://schemas.microsoft.com/office/drawing/2014/main" id="{DE6C900F-6D15-3E25-4690-F901375E6E81}"/>
              </a:ext>
            </a:extLst>
          </p:cNvPr>
          <p:cNvSpPr>
            <a:spLocks noGrp="1"/>
          </p:cNvSpPr>
          <p:nvPr>
            <p:ph sz="quarter" idx="4"/>
          </p:nvPr>
        </p:nvSpPr>
        <p:spPr/>
        <p:txBody>
          <a:bodyPr/>
          <a:lstStyle/>
          <a:p>
            <a:r>
              <a:rPr lang="en-US" dirty="0"/>
              <a:t>Linguistics</a:t>
            </a:r>
          </a:p>
          <a:p>
            <a:r>
              <a:rPr lang="en-US" dirty="0"/>
              <a:t>Psycholinguistics</a:t>
            </a:r>
          </a:p>
          <a:p>
            <a:r>
              <a:rPr lang="en-US" dirty="0"/>
              <a:t>Lexicography</a:t>
            </a:r>
          </a:p>
          <a:p>
            <a:r>
              <a:rPr lang="en-US" dirty="0"/>
              <a:t>Education</a:t>
            </a:r>
          </a:p>
          <a:p>
            <a:pPr lvl="1"/>
            <a:r>
              <a:rPr lang="en-US" dirty="0"/>
              <a:t>Testing: Vocabulary Size</a:t>
            </a:r>
          </a:p>
          <a:p>
            <a:pPr lvl="1"/>
            <a:r>
              <a:rPr lang="en-US" dirty="0"/>
              <a:t>Language Learning</a:t>
            </a:r>
          </a:p>
          <a:p>
            <a:r>
              <a:rPr lang="en-US" dirty="0"/>
              <a:t>Translation</a:t>
            </a:r>
          </a:p>
          <a:p>
            <a:endParaRPr lang="en-US" dirty="0"/>
          </a:p>
          <a:p>
            <a:endParaRPr lang="en-US" dirty="0"/>
          </a:p>
        </p:txBody>
      </p:sp>
      <p:sp>
        <p:nvSpPr>
          <p:cNvPr id="10" name="Rounded Rectangular Callout 9">
            <a:extLst>
              <a:ext uri="{FF2B5EF4-FFF2-40B4-BE49-F238E27FC236}">
                <a16:creationId xmlns:a16="http://schemas.microsoft.com/office/drawing/2014/main" id="{CD1950F0-5CAD-B722-A863-E341C6F2F45C}"/>
              </a:ext>
            </a:extLst>
          </p:cNvPr>
          <p:cNvSpPr/>
          <p:nvPr/>
        </p:nvSpPr>
        <p:spPr>
          <a:xfrm>
            <a:off x="1161924" y="4501109"/>
            <a:ext cx="3423137" cy="1289537"/>
          </a:xfrm>
          <a:prstGeom prst="wedgeRoundRectCallout">
            <a:avLst>
              <a:gd name="adj1" fmla="val -27682"/>
              <a:gd name="adj2" fmla="val -67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Recent Excitement in AI</a:t>
            </a:r>
          </a:p>
        </p:txBody>
      </p:sp>
      <p:sp>
        <p:nvSpPr>
          <p:cNvPr id="11" name="Date Placeholder 10">
            <a:extLst>
              <a:ext uri="{FF2B5EF4-FFF2-40B4-BE49-F238E27FC236}">
                <a16:creationId xmlns:a16="http://schemas.microsoft.com/office/drawing/2014/main" id="{49848B03-4815-2F3E-6C27-BF3294DD7045}"/>
              </a:ext>
            </a:extLst>
          </p:cNvPr>
          <p:cNvSpPr>
            <a:spLocks noGrp="1"/>
          </p:cNvSpPr>
          <p:nvPr>
            <p:ph type="dt" sz="half" idx="10"/>
          </p:nvPr>
        </p:nvSpPr>
        <p:spPr/>
        <p:txBody>
          <a:bodyPr/>
          <a:lstStyle/>
          <a:p>
            <a:fld id="{55FAD2DD-F672-1B4A-85D5-300A761BD761}" type="datetime1">
              <a:rPr lang="en-US" smtClean="0"/>
              <a:t>7/20/25</a:t>
            </a:fld>
            <a:endParaRPr lang="en-US"/>
          </a:p>
        </p:txBody>
      </p:sp>
      <p:sp>
        <p:nvSpPr>
          <p:cNvPr id="12" name="Footer Placeholder 11">
            <a:extLst>
              <a:ext uri="{FF2B5EF4-FFF2-40B4-BE49-F238E27FC236}">
                <a16:creationId xmlns:a16="http://schemas.microsoft.com/office/drawing/2014/main" id="{BAF5C7DC-4FAE-C48F-47FB-3170572EABF0}"/>
              </a:ext>
            </a:extLst>
          </p:cNvPr>
          <p:cNvSpPr>
            <a:spLocks noGrp="1"/>
          </p:cNvSpPr>
          <p:nvPr>
            <p:ph type="ftr" sz="quarter" idx="11"/>
          </p:nvPr>
        </p:nvSpPr>
        <p:spPr/>
        <p:txBody>
          <a:bodyPr/>
          <a:lstStyle/>
          <a:p>
            <a:r>
              <a:rPr lang="en-US"/>
              <a:t>From PMI to Bots</a:t>
            </a:r>
          </a:p>
        </p:txBody>
      </p:sp>
      <p:sp>
        <p:nvSpPr>
          <p:cNvPr id="13" name="Slide Number Placeholder 12">
            <a:extLst>
              <a:ext uri="{FF2B5EF4-FFF2-40B4-BE49-F238E27FC236}">
                <a16:creationId xmlns:a16="http://schemas.microsoft.com/office/drawing/2014/main" id="{C087133A-CED9-3DAD-3D2E-E5EB0FABC299}"/>
              </a:ext>
            </a:extLst>
          </p:cNvPr>
          <p:cNvSpPr>
            <a:spLocks noGrp="1"/>
          </p:cNvSpPr>
          <p:nvPr>
            <p:ph type="sldNum" sz="quarter" idx="12"/>
          </p:nvPr>
        </p:nvSpPr>
        <p:spPr/>
        <p:txBody>
          <a:bodyPr/>
          <a:lstStyle/>
          <a:p>
            <a:fld id="{33A3D10F-77F7-DB43-842D-10933EFABD99}" type="slidenum">
              <a:rPr lang="en-US" smtClean="0"/>
              <a:t>14</a:t>
            </a:fld>
            <a:endParaRPr lang="en-US"/>
          </a:p>
        </p:txBody>
      </p:sp>
    </p:spTree>
    <p:extLst>
      <p:ext uri="{BB962C8B-B14F-4D97-AF65-F5344CB8AC3E}">
        <p14:creationId xmlns:p14="http://schemas.microsoft.com/office/powerpoint/2010/main" val="27014899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x-none">
                <a:ea typeface="ＭＳ Ｐゴシック" charset="-128"/>
              </a:rPr>
              <a:t>Adaptation is Lexical</a:t>
            </a:r>
          </a:p>
        </p:txBody>
      </p:sp>
      <p:sp>
        <p:nvSpPr>
          <p:cNvPr id="64515" name="Rectangle 3"/>
          <p:cNvSpPr>
            <a:spLocks noGrp="1" noChangeArrowheads="1"/>
          </p:cNvSpPr>
          <p:nvPr>
            <p:ph type="body" sz="half" idx="1"/>
          </p:nvPr>
        </p:nvSpPr>
        <p:spPr/>
        <p:txBody>
          <a:bodyPr/>
          <a:lstStyle/>
          <a:p>
            <a:pPr eaLnBrk="1" hangingPunct="1"/>
            <a:r>
              <a:rPr lang="en-US" altLang="x-none">
                <a:ea typeface="ＭＳ Ｐゴシック" charset="-128"/>
              </a:rPr>
              <a:t>Lexical: adaptation is</a:t>
            </a:r>
          </a:p>
          <a:p>
            <a:pPr lvl="1" eaLnBrk="1" hangingPunct="1"/>
            <a:r>
              <a:rPr lang="en-US" altLang="x-none">
                <a:ea typeface="ＭＳ Ｐゴシック" charset="-128"/>
              </a:rPr>
              <a:t>Stronger for good keywords (</a:t>
            </a:r>
            <a:r>
              <a:rPr lang="en-US" altLang="x-none" i="1">
                <a:ea typeface="ＭＳ Ｐゴシック" charset="-128"/>
              </a:rPr>
              <a:t>Kennedy</a:t>
            </a:r>
            <a:r>
              <a:rPr lang="en-US" altLang="x-none">
                <a:ea typeface="ＭＳ Ｐゴシック" charset="-128"/>
              </a:rPr>
              <a:t>)</a:t>
            </a:r>
          </a:p>
          <a:p>
            <a:pPr lvl="1" eaLnBrk="1" hangingPunct="1"/>
            <a:r>
              <a:rPr lang="en-US" altLang="x-none">
                <a:ea typeface="ＭＳ Ｐゴシック" charset="-128"/>
              </a:rPr>
              <a:t>Than random strings, function words (</a:t>
            </a:r>
            <a:r>
              <a:rPr lang="en-US" altLang="x-none" i="1">
                <a:ea typeface="ＭＳ Ｐゴシック" charset="-128"/>
              </a:rPr>
              <a:t>except</a:t>
            </a:r>
            <a:r>
              <a:rPr lang="en-US" altLang="x-none">
                <a:ea typeface="ＭＳ Ｐゴシック" charset="-128"/>
              </a:rPr>
              <a:t>), etc.</a:t>
            </a:r>
          </a:p>
          <a:p>
            <a:pPr eaLnBrk="1" hangingPunct="1"/>
            <a:r>
              <a:rPr lang="en-US" altLang="x-none">
                <a:ea typeface="ＭＳ Ｐゴシック" charset="-128"/>
              </a:rPr>
              <a:t>Content ≠ low frequency</a:t>
            </a:r>
          </a:p>
        </p:txBody>
      </p:sp>
      <p:graphicFrame>
        <p:nvGraphicFramePr>
          <p:cNvPr id="227332" name="Group 4"/>
          <p:cNvGraphicFramePr>
            <a:graphicFrameLocks noGrp="1"/>
          </p:cNvGraphicFramePr>
          <p:nvPr>
            <p:ph sz="half" idx="2"/>
          </p:nvPr>
        </p:nvGraphicFramePr>
        <p:xfrm>
          <a:off x="189003" y="3611880"/>
          <a:ext cx="6243742" cy="2834640"/>
        </p:xfrm>
        <a:graphic>
          <a:graphicData uri="http://schemas.openxmlformats.org/drawingml/2006/table">
            <a:tbl>
              <a:tblPr/>
              <a:tblGrid>
                <a:gridCol w="1220083">
                  <a:extLst>
                    <a:ext uri="{9D8B030D-6E8A-4147-A177-3AD203B41FA5}">
                      <a16:colId xmlns:a16="http://schemas.microsoft.com/office/drawing/2014/main" val="20000"/>
                    </a:ext>
                  </a:extLst>
                </a:gridCol>
                <a:gridCol w="1220082">
                  <a:extLst>
                    <a:ext uri="{9D8B030D-6E8A-4147-A177-3AD203B41FA5}">
                      <a16:colId xmlns:a16="http://schemas.microsoft.com/office/drawing/2014/main" val="20001"/>
                    </a:ext>
                  </a:extLst>
                </a:gridCol>
                <a:gridCol w="1218879">
                  <a:extLst>
                    <a:ext uri="{9D8B030D-6E8A-4147-A177-3AD203B41FA5}">
                      <a16:colId xmlns:a16="http://schemas.microsoft.com/office/drawing/2014/main" val="20002"/>
                    </a:ext>
                  </a:extLst>
                </a:gridCol>
                <a:gridCol w="1222493">
                  <a:extLst>
                    <a:ext uri="{9D8B030D-6E8A-4147-A177-3AD203B41FA5}">
                      <a16:colId xmlns:a16="http://schemas.microsoft.com/office/drawing/2014/main" val="20003"/>
                    </a:ext>
                  </a:extLst>
                </a:gridCol>
                <a:gridCol w="1362205">
                  <a:extLst>
                    <a:ext uri="{9D8B030D-6E8A-4147-A177-3AD203B41FA5}">
                      <a16:colId xmlns:a16="http://schemas.microsoft.com/office/drawing/2014/main" val="20004"/>
                    </a:ext>
                  </a:extLst>
                </a:gridCol>
              </a:tblGrid>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prior</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−adapt</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source</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400" b="1" i="0" u="none" strike="noStrike" cap="none" normalizeH="0" baseline="0">
                          <a:ln>
                            <a:noFill/>
                          </a:ln>
                          <a:solidFill>
                            <a:schemeClr val="tx1"/>
                          </a:solidFill>
                          <a:effectLst/>
                          <a:latin typeface="Arial" charset="0"/>
                          <a:ea typeface="ＭＳ Ｐゴシック" charset="-128"/>
                        </a:rPr>
                        <a:t>word</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588">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0.27</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0.0091</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0.40</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0.015</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0.0084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Kennedy</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0.32</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0.0094</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Kennedy</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0.049</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0.016</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AP90</a:t>
                      </a: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0.014</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AP91</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a:ln>
                            <a:noFill/>
                          </a:ln>
                          <a:solidFill>
                            <a:schemeClr val="tx1"/>
                          </a:solidFill>
                          <a:effectLst/>
                          <a:latin typeface="Arial" charset="0"/>
                          <a:ea typeface="ＭＳ Ｐゴシック" charset="-128"/>
                        </a:rPr>
                        <a:t>except</a:t>
                      </a:r>
                      <a:endParaRPr kumimoji="0" lang="en-US" altLang="x-none" sz="2000" b="0" i="0" u="none" strike="noStrike" cap="none" normalizeH="0" baseline="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20663">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0.048</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Arial" charset="0"/>
                          <a:ea typeface="ＭＳ Ｐゴシック" charset="-128"/>
                        </a:rPr>
                        <a:t>0.012</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tx1"/>
                          </a:solidFill>
                          <a:effectLst/>
                          <a:latin typeface="Arial" charset="0"/>
                          <a:ea typeface="ＭＳ Ｐゴシック" charset="-128"/>
                        </a:rPr>
                        <a:t>AP93</a:t>
                      </a:r>
                    </a:p>
                  </a:txBody>
                  <a:tcPr anchor="b" horzOverflow="overflow">
                    <a:lnL>
                      <a:noFill/>
                    </a:lnL>
                    <a:lnR>
                      <a:noFill/>
                    </a:lnR>
                    <a:lnT>
                      <a:noFill/>
                    </a:lnT>
                    <a:lnB>
                      <a:noFill/>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ＭＳ Ｐゴシック" charset="-128"/>
                        </a:defRPr>
                      </a:lvl1pPr>
                      <a:lvl2pPr marL="37931725" indent="-37474525" eaLnBrk="0" hangingPunct="0">
                        <a:spcBef>
                          <a:spcPct val="20000"/>
                        </a:spcBef>
                        <a:defRPr sz="2400">
                          <a:solidFill>
                            <a:schemeClr val="tx1"/>
                          </a:solidFill>
                          <a:latin typeface="Arial" charset="0"/>
                          <a:ea typeface="ＭＳ Ｐゴシック" charset="-128"/>
                        </a:defRPr>
                      </a:lvl2pPr>
                      <a:lvl3pPr eaLnBrk="0" hangingPunct="0">
                        <a:spcBef>
                          <a:spcPct val="20000"/>
                        </a:spcBef>
                        <a:defRPr sz="2000">
                          <a:solidFill>
                            <a:schemeClr val="tx1"/>
                          </a:solidFill>
                          <a:latin typeface="Arial" charset="0"/>
                          <a:ea typeface="ＭＳ Ｐゴシック" charset="-128"/>
                        </a:defRPr>
                      </a:lvl3pPr>
                      <a:lvl4pPr eaLnBrk="0" hangingPunct="0">
                        <a:spcBef>
                          <a:spcPct val="20000"/>
                        </a:spcBef>
                        <a:defRPr>
                          <a:solidFill>
                            <a:schemeClr val="tx1"/>
                          </a:solidFill>
                          <a:latin typeface="Arial" charset="0"/>
                          <a:ea typeface="ＭＳ Ｐゴシック" charset="-128"/>
                        </a:defRPr>
                      </a:lvl4pPr>
                      <a:lvl5pPr eaLnBrk="0" hangingPunct="0">
                        <a:spcBef>
                          <a:spcPct val="20000"/>
                        </a:spcBef>
                        <a:defRPr>
                          <a:solidFill>
                            <a:schemeClr val="tx1"/>
                          </a:solidFill>
                          <a:latin typeface="Arial" charset="0"/>
                          <a:ea typeface="ＭＳ Ｐゴシック" charset="-128"/>
                        </a:defRPr>
                      </a:lvl5pPr>
                      <a:lvl6pPr marL="457200" eaLnBrk="0" fontAlgn="base" hangingPunct="0">
                        <a:spcBef>
                          <a:spcPct val="20000"/>
                        </a:spcBef>
                        <a:spcAft>
                          <a:spcPct val="0"/>
                        </a:spcAft>
                        <a:defRPr>
                          <a:solidFill>
                            <a:schemeClr val="tx1"/>
                          </a:solidFill>
                          <a:latin typeface="Arial" charset="0"/>
                          <a:ea typeface="ＭＳ Ｐゴシック" charset="-128"/>
                        </a:defRPr>
                      </a:lvl6pPr>
                      <a:lvl7pPr marL="914400" eaLnBrk="0" fontAlgn="base" hangingPunct="0">
                        <a:spcBef>
                          <a:spcPct val="20000"/>
                        </a:spcBef>
                        <a:spcAft>
                          <a:spcPct val="0"/>
                        </a:spcAft>
                        <a:defRPr>
                          <a:solidFill>
                            <a:schemeClr val="tx1"/>
                          </a:solidFill>
                          <a:latin typeface="Arial" charset="0"/>
                          <a:ea typeface="ＭＳ Ｐゴシック" charset="-128"/>
                        </a:defRPr>
                      </a:lvl7pPr>
                      <a:lvl8pPr marL="1371600" eaLnBrk="0" fontAlgn="base" hangingPunct="0">
                        <a:spcBef>
                          <a:spcPct val="20000"/>
                        </a:spcBef>
                        <a:spcAft>
                          <a:spcPct val="0"/>
                        </a:spcAft>
                        <a:defRPr>
                          <a:solidFill>
                            <a:schemeClr val="tx1"/>
                          </a:solidFill>
                          <a:latin typeface="Arial" charset="0"/>
                          <a:ea typeface="ＭＳ Ｐゴシック" charset="-128"/>
                        </a:defRPr>
                      </a:lvl8pPr>
                      <a:lvl9pPr marL="18288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Arial" charset="0"/>
                          <a:ea typeface="ＭＳ Ｐゴシック" charset="-128"/>
                        </a:rPr>
                        <a:t>except</a:t>
                      </a:r>
                      <a:endParaRPr kumimoji="0" lang="en-US" altLang="x-none" sz="2000" b="0" i="0" u="none" strike="noStrike" cap="none" normalizeH="0" baseline="0" dirty="0">
                        <a:ln>
                          <a:noFill/>
                        </a:ln>
                        <a:solidFill>
                          <a:schemeClr val="tx1"/>
                        </a:solidFill>
                        <a:effectLst/>
                        <a:latin typeface="Arial" charset="0"/>
                        <a:ea typeface="ＭＳ Ｐゴシック" charset="-128"/>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a:blip r:embed="rId3"/>
          <a:stretch>
            <a:fillRect/>
          </a:stretch>
        </p:blipFill>
        <p:spPr>
          <a:xfrm>
            <a:off x="6637996" y="3220853"/>
            <a:ext cx="5477804" cy="3526446"/>
          </a:xfrm>
          <a:prstGeom prst="rect">
            <a:avLst/>
          </a:prstGeom>
        </p:spPr>
      </p:pic>
      <p:sp>
        <p:nvSpPr>
          <p:cNvPr id="4" name="Rounded Rectangle 3"/>
          <p:cNvSpPr/>
          <p:nvPr/>
        </p:nvSpPr>
        <p:spPr>
          <a:xfrm>
            <a:off x="7323186" y="3725481"/>
            <a:ext cx="2335913" cy="2415773"/>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ltLang="x-none"/>
              <a:t>9/15/17</a:t>
            </a:r>
            <a:endParaRPr lang="x-none" altLang="x-none"/>
          </a:p>
        </p:txBody>
      </p:sp>
    </p:spTree>
    <p:extLst>
      <p:ext uri="{BB962C8B-B14F-4D97-AF65-F5344CB8AC3E}">
        <p14:creationId xmlns:p14="http://schemas.microsoft.com/office/powerpoint/2010/main" val="55283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x-none">
                <a:ea typeface="ＭＳ Ｐゴシック" charset="-128"/>
              </a:rPr>
              <a:t>Adaptation Conclusions</a:t>
            </a:r>
          </a:p>
        </p:txBody>
      </p:sp>
      <p:sp>
        <p:nvSpPr>
          <p:cNvPr id="70659" name="Rectangle 3"/>
          <p:cNvSpPr>
            <a:spLocks noGrp="1" noChangeArrowheads="1"/>
          </p:cNvSpPr>
          <p:nvPr>
            <p:ph type="body" idx="1"/>
          </p:nvPr>
        </p:nvSpPr>
        <p:spPr/>
        <p:txBody>
          <a:bodyPr/>
          <a:lstStyle/>
          <a:p>
            <a:pPr marL="990600" lvl="1" indent="-533400">
              <a:buFontTx/>
              <a:buAutoNum type="arabicPeriod"/>
            </a:pPr>
            <a:r>
              <a:rPr lang="en-US" altLang="x-none" dirty="0">
                <a:ea typeface="ＭＳ Ｐゴシック" charset="-128"/>
              </a:rPr>
              <a:t>Large magnitude (p/2 &gt;&gt; p</a:t>
            </a:r>
            <a:r>
              <a:rPr lang="en-US" altLang="x-none" baseline="30000" dirty="0">
                <a:ea typeface="ＭＳ Ｐゴシック" charset="-128"/>
              </a:rPr>
              <a:t>2</a:t>
            </a:r>
            <a:r>
              <a:rPr lang="en-US" altLang="x-none" dirty="0">
                <a:ea typeface="ＭＳ Ｐゴシック" charset="-128"/>
              </a:rPr>
              <a:t>); </a:t>
            </a:r>
            <a:r>
              <a:rPr lang="en-US" altLang="x-none" i="1" u="sng" dirty="0">
                <a:ea typeface="ＭＳ Ｐゴシック" charset="-128"/>
              </a:rPr>
              <a:t>big</a:t>
            </a:r>
            <a:r>
              <a:rPr lang="en-US" altLang="x-none" dirty="0">
                <a:ea typeface="ＭＳ Ｐゴシック" charset="-128"/>
              </a:rPr>
              <a:t> quantity discounts</a:t>
            </a:r>
          </a:p>
          <a:p>
            <a:pPr marL="990600" lvl="1" indent="-533400">
              <a:buFontTx/>
              <a:buAutoNum type="arabicPeriod"/>
            </a:pPr>
            <a:r>
              <a:rPr lang="en-US" altLang="x-none" dirty="0">
                <a:ea typeface="ＭＳ Ｐゴシック" charset="-128"/>
              </a:rPr>
              <a:t>Distinctive shape</a:t>
            </a:r>
          </a:p>
          <a:p>
            <a:pPr marL="1371600" lvl="2" indent="-457200"/>
            <a:r>
              <a:rPr lang="en-US" altLang="x-none" dirty="0">
                <a:ea typeface="ＭＳ Ｐゴシック" charset="-128"/>
              </a:rPr>
              <a:t>1</a:t>
            </a:r>
            <a:r>
              <a:rPr lang="en-US" altLang="x-none" baseline="30000" dirty="0">
                <a:ea typeface="ＭＳ Ｐゴシック" charset="-128"/>
              </a:rPr>
              <a:t>st</a:t>
            </a:r>
            <a:r>
              <a:rPr lang="en-US" altLang="x-none" dirty="0">
                <a:ea typeface="ＭＳ Ｐゴシック" charset="-128"/>
              </a:rPr>
              <a:t> mention depends on </a:t>
            </a:r>
            <a:r>
              <a:rPr lang="en-US" altLang="x-none" dirty="0" err="1">
                <a:ea typeface="ＭＳ Ｐゴシック" charset="-128"/>
              </a:rPr>
              <a:t>freq</a:t>
            </a:r>
            <a:endParaRPr lang="en-US" altLang="x-none" dirty="0">
              <a:ea typeface="ＭＳ Ｐゴシック" charset="-128"/>
            </a:endParaRPr>
          </a:p>
          <a:p>
            <a:pPr marL="1371600" lvl="2" indent="-457200"/>
            <a:r>
              <a:rPr lang="en-US" altLang="x-none" dirty="0">
                <a:ea typeface="ＭＳ Ｐゴシック" charset="-128"/>
              </a:rPr>
              <a:t>2</a:t>
            </a:r>
            <a:r>
              <a:rPr lang="en-US" altLang="x-none" baseline="30000" dirty="0">
                <a:ea typeface="ＭＳ Ｐゴシック" charset="-128"/>
              </a:rPr>
              <a:t>nd</a:t>
            </a:r>
            <a:r>
              <a:rPr lang="en-US" altLang="x-none" dirty="0">
                <a:ea typeface="ＭＳ Ｐゴシック" charset="-128"/>
              </a:rPr>
              <a:t> does not</a:t>
            </a:r>
          </a:p>
          <a:p>
            <a:pPr marL="1371600" lvl="2" indent="-457200"/>
            <a:r>
              <a:rPr lang="en-US" altLang="x-none" dirty="0">
                <a:ea typeface="ＭＳ Ｐゴシック" charset="-128"/>
              </a:rPr>
              <a:t>Priming: between 1</a:t>
            </a:r>
            <a:r>
              <a:rPr lang="en-US" altLang="x-none" baseline="30000" dirty="0">
                <a:ea typeface="ＭＳ Ｐゴシック" charset="-128"/>
              </a:rPr>
              <a:t>st</a:t>
            </a:r>
            <a:r>
              <a:rPr lang="en-US" altLang="x-none" dirty="0">
                <a:ea typeface="ＭＳ Ｐゴシック" charset="-128"/>
              </a:rPr>
              <a:t> mention and 2</a:t>
            </a:r>
            <a:r>
              <a:rPr lang="en-US" altLang="x-none" baseline="30000" dirty="0">
                <a:ea typeface="ＭＳ Ｐゴシック" charset="-128"/>
              </a:rPr>
              <a:t>nd</a:t>
            </a:r>
          </a:p>
          <a:p>
            <a:pPr marL="990600" lvl="1" indent="-533400">
              <a:buFontTx/>
              <a:buAutoNum type="arabicPeriod"/>
            </a:pPr>
            <a:r>
              <a:rPr lang="en-US" altLang="x-none" dirty="0">
                <a:ea typeface="ＭＳ Ｐゴシック" charset="-128"/>
              </a:rPr>
              <a:t>Lexical: </a:t>
            </a:r>
          </a:p>
          <a:p>
            <a:pPr marL="1371600" lvl="2" indent="-457200">
              <a:buFontTx/>
              <a:buChar char="–"/>
            </a:pPr>
            <a:r>
              <a:rPr lang="en-US" altLang="x-none" dirty="0">
                <a:ea typeface="ＭＳ Ｐゴシック" charset="-128"/>
              </a:rPr>
              <a:t>Independence assumptions aren’t bad for meaningless random strings, function words, common first names, etc.</a:t>
            </a:r>
          </a:p>
          <a:p>
            <a:pPr marL="1371600" lvl="2" indent="-457200">
              <a:buFontTx/>
              <a:buChar char="–"/>
            </a:pPr>
            <a:r>
              <a:rPr lang="en-US" altLang="x-none" dirty="0">
                <a:ea typeface="ＭＳ Ｐゴシック" charset="-128"/>
              </a:rPr>
              <a:t>More adaptation for content words (good keywords, OOV)</a:t>
            </a:r>
          </a:p>
          <a:p>
            <a:pPr marL="609600" indent="-609600"/>
            <a:endParaRPr lang="en-US" altLang="x-none" dirty="0">
              <a:ea typeface="ＭＳ Ｐゴシック" charset="-128"/>
            </a:endParaRPr>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15834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Plan</a:t>
            </a:r>
          </a:p>
        </p:txBody>
      </p:sp>
      <p:sp>
        <p:nvSpPr>
          <p:cNvPr id="3" name="Content Placeholder 2"/>
          <p:cNvSpPr>
            <a:spLocks noGrp="1"/>
          </p:cNvSpPr>
          <p:nvPr>
            <p:ph idx="1"/>
          </p:nvPr>
        </p:nvSpPr>
        <p:spPr>
          <a:xfrm>
            <a:off x="838200" y="1825625"/>
            <a:ext cx="6033940" cy="4351338"/>
          </a:xfrm>
        </p:spPr>
        <p:txBody>
          <a:bodyPr>
            <a:normAutofit fontScale="77500" lnSpcReduction="20000"/>
          </a:bodyPr>
          <a:lstStyle/>
          <a:p>
            <a:r>
              <a:rPr lang="en-US" dirty="0"/>
              <a:t>Summarize main points of paper</a:t>
            </a:r>
          </a:p>
          <a:p>
            <a:r>
              <a:rPr lang="en-US" dirty="0"/>
              <a:t>Call out</a:t>
            </a:r>
          </a:p>
          <a:p>
            <a:pPr lvl="1"/>
            <a:r>
              <a:rPr lang="en-US" dirty="0"/>
              <a:t>some highlights of subsequent literature</a:t>
            </a:r>
          </a:p>
          <a:p>
            <a:pPr lvl="2"/>
            <a:r>
              <a:rPr lang="en-US" dirty="0"/>
              <a:t>Word2vec ≈ PMI (with factoring)</a:t>
            </a:r>
          </a:p>
          <a:p>
            <a:pPr lvl="2"/>
            <a:r>
              <a:rPr lang="en-US" dirty="0"/>
              <a:t>Word2vec ≈ LSA / SVD (similar factoring)</a:t>
            </a:r>
          </a:p>
          <a:p>
            <a:pPr lvl="2"/>
            <a:r>
              <a:rPr lang="en-US" dirty="0"/>
              <a:t>Are there better ways to approximate PMI?  Sketches?</a:t>
            </a:r>
          </a:p>
          <a:p>
            <a:pPr lvl="1"/>
            <a:r>
              <a:rPr lang="en-US" dirty="0"/>
              <a:t>suggestions for future work</a:t>
            </a:r>
          </a:p>
          <a:p>
            <a:pPr lvl="2"/>
            <a:r>
              <a:rPr lang="en-US" dirty="0"/>
              <a:t>If the matrix that we are factoring isn't positive definite, </a:t>
            </a:r>
          </a:p>
          <a:p>
            <a:pPr lvl="3"/>
            <a:r>
              <a:rPr lang="en-US" dirty="0"/>
              <a:t>then the optimization might be looking for a solution that may not exist.</a:t>
            </a:r>
          </a:p>
          <a:p>
            <a:pPr lvl="3"/>
            <a:r>
              <a:rPr lang="en-US" dirty="0"/>
              <a:t>It might be useful to generalize the optimization to consider solutions where the left eigenvector need not be the same as the right eigenvector, or where the solution can make use of imaginary numbers.</a:t>
            </a:r>
          </a:p>
          <a:p>
            <a:pPr lvl="2"/>
            <a:r>
              <a:rPr lang="en-US" dirty="0"/>
              <a:t>It is common for </a:t>
            </a:r>
            <a:r>
              <a:rPr lang="en-US" dirty="0" err="1"/>
              <a:t>embeddings</a:t>
            </a:r>
            <a:r>
              <a:rPr lang="en-US" dirty="0"/>
              <a:t> to use K=300 dimensions, </a:t>
            </a:r>
          </a:p>
          <a:p>
            <a:pPr lvl="3"/>
            <a:r>
              <a:rPr lang="en-US" dirty="0"/>
              <a:t>but most words don't appear K times in the corpus.</a:t>
            </a:r>
          </a:p>
          <a:p>
            <a:pPr lvl="3"/>
            <a:r>
              <a:rPr lang="en-US" dirty="0"/>
              <a:t>It is hard to justify K parameters for a word that doesn't appear K times.</a:t>
            </a:r>
          </a:p>
          <a:p>
            <a:pPr lvl="1"/>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238" y="241921"/>
            <a:ext cx="5272286" cy="3167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140" y="3532532"/>
            <a:ext cx="3471549" cy="3448672"/>
          </a:xfrm>
          <a:prstGeom prst="rect">
            <a:avLst/>
          </a:prstGeom>
        </p:spPr>
      </p:pic>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91066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0630300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a:t>
            </a:r>
            <a:r>
              <a:rPr lang="en-US" sz="3200" dirty="0" err="1"/>
              <a:t>svd</a:t>
            </a:r>
            <a:r>
              <a:rPr lang="en-US" sz="3200" dirty="0"/>
              <a:t>(m)</a:t>
            </a:r>
            <a:br>
              <a:rPr lang="en-US" sz="3200" dirty="0"/>
            </a:br>
            <a:r>
              <a:rPr lang="mr-IN" sz="3200" dirty="0"/>
              <a:t>m2 = </a:t>
            </a:r>
            <a:r>
              <a:rPr lang="mr-IN" sz="3200" dirty="0" err="1"/>
              <a:t>s$u</a:t>
            </a:r>
            <a:r>
              <a:rPr lang="mr-IN" sz="3200" dirty="0"/>
              <a:t>[,1:2] %*% </a:t>
            </a:r>
            <a:r>
              <a:rPr lang="mr-IN" sz="3200" dirty="0" err="1"/>
              <a:t>diag</a:t>
            </a:r>
            <a:r>
              <a:rPr lang="mr-IN" sz="3200" dirty="0"/>
              <a:t>(</a:t>
            </a:r>
            <a:r>
              <a:rPr lang="mr-IN" sz="3200" dirty="0" err="1"/>
              <a:t>s$d</a:t>
            </a:r>
            <a:r>
              <a:rPr lang="mr-IN" sz="3200" dirty="0"/>
              <a:t>[1:2]) %*% </a:t>
            </a:r>
            <a:r>
              <a:rPr lang="mr-IN" sz="3200" dirty="0" err="1"/>
              <a:t>t</a:t>
            </a:r>
            <a:r>
              <a:rPr lang="mr-IN" sz="3200" dirty="0"/>
              <a:t>(</a:t>
            </a:r>
            <a:r>
              <a:rPr lang="mr-IN" sz="3200" dirty="0" err="1"/>
              <a:t>s$v</a:t>
            </a:r>
            <a:r>
              <a:rPr lang="mr-IN" sz="3200" dirty="0"/>
              <a:t>[,1:2])</a:t>
            </a:r>
            <a:br>
              <a:rPr lang="en-US" sz="3200" dirty="0"/>
            </a:br>
            <a:r>
              <a:rPr lang="en-US" sz="3200" dirty="0" err="1"/>
              <a:t>dimnames</a:t>
            </a:r>
            <a:r>
              <a:rPr lang="en-US" sz="3200" dirty="0"/>
              <a:t>(m2) = </a:t>
            </a:r>
            <a:r>
              <a:rPr lang="en-US" sz="3200" dirty="0" err="1"/>
              <a:t>dimnames</a:t>
            </a:r>
            <a:r>
              <a:rPr lang="en-US" sz="3200" dirty="0"/>
              <a:t>(m)</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4622" y="1847433"/>
            <a:ext cx="5068319" cy="4851668"/>
          </a:xfrm>
        </p:spPr>
      </p:pic>
      <p:sp>
        <p:nvSpPr>
          <p:cNvPr id="5" name="Text Placeholder 4"/>
          <p:cNvSpPr>
            <a:spLocks noGrp="1"/>
          </p:cNvSpPr>
          <p:nvPr>
            <p:ph type="body" idx="1"/>
          </p:nvPr>
        </p:nvSpPr>
        <p:spPr>
          <a:xfrm>
            <a:off x="0" y="1575283"/>
            <a:ext cx="1762010" cy="497166"/>
          </a:xfrm>
        </p:spPr>
        <p:txBody>
          <a:bodyPr>
            <a:normAutofit fontScale="92500"/>
          </a:bodyPr>
          <a:lstStyle/>
          <a:p>
            <a:r>
              <a:rPr lang="en-US" dirty="0" err="1"/>
              <a:t>heatmap</a:t>
            </a:r>
            <a:r>
              <a:rPr lang="en-US" dirty="0"/>
              <a:t>(m)</a:t>
            </a:r>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6214" y="1744886"/>
            <a:ext cx="5354425" cy="5034967"/>
          </a:xfrm>
        </p:spPr>
      </p:pic>
      <p:sp>
        <p:nvSpPr>
          <p:cNvPr id="7" name="Text Placeholder 6"/>
          <p:cNvSpPr>
            <a:spLocks noGrp="1"/>
          </p:cNvSpPr>
          <p:nvPr>
            <p:ph type="body" sz="quarter" idx="3"/>
          </p:nvPr>
        </p:nvSpPr>
        <p:spPr>
          <a:xfrm>
            <a:off x="5678067" y="1847433"/>
            <a:ext cx="1944278" cy="450032"/>
          </a:xfrm>
        </p:spPr>
        <p:txBody>
          <a:bodyPr>
            <a:normAutofit fontScale="92500"/>
          </a:bodyPr>
          <a:lstStyle/>
          <a:p>
            <a:r>
              <a:rPr lang="en-US" dirty="0" err="1"/>
              <a:t>heatmap</a:t>
            </a:r>
            <a:r>
              <a:rPr lang="en-US" dirty="0"/>
              <a:t>(m2)</a:t>
            </a:r>
          </a:p>
        </p:txBody>
      </p:sp>
      <p:sp>
        <p:nvSpPr>
          <p:cNvPr id="11" name="Date Placeholder 10"/>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341854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3FEE08-2CCA-AD93-DF98-9CDAC1E9EE4E}"/>
              </a:ext>
            </a:extLst>
          </p:cNvPr>
          <p:cNvSpPr>
            <a:spLocks noGrp="1"/>
          </p:cNvSpPr>
          <p:nvPr>
            <p:ph type="title"/>
          </p:nvPr>
        </p:nvSpPr>
        <p:spPr/>
        <p:txBody>
          <a:bodyPr/>
          <a:lstStyle/>
          <a:p>
            <a:endParaRPr lang="en-US"/>
          </a:p>
        </p:txBody>
      </p:sp>
      <p:pic>
        <p:nvPicPr>
          <p:cNvPr id="10" name="Content Placeholder 9" descr="A screenshot of a computer&#10;&#10;AI-generated content may be incorrect.">
            <a:extLst>
              <a:ext uri="{FF2B5EF4-FFF2-40B4-BE49-F238E27FC236}">
                <a16:creationId xmlns:a16="http://schemas.microsoft.com/office/drawing/2014/main" id="{1A00BBBF-739F-4A78-7ED0-DDE94BF94256}"/>
              </a:ext>
            </a:extLst>
          </p:cNvPr>
          <p:cNvPicPr>
            <a:picLocks noGrp="1" noChangeAspect="1"/>
          </p:cNvPicPr>
          <p:nvPr>
            <p:ph idx="1"/>
          </p:nvPr>
        </p:nvPicPr>
        <p:blipFill>
          <a:blip r:embed="rId2"/>
          <a:stretch>
            <a:fillRect/>
          </a:stretch>
        </p:blipFill>
        <p:spPr>
          <a:xfrm>
            <a:off x="838200" y="2596902"/>
            <a:ext cx="10515600" cy="2808783"/>
          </a:xfrm>
        </p:spPr>
      </p:pic>
      <p:sp>
        <p:nvSpPr>
          <p:cNvPr id="11" name="Date Placeholder 10">
            <a:extLst>
              <a:ext uri="{FF2B5EF4-FFF2-40B4-BE49-F238E27FC236}">
                <a16:creationId xmlns:a16="http://schemas.microsoft.com/office/drawing/2014/main" id="{2D7FE490-8D7E-D609-8286-F620A54FEFB7}"/>
              </a:ext>
            </a:extLst>
          </p:cNvPr>
          <p:cNvSpPr>
            <a:spLocks noGrp="1"/>
          </p:cNvSpPr>
          <p:nvPr>
            <p:ph type="dt" sz="half" idx="10"/>
          </p:nvPr>
        </p:nvSpPr>
        <p:spPr/>
        <p:txBody>
          <a:bodyPr/>
          <a:lstStyle/>
          <a:p>
            <a:fld id="{A92806E9-E030-6749-BB20-3FDAD5A4AF6E}" type="datetime1">
              <a:rPr lang="en-US" smtClean="0"/>
              <a:t>7/15/25</a:t>
            </a:fld>
            <a:endParaRPr lang="en-US"/>
          </a:p>
        </p:txBody>
      </p:sp>
      <p:sp>
        <p:nvSpPr>
          <p:cNvPr id="12" name="Footer Placeholder 11">
            <a:extLst>
              <a:ext uri="{FF2B5EF4-FFF2-40B4-BE49-F238E27FC236}">
                <a16:creationId xmlns:a16="http://schemas.microsoft.com/office/drawing/2014/main" id="{CBED9098-9AD7-BB5C-E091-25CF05DBE707}"/>
              </a:ext>
            </a:extLst>
          </p:cNvPr>
          <p:cNvSpPr>
            <a:spLocks noGrp="1"/>
          </p:cNvSpPr>
          <p:nvPr>
            <p:ph type="ftr" sz="quarter" idx="11"/>
          </p:nvPr>
        </p:nvSpPr>
        <p:spPr/>
        <p:txBody>
          <a:bodyPr/>
          <a:lstStyle/>
          <a:p>
            <a:r>
              <a:rPr lang="en-US"/>
              <a:t>From PMI to Bots</a:t>
            </a:r>
          </a:p>
        </p:txBody>
      </p:sp>
      <p:sp>
        <p:nvSpPr>
          <p:cNvPr id="13" name="Slide Number Placeholder 12">
            <a:extLst>
              <a:ext uri="{FF2B5EF4-FFF2-40B4-BE49-F238E27FC236}">
                <a16:creationId xmlns:a16="http://schemas.microsoft.com/office/drawing/2014/main" id="{64CDD731-A90F-DE4B-6CA0-C4D5ECBED2AC}"/>
              </a:ext>
            </a:extLst>
          </p:cNvPr>
          <p:cNvSpPr>
            <a:spLocks noGrp="1"/>
          </p:cNvSpPr>
          <p:nvPr>
            <p:ph type="sldNum" sz="quarter" idx="12"/>
          </p:nvPr>
        </p:nvSpPr>
        <p:spPr/>
        <p:txBody>
          <a:bodyPr/>
          <a:lstStyle/>
          <a:p>
            <a:fld id="{33A3D10F-77F7-DB43-842D-10933EFABD99}" type="slidenum">
              <a:rPr lang="en-US" smtClean="0"/>
              <a:t>145</a:t>
            </a:fld>
            <a:endParaRPr lang="en-US"/>
          </a:p>
        </p:txBody>
      </p:sp>
    </p:spTree>
    <p:extLst>
      <p:ext uri="{BB962C8B-B14F-4D97-AF65-F5344CB8AC3E}">
        <p14:creationId xmlns:p14="http://schemas.microsoft.com/office/powerpoint/2010/main" val="34183305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A57CA7-5834-7AAE-13E5-AC5DE2132682}"/>
              </a:ext>
            </a:extLst>
          </p:cNvPr>
          <p:cNvSpPr>
            <a:spLocks noGrp="1"/>
          </p:cNvSpPr>
          <p:nvPr>
            <p:ph type="title"/>
          </p:nvPr>
        </p:nvSpPr>
        <p:spPr/>
        <p:txBody>
          <a:bodyPr>
            <a:normAutofit/>
          </a:bodyPr>
          <a:lstStyle/>
          <a:p>
            <a:r>
              <a:rPr lang="en-US" dirty="0"/>
              <a:t>Word Sense Disambiguation (WSD)</a:t>
            </a:r>
            <a:br>
              <a:rPr lang="en-US" dirty="0"/>
            </a:br>
            <a:r>
              <a:rPr lang="en-US" sz="3200" dirty="0"/>
              <a:t>Bilingual Corpora </a:t>
            </a:r>
            <a:r>
              <a:rPr lang="en-US" sz="3200" dirty="0">
                <a:sym typeface="Wingdings" pitchFamily="2" charset="2"/>
              </a:rPr>
              <a:t> Training/Test Data for WSD</a:t>
            </a:r>
            <a:endParaRPr lang="en-US" dirty="0"/>
          </a:p>
        </p:txBody>
      </p:sp>
      <p:sp>
        <p:nvSpPr>
          <p:cNvPr id="15" name="Content Placeholder 14">
            <a:extLst>
              <a:ext uri="{FF2B5EF4-FFF2-40B4-BE49-F238E27FC236}">
                <a16:creationId xmlns:a16="http://schemas.microsoft.com/office/drawing/2014/main" id="{5236914B-94DA-B47E-F396-792F7050DC6E}"/>
              </a:ext>
            </a:extLst>
          </p:cNvPr>
          <p:cNvSpPr>
            <a:spLocks noGrp="1"/>
          </p:cNvSpPr>
          <p:nvPr>
            <p:ph sz="half" idx="1"/>
          </p:nvPr>
        </p:nvSpPr>
        <p:spPr/>
        <p:txBody>
          <a:bodyPr>
            <a:normAutofit fontScale="77500" lnSpcReduction="20000"/>
          </a:bodyPr>
          <a:lstStyle/>
          <a:p>
            <a:r>
              <a:rPr lang="en-US" dirty="0"/>
              <a:t>Data (Corpus): Hansards</a:t>
            </a:r>
          </a:p>
          <a:p>
            <a:pPr lvl="1"/>
            <a:r>
              <a:rPr lang="en-US" dirty="0"/>
              <a:t>Parliamentary Debates (Canada)</a:t>
            </a:r>
          </a:p>
          <a:p>
            <a:r>
              <a:rPr lang="en-US" dirty="0"/>
              <a:t>Parallel Corpora</a:t>
            </a:r>
          </a:p>
          <a:p>
            <a:pPr lvl="1"/>
            <a:r>
              <a:rPr lang="en-US" dirty="0"/>
              <a:t>Canada is a bilingual country</a:t>
            </a:r>
          </a:p>
          <a:p>
            <a:pPr lvl="1"/>
            <a:r>
              <a:rPr lang="en-US" dirty="0"/>
              <a:t>Debates are published </a:t>
            </a:r>
          </a:p>
          <a:p>
            <a:pPr lvl="2"/>
            <a:r>
              <a:rPr lang="en-US" dirty="0"/>
              <a:t>in both official languages</a:t>
            </a:r>
          </a:p>
          <a:p>
            <a:pPr lvl="1"/>
            <a:r>
              <a:rPr lang="en-US" dirty="0"/>
              <a:t>Alignment: word-for-word</a:t>
            </a:r>
          </a:p>
          <a:p>
            <a:r>
              <a:rPr lang="en-US" dirty="0"/>
              <a:t>Translation depends on sense</a:t>
            </a:r>
          </a:p>
          <a:p>
            <a:pPr lvl="1"/>
            <a:r>
              <a:rPr lang="en-US" dirty="0"/>
              <a:t>Bar-Hillel (1960) gave up on Machine Translation (MT)</a:t>
            </a:r>
          </a:p>
          <a:p>
            <a:pPr lvl="1"/>
            <a:r>
              <a:rPr lang="en-US" dirty="0"/>
              <a:t>Because he thought WSD was too hard (“AI-Complete”)</a:t>
            </a:r>
          </a:p>
          <a:p>
            <a:r>
              <a:rPr lang="en-US" dirty="0"/>
              <a:t>Gale, </a:t>
            </a:r>
            <a:r>
              <a:rPr lang="en-US" dirty="0" err="1"/>
              <a:t>Yarowsky</a:t>
            </a:r>
            <a:r>
              <a:rPr lang="en-US" dirty="0"/>
              <a:t> and I revived interest </a:t>
            </a:r>
          </a:p>
          <a:p>
            <a:pPr lvl="1"/>
            <a:r>
              <a:rPr lang="en-US" dirty="0"/>
              <a:t>in WSD in 1990s by showing </a:t>
            </a:r>
          </a:p>
          <a:p>
            <a:pPr lvl="1"/>
            <a:r>
              <a:rPr lang="en-US" dirty="0"/>
              <a:t>how to use parallel corpora for WSD</a:t>
            </a:r>
          </a:p>
        </p:txBody>
      </p:sp>
      <p:pic>
        <p:nvPicPr>
          <p:cNvPr id="4" name="Content Placeholder 5" descr="A table of words&#10;&#10;Description automatically generated">
            <a:extLst>
              <a:ext uri="{FF2B5EF4-FFF2-40B4-BE49-F238E27FC236}">
                <a16:creationId xmlns:a16="http://schemas.microsoft.com/office/drawing/2014/main" id="{851481DC-8668-8A7E-0D46-3F260306D512}"/>
              </a:ext>
            </a:extLst>
          </p:cNvPr>
          <p:cNvPicPr>
            <a:picLocks noGrp="1" noChangeAspect="1"/>
          </p:cNvPicPr>
          <p:nvPr>
            <p:ph sz="half" idx="2"/>
          </p:nvPr>
        </p:nvPicPr>
        <p:blipFill>
          <a:blip r:embed="rId2"/>
          <a:stretch>
            <a:fillRect/>
          </a:stretch>
        </p:blipFill>
        <p:spPr>
          <a:xfrm>
            <a:off x="6706727" y="1825625"/>
            <a:ext cx="4112545" cy="4351338"/>
          </a:xfrm>
        </p:spPr>
      </p:pic>
      <p:sp>
        <p:nvSpPr>
          <p:cNvPr id="2" name="Date Placeholder 1">
            <a:extLst>
              <a:ext uri="{FF2B5EF4-FFF2-40B4-BE49-F238E27FC236}">
                <a16:creationId xmlns:a16="http://schemas.microsoft.com/office/drawing/2014/main" id="{E8E3A7BF-A0B3-14D0-B8FF-B55D1973E76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92BEB6AB-7CE7-6826-2158-2ECB391CA58A}"/>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35538BE3-CF43-339C-72F6-449FA3B3930E}"/>
              </a:ext>
            </a:extLst>
          </p:cNvPr>
          <p:cNvSpPr>
            <a:spLocks noGrp="1"/>
          </p:cNvSpPr>
          <p:nvPr>
            <p:ph type="sldNum" sz="quarter" idx="12"/>
          </p:nvPr>
        </p:nvSpPr>
        <p:spPr/>
        <p:txBody>
          <a:bodyPr/>
          <a:lstStyle/>
          <a:p>
            <a:fld id="{AC8303C8-F240-AD4D-88C6-8C703D71C6A6}" type="slidenum">
              <a:rPr lang="en-US" smtClean="0"/>
              <a:t>146</a:t>
            </a:fld>
            <a:endParaRPr lang="en-US"/>
          </a:p>
        </p:txBody>
      </p:sp>
    </p:spTree>
    <p:extLst>
      <p:ext uri="{BB962C8B-B14F-4D97-AF65-F5344CB8AC3E}">
        <p14:creationId xmlns:p14="http://schemas.microsoft.com/office/powerpoint/2010/main" val="395358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text on a white background&#10;&#10;Description automatically generated">
            <a:extLst>
              <a:ext uri="{FF2B5EF4-FFF2-40B4-BE49-F238E27FC236}">
                <a16:creationId xmlns:a16="http://schemas.microsoft.com/office/drawing/2014/main" id="{8004CD97-FD47-10B7-6505-6C00EACFBAA2}"/>
              </a:ext>
            </a:extLst>
          </p:cNvPr>
          <p:cNvPicPr>
            <a:picLocks noChangeAspect="1"/>
          </p:cNvPicPr>
          <p:nvPr/>
        </p:nvPicPr>
        <p:blipFill>
          <a:blip r:embed="rId3"/>
          <a:srcRect l="3078" t="24117" r="26016" b="21325"/>
          <a:stretch/>
        </p:blipFill>
        <p:spPr>
          <a:xfrm>
            <a:off x="1584790" y="2405353"/>
            <a:ext cx="3793927" cy="443422"/>
          </a:xfrm>
          <a:prstGeom prst="rect">
            <a:avLst/>
          </a:prstGeom>
        </p:spPr>
      </p:pic>
      <p:sp>
        <p:nvSpPr>
          <p:cNvPr id="2" name="Title 1">
            <a:extLst>
              <a:ext uri="{FF2B5EF4-FFF2-40B4-BE49-F238E27FC236}">
                <a16:creationId xmlns:a16="http://schemas.microsoft.com/office/drawing/2014/main" id="{E08523E2-F080-EC00-6140-92B398805E06}"/>
              </a:ext>
            </a:extLst>
          </p:cNvPr>
          <p:cNvSpPr>
            <a:spLocks noGrp="1"/>
          </p:cNvSpPr>
          <p:nvPr>
            <p:ph type="title"/>
          </p:nvPr>
        </p:nvSpPr>
        <p:spPr/>
        <p:txBody>
          <a:bodyPr/>
          <a:lstStyle/>
          <a:p>
            <a:r>
              <a:rPr lang="en-US" dirty="0"/>
              <a:t>Applications of Parallel Corpora</a:t>
            </a:r>
          </a:p>
        </p:txBody>
      </p:sp>
      <p:sp>
        <p:nvSpPr>
          <p:cNvPr id="3" name="Content Placeholder 2">
            <a:extLst>
              <a:ext uri="{FF2B5EF4-FFF2-40B4-BE49-F238E27FC236}">
                <a16:creationId xmlns:a16="http://schemas.microsoft.com/office/drawing/2014/main" id="{91DBD434-0FDD-2680-9F47-BB4891E97C85}"/>
              </a:ext>
            </a:extLst>
          </p:cNvPr>
          <p:cNvSpPr>
            <a:spLocks noGrp="1"/>
          </p:cNvSpPr>
          <p:nvPr>
            <p:ph sz="half" idx="1"/>
          </p:nvPr>
        </p:nvSpPr>
        <p:spPr/>
        <p:txBody>
          <a:bodyPr>
            <a:normAutofit fontScale="85000" lnSpcReduction="10000"/>
          </a:bodyPr>
          <a:lstStyle/>
          <a:p>
            <a:r>
              <a:rPr lang="en-US" dirty="0"/>
              <a:t>Machine Translation (MT)</a:t>
            </a:r>
          </a:p>
          <a:p>
            <a:pPr lvl="1"/>
            <a:r>
              <a:rPr lang="en-US" dirty="0"/>
              <a:t>original motivation for parallel corpora</a:t>
            </a:r>
          </a:p>
          <a:p>
            <a:endParaRPr lang="en-US" dirty="0"/>
          </a:p>
          <a:p>
            <a:endParaRPr lang="en-US" dirty="0"/>
          </a:p>
          <a:p>
            <a:r>
              <a:rPr lang="en-US" dirty="0"/>
              <a:t>Word Sense Disambiguation (WSD)</a:t>
            </a:r>
          </a:p>
          <a:p>
            <a:pPr lvl="1"/>
            <a:r>
              <a:rPr lang="en-US" dirty="0"/>
              <a:t>Bar-Hillel (1960)</a:t>
            </a:r>
          </a:p>
          <a:p>
            <a:pPr lvl="1"/>
            <a:r>
              <a:rPr lang="en-US" dirty="0"/>
              <a:t>MT depends on WSD</a:t>
            </a:r>
          </a:p>
          <a:p>
            <a:pPr lvl="2"/>
            <a:r>
              <a:rPr lang="en-US" dirty="0"/>
              <a:t>WSD is “AI-Complete”</a:t>
            </a:r>
          </a:p>
          <a:p>
            <a:pPr lvl="1"/>
            <a:r>
              <a:rPr lang="en-US" dirty="0"/>
              <a:t>Gale et al. (1992) flip this </a:t>
            </a:r>
            <a:r>
              <a:rPr lang="en-US" dirty="0" err="1"/>
              <a:t>arg</a:t>
            </a:r>
            <a:endParaRPr lang="en-US" dirty="0"/>
          </a:p>
          <a:p>
            <a:pPr lvl="2"/>
            <a:r>
              <a:rPr lang="en-US" dirty="0"/>
              <a:t>Use translations to label senses</a:t>
            </a:r>
          </a:p>
          <a:p>
            <a:pPr lvl="3"/>
            <a:r>
              <a:rPr lang="en-US" i="1" dirty="0"/>
              <a:t>bank</a:t>
            </a:r>
            <a:r>
              <a:rPr lang="en-US" dirty="0"/>
              <a:t> </a:t>
            </a:r>
            <a:r>
              <a:rPr lang="en-US" dirty="0">
                <a:sym typeface="Wingdings" pitchFamily="2" charset="2"/>
              </a:rPr>
              <a:t> </a:t>
            </a:r>
            <a:r>
              <a:rPr lang="en-US" i="1" dirty="0" err="1"/>
              <a:t>banque</a:t>
            </a:r>
            <a:r>
              <a:rPr lang="en-US" dirty="0"/>
              <a:t> </a:t>
            </a:r>
            <a:r>
              <a:rPr lang="en-US" dirty="0">
                <a:sym typeface="Wingdings" pitchFamily="2" charset="2"/>
              </a:rPr>
              <a:t> “money” sense</a:t>
            </a:r>
          </a:p>
          <a:p>
            <a:pPr lvl="3"/>
            <a:r>
              <a:rPr lang="en-US" i="1" dirty="0">
                <a:sym typeface="Wingdings" pitchFamily="2" charset="2"/>
              </a:rPr>
              <a:t>bank</a:t>
            </a:r>
            <a:r>
              <a:rPr lang="en-US" dirty="0">
                <a:sym typeface="Wingdings" pitchFamily="2" charset="2"/>
              </a:rPr>
              <a:t>  </a:t>
            </a:r>
            <a:r>
              <a:rPr lang="en-US" i="1" dirty="0">
                <a:sym typeface="Wingdings" pitchFamily="2" charset="2"/>
              </a:rPr>
              <a:t>banc</a:t>
            </a:r>
            <a:r>
              <a:rPr lang="en-US" dirty="0">
                <a:sym typeface="Wingdings" pitchFamily="2" charset="2"/>
              </a:rPr>
              <a:t>  “river” sense</a:t>
            </a:r>
          </a:p>
          <a:p>
            <a:pPr lvl="2"/>
            <a:r>
              <a:rPr lang="en-US" dirty="0">
                <a:sym typeface="Wingdings" pitchFamily="2" charset="2"/>
              </a:rPr>
              <a:t>After labelling, throw out translations</a:t>
            </a:r>
            <a:endParaRPr lang="en-US" dirty="0"/>
          </a:p>
        </p:txBody>
      </p:sp>
      <p:pic>
        <p:nvPicPr>
          <p:cNvPr id="6" name="Content Placeholder 5" descr="A table of words&#10;&#10;Description automatically generated">
            <a:extLst>
              <a:ext uri="{FF2B5EF4-FFF2-40B4-BE49-F238E27FC236}">
                <a16:creationId xmlns:a16="http://schemas.microsoft.com/office/drawing/2014/main" id="{7707CBE8-CBE5-EF52-8E52-82FD845BA955}"/>
              </a:ext>
            </a:extLst>
          </p:cNvPr>
          <p:cNvPicPr>
            <a:picLocks noGrp="1" noChangeAspect="1"/>
          </p:cNvPicPr>
          <p:nvPr>
            <p:ph sz="half" idx="2"/>
          </p:nvPr>
        </p:nvPicPr>
        <p:blipFill>
          <a:blip r:embed="rId4"/>
          <a:stretch>
            <a:fillRect/>
          </a:stretch>
        </p:blipFill>
        <p:spPr>
          <a:xfrm>
            <a:off x="6706727" y="1825625"/>
            <a:ext cx="4112545" cy="4351338"/>
          </a:xfrm>
        </p:spPr>
      </p:pic>
      <p:sp>
        <p:nvSpPr>
          <p:cNvPr id="4" name="Rounded Rectangle 3">
            <a:extLst>
              <a:ext uri="{FF2B5EF4-FFF2-40B4-BE49-F238E27FC236}">
                <a16:creationId xmlns:a16="http://schemas.microsoft.com/office/drawing/2014/main" id="{59DB4B93-01D2-F89C-F574-0C2A3988F880}"/>
              </a:ext>
            </a:extLst>
          </p:cNvPr>
          <p:cNvSpPr/>
          <p:nvPr/>
        </p:nvSpPr>
        <p:spPr>
          <a:xfrm>
            <a:off x="7025053" y="2054070"/>
            <a:ext cx="3429001" cy="572994"/>
          </a:xfrm>
          <a:prstGeom prst="roundRect">
            <a:avLst/>
          </a:prstGeom>
          <a:solidFill>
            <a:srgbClr val="FFFF00">
              <a:alpha val="20000"/>
            </a:srgbClr>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text on a white background&#10;&#10;Description automatically generated">
            <a:extLst>
              <a:ext uri="{FF2B5EF4-FFF2-40B4-BE49-F238E27FC236}">
                <a16:creationId xmlns:a16="http://schemas.microsoft.com/office/drawing/2014/main" id="{6E2A3BEB-DB65-EE92-B119-77ABA4C67804}"/>
              </a:ext>
            </a:extLst>
          </p:cNvPr>
          <p:cNvPicPr>
            <a:picLocks noChangeAspect="1"/>
          </p:cNvPicPr>
          <p:nvPr/>
        </p:nvPicPr>
        <p:blipFill>
          <a:blip r:embed="rId5"/>
          <a:srcRect l="4074" t="13919" r="21634" b="18722"/>
          <a:stretch/>
        </p:blipFill>
        <p:spPr>
          <a:xfrm>
            <a:off x="1584789" y="2848775"/>
            <a:ext cx="3793928" cy="477371"/>
          </a:xfrm>
          <a:prstGeom prst="rect">
            <a:avLst/>
          </a:prstGeom>
        </p:spPr>
      </p:pic>
      <p:sp>
        <p:nvSpPr>
          <p:cNvPr id="5" name="Date Placeholder 4">
            <a:extLst>
              <a:ext uri="{FF2B5EF4-FFF2-40B4-BE49-F238E27FC236}">
                <a16:creationId xmlns:a16="http://schemas.microsoft.com/office/drawing/2014/main" id="{89C95E69-A04B-8ABD-3A46-982969F74479}"/>
              </a:ext>
            </a:extLst>
          </p:cNvPr>
          <p:cNvSpPr>
            <a:spLocks noGrp="1"/>
          </p:cNvSpPr>
          <p:nvPr>
            <p:ph type="dt" sz="half" idx="10"/>
          </p:nvPr>
        </p:nvSpPr>
        <p:spPr/>
        <p:txBody>
          <a:bodyPr/>
          <a:lstStyle/>
          <a:p>
            <a:r>
              <a:rPr lang="en-US"/>
              <a:t>1/20/25</a:t>
            </a:r>
          </a:p>
        </p:txBody>
      </p:sp>
      <p:sp>
        <p:nvSpPr>
          <p:cNvPr id="8" name="Footer Placeholder 7">
            <a:extLst>
              <a:ext uri="{FF2B5EF4-FFF2-40B4-BE49-F238E27FC236}">
                <a16:creationId xmlns:a16="http://schemas.microsoft.com/office/drawing/2014/main" id="{9DC91290-BE4D-3538-7EC0-E7FFB01A92FC}"/>
              </a:ext>
            </a:extLst>
          </p:cNvPr>
          <p:cNvSpPr>
            <a:spLocks noGrp="1"/>
          </p:cNvSpPr>
          <p:nvPr>
            <p:ph type="ftr" sz="quarter" idx="11"/>
          </p:nvPr>
        </p:nvSpPr>
        <p:spPr/>
        <p:txBody>
          <a:bodyPr/>
          <a:lstStyle/>
          <a:p>
            <a:r>
              <a:rPr lang="en-US"/>
              <a:t>BUCC</a:t>
            </a:r>
          </a:p>
        </p:txBody>
      </p:sp>
      <p:sp>
        <p:nvSpPr>
          <p:cNvPr id="10" name="Slide Number Placeholder 9">
            <a:extLst>
              <a:ext uri="{FF2B5EF4-FFF2-40B4-BE49-F238E27FC236}">
                <a16:creationId xmlns:a16="http://schemas.microsoft.com/office/drawing/2014/main" id="{2F196B59-75D3-5355-5255-E56E8FAF348A}"/>
              </a:ext>
            </a:extLst>
          </p:cNvPr>
          <p:cNvSpPr>
            <a:spLocks noGrp="1"/>
          </p:cNvSpPr>
          <p:nvPr>
            <p:ph type="sldNum" sz="quarter" idx="12"/>
          </p:nvPr>
        </p:nvSpPr>
        <p:spPr/>
        <p:txBody>
          <a:bodyPr/>
          <a:lstStyle/>
          <a:p>
            <a:fld id="{AC8303C8-F240-AD4D-88C6-8C703D71C6A6}" type="slidenum">
              <a:rPr lang="en-US" smtClean="0"/>
              <a:t>147</a:t>
            </a:fld>
            <a:endParaRPr lang="en-US"/>
          </a:p>
        </p:txBody>
      </p:sp>
    </p:spTree>
    <p:extLst>
      <p:ext uri="{BB962C8B-B14F-4D97-AF65-F5344CB8AC3E}">
        <p14:creationId xmlns:p14="http://schemas.microsoft.com/office/powerpoint/2010/main" val="390259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96DF885-7659-ED00-7112-3CBD1567C2C6}"/>
                  </a:ext>
                </a:extLst>
              </p:cNvPr>
              <p:cNvSpPr>
                <a:spLocks noGrp="1"/>
              </p:cNvSpPr>
              <p:nvPr>
                <p:ph type="title"/>
              </p:nvPr>
            </p:nvSpPr>
            <p:spPr/>
            <p:txBody>
              <a:bodyPr/>
              <a:lstStyle/>
              <a:p>
                <a:r>
                  <a:rPr lang="en-US" dirty="0"/>
                  <a:t>Criticism of Using Parallel Corpora for WSD</a:t>
                </a:r>
                <a:br>
                  <a:rPr lang="en-US" dirty="0"/>
                </a:br>
                <a:r>
                  <a:rPr lang="en-US" dirty="0"/>
                  <a:t>Monolingual Senses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Bilingual Senses</a:t>
                </a:r>
              </a:p>
            </p:txBody>
          </p:sp>
        </mc:Choice>
        <mc:Fallback>
          <p:sp>
            <p:nvSpPr>
              <p:cNvPr id="2" name="Title 1">
                <a:extLst>
                  <a:ext uri="{FF2B5EF4-FFF2-40B4-BE49-F238E27FC236}">
                    <a16:creationId xmlns:a16="http://schemas.microsoft.com/office/drawing/2014/main" id="{896DF885-7659-ED00-7112-3CBD1567C2C6}"/>
                  </a:ext>
                </a:extLst>
              </p:cNvPr>
              <p:cNvSpPr>
                <a:spLocks noGrp="1" noRot="1" noChangeAspect="1" noMove="1" noResize="1" noEditPoints="1" noAdjustHandles="1" noChangeArrowheads="1" noChangeShapeType="1" noTextEdit="1"/>
              </p:cNvSpPr>
              <p:nvPr>
                <p:ph type="title"/>
              </p:nvPr>
            </p:nvSpPr>
            <p:spPr>
              <a:blipFill>
                <a:blip r:embed="rId2"/>
                <a:stretch>
                  <a:fillRect l="-2413" t="-13333" b="-21905"/>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8141D9BF-563E-E5A1-CE22-38448CBC97FA}"/>
              </a:ext>
            </a:extLst>
          </p:cNvPr>
          <p:cNvSpPr>
            <a:spLocks noGrp="1"/>
          </p:cNvSpPr>
          <p:nvPr>
            <p:ph type="body" idx="1"/>
          </p:nvPr>
        </p:nvSpPr>
        <p:spPr/>
        <p:txBody>
          <a:bodyPr/>
          <a:lstStyle/>
          <a:p>
            <a:r>
              <a:rPr lang="en-US" dirty="0"/>
              <a:t>Bilingual</a:t>
            </a:r>
          </a:p>
        </p:txBody>
      </p:sp>
      <p:sp>
        <p:nvSpPr>
          <p:cNvPr id="6" name="Content Placeholder 5">
            <a:extLst>
              <a:ext uri="{FF2B5EF4-FFF2-40B4-BE49-F238E27FC236}">
                <a16:creationId xmlns:a16="http://schemas.microsoft.com/office/drawing/2014/main" id="{828C2BC4-B74C-0978-7666-E0883E064946}"/>
              </a:ext>
            </a:extLst>
          </p:cNvPr>
          <p:cNvSpPr>
            <a:spLocks noGrp="1"/>
          </p:cNvSpPr>
          <p:nvPr>
            <p:ph sz="half" idx="2"/>
          </p:nvPr>
        </p:nvSpPr>
        <p:spPr/>
        <p:txBody>
          <a:bodyPr/>
          <a:lstStyle/>
          <a:p>
            <a:r>
              <a:rPr lang="en-US" dirty="0"/>
              <a:t>Ambiguous in English</a:t>
            </a:r>
          </a:p>
          <a:p>
            <a:pPr lvl="1"/>
            <a:r>
              <a:rPr lang="en-US" dirty="0"/>
              <a:t>But not in French</a:t>
            </a:r>
          </a:p>
          <a:p>
            <a:endParaRPr lang="en-US" i="1" dirty="0"/>
          </a:p>
          <a:p>
            <a:r>
              <a:rPr lang="en-US" i="1" dirty="0"/>
              <a:t>bank</a:t>
            </a:r>
            <a:r>
              <a:rPr lang="en-US" dirty="0"/>
              <a:t> </a:t>
            </a:r>
            <a:r>
              <a:rPr lang="en-US" dirty="0">
                <a:sym typeface="Wingdings" pitchFamily="2" charset="2"/>
              </a:rPr>
              <a:t> </a:t>
            </a:r>
            <a:r>
              <a:rPr lang="en-US" i="1" dirty="0" err="1">
                <a:sym typeface="Wingdings" pitchFamily="2" charset="2"/>
              </a:rPr>
              <a:t>banque</a:t>
            </a:r>
            <a:endParaRPr lang="en-US" i="1" dirty="0">
              <a:sym typeface="Wingdings" pitchFamily="2" charset="2"/>
            </a:endParaRPr>
          </a:p>
          <a:p>
            <a:r>
              <a:rPr lang="en-US" i="1" dirty="0">
                <a:sym typeface="Wingdings" pitchFamily="2" charset="2"/>
              </a:rPr>
              <a:t>bank</a:t>
            </a:r>
            <a:r>
              <a:rPr lang="en-US" dirty="0">
                <a:sym typeface="Wingdings" pitchFamily="2" charset="2"/>
              </a:rPr>
              <a:t>  </a:t>
            </a:r>
            <a:r>
              <a:rPr lang="en-US" i="1" dirty="0">
                <a:sym typeface="Wingdings" pitchFamily="2" charset="2"/>
              </a:rPr>
              <a:t>banc</a:t>
            </a:r>
            <a:endParaRPr lang="en-US" i="1" dirty="0"/>
          </a:p>
        </p:txBody>
      </p:sp>
      <p:sp>
        <p:nvSpPr>
          <p:cNvPr id="7" name="Text Placeholder 6">
            <a:extLst>
              <a:ext uri="{FF2B5EF4-FFF2-40B4-BE49-F238E27FC236}">
                <a16:creationId xmlns:a16="http://schemas.microsoft.com/office/drawing/2014/main" id="{830747A2-2618-13CF-BF6E-95DD5FB69D20}"/>
              </a:ext>
            </a:extLst>
          </p:cNvPr>
          <p:cNvSpPr>
            <a:spLocks noGrp="1"/>
          </p:cNvSpPr>
          <p:nvPr>
            <p:ph type="body" sz="quarter" idx="3"/>
          </p:nvPr>
        </p:nvSpPr>
        <p:spPr/>
        <p:txBody>
          <a:bodyPr/>
          <a:lstStyle/>
          <a:p>
            <a:r>
              <a:rPr lang="en-US" dirty="0"/>
              <a:t>Monolingual</a:t>
            </a:r>
          </a:p>
        </p:txBody>
      </p:sp>
      <p:sp>
        <p:nvSpPr>
          <p:cNvPr id="8" name="Content Placeholder 7">
            <a:extLst>
              <a:ext uri="{FF2B5EF4-FFF2-40B4-BE49-F238E27FC236}">
                <a16:creationId xmlns:a16="http://schemas.microsoft.com/office/drawing/2014/main" id="{9C81998C-96F4-DD5E-D1DD-DC2A65C2C073}"/>
              </a:ext>
            </a:extLst>
          </p:cNvPr>
          <p:cNvSpPr>
            <a:spLocks noGrp="1"/>
          </p:cNvSpPr>
          <p:nvPr>
            <p:ph sz="quarter" idx="4"/>
          </p:nvPr>
        </p:nvSpPr>
        <p:spPr/>
        <p:txBody>
          <a:bodyPr/>
          <a:lstStyle/>
          <a:p>
            <a:r>
              <a:rPr lang="en-US" dirty="0"/>
              <a:t>Equally ambiguous in both languages</a:t>
            </a:r>
          </a:p>
          <a:p>
            <a:endParaRPr lang="en-US" i="1" dirty="0"/>
          </a:p>
          <a:p>
            <a:r>
              <a:rPr lang="en-US" i="1" dirty="0"/>
              <a:t>interest</a:t>
            </a:r>
            <a:r>
              <a:rPr lang="en-US" dirty="0"/>
              <a:t> </a:t>
            </a:r>
            <a:r>
              <a:rPr lang="en-US" dirty="0">
                <a:sym typeface="Wingdings" pitchFamily="2" charset="2"/>
              </a:rPr>
              <a:t> </a:t>
            </a:r>
            <a:r>
              <a:rPr lang="fr-FR" i="1" dirty="0"/>
              <a:t>intérêt</a:t>
            </a:r>
            <a:endParaRPr lang="en-US" i="1" dirty="0"/>
          </a:p>
        </p:txBody>
      </p:sp>
      <p:sp>
        <p:nvSpPr>
          <p:cNvPr id="3" name="Date Placeholder 2">
            <a:extLst>
              <a:ext uri="{FF2B5EF4-FFF2-40B4-BE49-F238E27FC236}">
                <a16:creationId xmlns:a16="http://schemas.microsoft.com/office/drawing/2014/main" id="{5E3F15E9-DA4A-6E99-B6B1-F582572B939B}"/>
              </a:ext>
            </a:extLst>
          </p:cNvPr>
          <p:cNvSpPr>
            <a:spLocks noGrp="1"/>
          </p:cNvSpPr>
          <p:nvPr>
            <p:ph type="dt" sz="half" idx="10"/>
          </p:nvPr>
        </p:nvSpPr>
        <p:spPr/>
        <p:txBody>
          <a:bodyPr/>
          <a:lstStyle/>
          <a:p>
            <a:r>
              <a:rPr lang="en-US"/>
              <a:t>1/20/25</a:t>
            </a:r>
          </a:p>
        </p:txBody>
      </p:sp>
      <p:sp>
        <p:nvSpPr>
          <p:cNvPr id="4" name="Footer Placeholder 3">
            <a:extLst>
              <a:ext uri="{FF2B5EF4-FFF2-40B4-BE49-F238E27FC236}">
                <a16:creationId xmlns:a16="http://schemas.microsoft.com/office/drawing/2014/main" id="{2D9ABB3D-0242-DB48-6D91-44B6BA486F20}"/>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C4813993-5194-1215-880F-753348A614A0}"/>
              </a:ext>
            </a:extLst>
          </p:cNvPr>
          <p:cNvSpPr>
            <a:spLocks noGrp="1"/>
          </p:cNvSpPr>
          <p:nvPr>
            <p:ph type="sldNum" sz="quarter" idx="12"/>
          </p:nvPr>
        </p:nvSpPr>
        <p:spPr/>
        <p:txBody>
          <a:bodyPr/>
          <a:lstStyle/>
          <a:p>
            <a:fld id="{AC8303C8-F240-AD4D-88C6-8C703D71C6A6}" type="slidenum">
              <a:rPr lang="en-US" smtClean="0"/>
              <a:t>148</a:t>
            </a:fld>
            <a:endParaRPr lang="en-US"/>
          </a:p>
        </p:txBody>
      </p:sp>
    </p:spTree>
    <p:extLst>
      <p:ext uri="{BB962C8B-B14F-4D97-AF65-F5344CB8AC3E}">
        <p14:creationId xmlns:p14="http://schemas.microsoft.com/office/powerpoint/2010/main" val="29048233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02F1A-B540-24B0-D3B9-1BF9F8707DB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3">
                <a:extLst>
                  <a:ext uri="{FF2B5EF4-FFF2-40B4-BE49-F238E27FC236}">
                    <a16:creationId xmlns:a16="http://schemas.microsoft.com/office/drawing/2014/main" id="{1A3CBF73-B30C-8DCC-58EE-0192DC081204}"/>
                  </a:ext>
                </a:extLst>
              </p:cNvPr>
              <p:cNvSpPr>
                <a:spLocks noGrp="1"/>
              </p:cNvSpPr>
              <p:nvPr>
                <p:ph type="title"/>
              </p:nvPr>
            </p:nvSpPr>
            <p:spPr/>
            <p:txBody>
              <a:bodyPr/>
              <a:lstStyle/>
              <a:p>
                <a:r>
                  <a:rPr lang="en-US" dirty="0"/>
                  <a:t>PMI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Lexical Semantics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Back Translation</a:t>
                </a:r>
              </a:p>
            </p:txBody>
          </p:sp>
        </mc:Choice>
        <mc:Fallback>
          <p:sp>
            <p:nvSpPr>
              <p:cNvPr id="4" name="Title 3">
                <a:extLst>
                  <a:ext uri="{FF2B5EF4-FFF2-40B4-BE49-F238E27FC236}">
                    <a16:creationId xmlns:a16="http://schemas.microsoft.com/office/drawing/2014/main" id="{1A3CBF73-B30C-8DCC-58EE-0192DC081204}"/>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B3FB386A-5066-AADA-83D6-CD61A2A30E8F}"/>
              </a:ext>
            </a:extLst>
          </p:cNvPr>
          <p:cNvSpPr>
            <a:spLocks noGrp="1"/>
          </p:cNvSpPr>
          <p:nvPr>
            <p:ph sz="half" idx="1"/>
          </p:nvPr>
        </p:nvSpPr>
        <p:spPr/>
        <p:txBody>
          <a:bodyPr>
            <a:normAutofit fontScale="85000" lnSpcReduction="20000"/>
          </a:bodyPr>
          <a:lstStyle/>
          <a:p>
            <a:r>
              <a:rPr lang="en-US" dirty="0">
                <a:solidFill>
                  <a:schemeClr val="bg2">
                    <a:lumMod val="75000"/>
                  </a:schemeClr>
                </a:solidFill>
              </a:rPr>
              <a:t>Distributional hypothesis</a:t>
            </a:r>
          </a:p>
          <a:p>
            <a:pPr lvl="1"/>
            <a:r>
              <a:rPr lang="en-US" dirty="0">
                <a:solidFill>
                  <a:schemeClr val="bg2">
                    <a:lumMod val="75000"/>
                  </a:schemeClr>
                </a:solidFill>
              </a:rPr>
              <a:t>Corpora are all we need</a:t>
            </a:r>
          </a:p>
          <a:p>
            <a:pPr lvl="2"/>
            <a:r>
              <a:rPr lang="en-US" i="1" dirty="0">
                <a:solidFill>
                  <a:schemeClr val="bg2">
                    <a:lumMod val="75000"/>
                  </a:schemeClr>
                </a:solidFill>
              </a:rPr>
              <a:t>You shall know a word by the company it keeps </a:t>
            </a:r>
            <a:r>
              <a:rPr lang="en-US" dirty="0">
                <a:solidFill>
                  <a:schemeClr val="bg2">
                    <a:lumMod val="75000"/>
                  </a:schemeClr>
                </a:solidFill>
              </a:rPr>
              <a:t>– Firth (1957)</a:t>
            </a:r>
            <a:endParaRPr lang="en-US" i="1" dirty="0">
              <a:solidFill>
                <a:schemeClr val="bg2">
                  <a:lumMod val="75000"/>
                </a:schemeClr>
              </a:solidFill>
            </a:endParaRPr>
          </a:p>
          <a:p>
            <a:pPr lvl="1"/>
            <a:r>
              <a:rPr lang="en-US" dirty="0">
                <a:solidFill>
                  <a:schemeClr val="bg2">
                    <a:lumMod val="75000"/>
                  </a:schemeClr>
                </a:solidFill>
              </a:rPr>
              <a:t>No semantics, etymology, etc.</a:t>
            </a:r>
          </a:p>
          <a:p>
            <a:r>
              <a:rPr lang="en-US" dirty="0"/>
              <a:t>PMI (pointwise mutual info)</a:t>
            </a:r>
          </a:p>
          <a:p>
            <a:pPr lvl="1"/>
            <a:r>
              <a:rPr lang="en-US" dirty="0">
                <a:sym typeface="Wingdings" pitchFamily="2" charset="2"/>
              </a:rPr>
              <a:t>Estimates collocations</a:t>
            </a:r>
          </a:p>
          <a:p>
            <a:pPr lvl="2"/>
            <a:r>
              <a:rPr lang="en-US" dirty="0">
                <a:sym typeface="Wingdings" pitchFamily="2" charset="2"/>
              </a:rPr>
              <a:t>Prob that two words appear near one another, normalized by chance</a:t>
            </a:r>
          </a:p>
          <a:p>
            <a:pPr lvl="2"/>
            <a:r>
              <a:rPr lang="en-US" i="1" dirty="0">
                <a:sym typeface="Wingdings" pitchFamily="2" charset="2"/>
              </a:rPr>
              <a:t>good / OK / bad</a:t>
            </a:r>
          </a:p>
          <a:p>
            <a:r>
              <a:rPr lang="en-US" dirty="0">
                <a:sym typeface="Wingdings" pitchFamily="2" charset="2"/>
              </a:rPr>
              <a:t>Back Translation</a:t>
            </a:r>
          </a:p>
          <a:p>
            <a:pPr lvl="1"/>
            <a:r>
              <a:rPr lang="en-US" dirty="0">
                <a:sym typeface="Wingdings" pitchFamily="2" charset="2"/>
              </a:rPr>
              <a:t>Random Walk over Translations</a:t>
            </a:r>
          </a:p>
          <a:p>
            <a:pPr lvl="1"/>
            <a:r>
              <a:rPr lang="en-US" i="1" dirty="0">
                <a:sym typeface="Wingdings" pitchFamily="2" charset="2"/>
              </a:rPr>
              <a:t>Good</a:t>
            </a:r>
            <a:r>
              <a:rPr lang="en-US" dirty="0">
                <a:sym typeface="Wingdings" pitchFamily="2" charset="2"/>
              </a:rPr>
              <a:t>  </a:t>
            </a:r>
            <a:r>
              <a:rPr lang="en-US" i="1" dirty="0">
                <a:sym typeface="Wingdings" pitchFamily="2" charset="2"/>
              </a:rPr>
              <a:t>Bien</a:t>
            </a:r>
            <a:r>
              <a:rPr lang="en-US" dirty="0">
                <a:sym typeface="Wingdings" pitchFamily="2" charset="2"/>
              </a:rPr>
              <a:t>  </a:t>
            </a:r>
            <a:r>
              <a:rPr lang="en-US" i="1" dirty="0">
                <a:sym typeface="Wingdings" pitchFamily="2" charset="2"/>
              </a:rPr>
              <a:t>OK</a:t>
            </a:r>
            <a:r>
              <a:rPr lang="en-US" dirty="0">
                <a:sym typeface="Wingdings" pitchFamily="2" charset="2"/>
              </a:rPr>
              <a:t>  </a:t>
            </a:r>
            <a:r>
              <a:rPr lang="en-US" i="1" dirty="0">
                <a:sym typeface="Wingdings" pitchFamily="2" charset="2"/>
              </a:rPr>
              <a:t>Tout </a:t>
            </a:r>
            <a:r>
              <a:rPr lang="en-US" i="1" dirty="0" err="1">
                <a:sym typeface="Wingdings" pitchFamily="2" charset="2"/>
              </a:rPr>
              <a:t>marche</a:t>
            </a:r>
            <a:r>
              <a:rPr lang="en-US" i="1" dirty="0">
                <a:sym typeface="Wingdings" pitchFamily="2" charset="2"/>
              </a:rPr>
              <a:t> bien</a:t>
            </a:r>
            <a:r>
              <a:rPr lang="en-US" dirty="0">
                <a:sym typeface="Wingdings" pitchFamily="2" charset="2"/>
              </a:rPr>
              <a:t>  </a:t>
            </a:r>
            <a:r>
              <a:rPr lang="en-US" i="1" dirty="0">
                <a:sym typeface="Wingdings" pitchFamily="2" charset="2"/>
              </a:rPr>
              <a:t>Everything works fine</a:t>
            </a:r>
          </a:p>
          <a:p>
            <a:pPr lvl="1"/>
            <a:r>
              <a:rPr lang="en-US" dirty="0"/>
              <a:t>But not, </a:t>
            </a:r>
            <a:r>
              <a:rPr lang="en-US" i="1" dirty="0"/>
              <a:t>good</a:t>
            </a:r>
            <a:r>
              <a:rPr lang="en-US" dirty="0"/>
              <a:t> </a:t>
            </a:r>
            <a:r>
              <a:rPr lang="en-US" dirty="0">
                <a:sym typeface="Wingdings" pitchFamily="2" charset="2"/>
              </a:rPr>
              <a:t> …  </a:t>
            </a:r>
            <a:r>
              <a:rPr lang="en-US" i="1" dirty="0">
                <a:sym typeface="Wingdings" pitchFamily="2" charset="2"/>
              </a:rPr>
              <a:t>bad</a:t>
            </a:r>
            <a:endParaRPr lang="en-US" i="1" dirty="0"/>
          </a:p>
        </p:txBody>
      </p:sp>
      <p:sp>
        <p:nvSpPr>
          <p:cNvPr id="10" name="Content Placeholder 9">
            <a:extLst>
              <a:ext uri="{FF2B5EF4-FFF2-40B4-BE49-F238E27FC236}">
                <a16:creationId xmlns:a16="http://schemas.microsoft.com/office/drawing/2014/main" id="{B9E313AF-2A8A-2D25-6967-9A4DC15CCBF6}"/>
              </a:ext>
            </a:extLst>
          </p:cNvPr>
          <p:cNvSpPr>
            <a:spLocks noGrp="1"/>
          </p:cNvSpPr>
          <p:nvPr>
            <p:ph sz="half" idx="2"/>
          </p:nvPr>
        </p:nvSpPr>
        <p:spPr/>
        <p:txBody>
          <a:bodyPr>
            <a:normAutofit fontScale="85000" lnSpcReduction="20000"/>
          </a:bodyPr>
          <a:lstStyle/>
          <a:p>
            <a:r>
              <a:rPr lang="en-US" dirty="0"/>
              <a:t>Large PMI</a:t>
            </a:r>
          </a:p>
          <a:p>
            <a:pPr lvl="1"/>
            <a:r>
              <a:rPr lang="en-US" dirty="0"/>
              <a:t>Collocations: </a:t>
            </a:r>
          </a:p>
          <a:p>
            <a:pPr lvl="2"/>
            <a:r>
              <a:rPr lang="en-US" i="1" dirty="0"/>
              <a:t>Truth, Justice &amp; American Way</a:t>
            </a:r>
          </a:p>
          <a:p>
            <a:pPr lvl="2"/>
            <a:r>
              <a:rPr lang="en-US" i="1" dirty="0"/>
              <a:t>Red, White and Blue</a:t>
            </a:r>
          </a:p>
          <a:p>
            <a:pPr lvl="1"/>
            <a:r>
              <a:rPr lang="en-US" dirty="0"/>
              <a:t>Synonyms: </a:t>
            </a:r>
            <a:r>
              <a:rPr lang="en-US" i="1" dirty="0"/>
              <a:t>true / correct</a:t>
            </a:r>
          </a:p>
          <a:p>
            <a:pPr lvl="1"/>
            <a:r>
              <a:rPr lang="en-US" dirty="0"/>
              <a:t>Antonyms: </a:t>
            </a:r>
            <a:r>
              <a:rPr lang="en-US" i="1" dirty="0"/>
              <a:t>true / false</a:t>
            </a:r>
          </a:p>
          <a:p>
            <a:pPr lvl="1"/>
            <a:r>
              <a:rPr lang="en-US" dirty="0"/>
              <a:t>Part-Whole: </a:t>
            </a:r>
            <a:r>
              <a:rPr lang="en-US" i="1" dirty="0"/>
              <a:t>window /house</a:t>
            </a:r>
          </a:p>
        </p:txBody>
      </p:sp>
      <p:pic>
        <p:nvPicPr>
          <p:cNvPr id="11" name="Content Placeholder 7" descr="A table with black text and white text&#10;&#10;Description automatically generated">
            <a:extLst>
              <a:ext uri="{FF2B5EF4-FFF2-40B4-BE49-F238E27FC236}">
                <a16:creationId xmlns:a16="http://schemas.microsoft.com/office/drawing/2014/main" id="{73A94736-D8C5-2E07-912A-60C6C5C1797A}"/>
              </a:ext>
            </a:extLst>
          </p:cNvPr>
          <p:cNvPicPr>
            <a:picLocks noChangeAspect="1"/>
          </p:cNvPicPr>
          <p:nvPr/>
        </p:nvPicPr>
        <p:blipFill>
          <a:blip r:embed="rId4"/>
          <a:stretch>
            <a:fillRect/>
          </a:stretch>
        </p:blipFill>
        <p:spPr>
          <a:xfrm>
            <a:off x="6172200" y="4072426"/>
            <a:ext cx="5349534" cy="2323978"/>
          </a:xfrm>
          <a:prstGeom prst="rect">
            <a:avLst/>
          </a:prstGeom>
        </p:spPr>
      </p:pic>
      <p:sp>
        <p:nvSpPr>
          <p:cNvPr id="2" name="Date Placeholder 1">
            <a:extLst>
              <a:ext uri="{FF2B5EF4-FFF2-40B4-BE49-F238E27FC236}">
                <a16:creationId xmlns:a16="http://schemas.microsoft.com/office/drawing/2014/main" id="{28A7EF04-A2BA-B468-8ABA-03102735E2BD}"/>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A2C4BEDD-B53F-651C-C439-A3554F3E27C3}"/>
              </a:ext>
            </a:extLst>
          </p:cNvPr>
          <p:cNvSpPr>
            <a:spLocks noGrp="1"/>
          </p:cNvSpPr>
          <p:nvPr>
            <p:ph type="ftr" sz="quarter" idx="11"/>
          </p:nvPr>
        </p:nvSpPr>
        <p:spPr/>
        <p:txBody>
          <a:bodyPr/>
          <a:lstStyle/>
          <a:p>
            <a:r>
              <a:rPr lang="en-US"/>
              <a:t>BUCC</a:t>
            </a:r>
          </a:p>
        </p:txBody>
      </p:sp>
      <p:sp>
        <p:nvSpPr>
          <p:cNvPr id="6" name="Slide Number Placeholder 5">
            <a:extLst>
              <a:ext uri="{FF2B5EF4-FFF2-40B4-BE49-F238E27FC236}">
                <a16:creationId xmlns:a16="http://schemas.microsoft.com/office/drawing/2014/main" id="{C48F5BDD-43CC-76C7-4C52-405FA173EEE7}"/>
              </a:ext>
            </a:extLst>
          </p:cNvPr>
          <p:cNvSpPr>
            <a:spLocks noGrp="1"/>
          </p:cNvSpPr>
          <p:nvPr>
            <p:ph type="sldNum" sz="quarter" idx="12"/>
          </p:nvPr>
        </p:nvSpPr>
        <p:spPr/>
        <p:txBody>
          <a:bodyPr/>
          <a:lstStyle/>
          <a:p>
            <a:fld id="{AC8303C8-F240-AD4D-88C6-8C703D71C6A6}" type="slidenum">
              <a:rPr lang="en-US" smtClean="0"/>
              <a:t>149</a:t>
            </a:fld>
            <a:endParaRPr lang="en-US"/>
          </a:p>
        </p:txBody>
      </p:sp>
    </p:spTree>
    <p:extLst>
      <p:ext uri="{BB962C8B-B14F-4D97-AF65-F5344CB8AC3E}">
        <p14:creationId xmlns:p14="http://schemas.microsoft.com/office/powerpoint/2010/main" val="74441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7C95-A2F2-D576-A3BA-EF6FBB1F9980}"/>
              </a:ext>
            </a:extLst>
          </p:cNvPr>
          <p:cNvSpPr>
            <a:spLocks noGrp="1"/>
          </p:cNvSpPr>
          <p:nvPr>
            <p:ph type="title"/>
          </p:nvPr>
        </p:nvSpPr>
        <p:spPr/>
        <p:txBody>
          <a:bodyPr/>
          <a:lstStyle/>
          <a:p>
            <a:r>
              <a:rPr lang="en-US" dirty="0"/>
              <a:t>Narrative/Hype: Bots are completely “new”</a:t>
            </a:r>
            <a:br>
              <a:rPr lang="en-US" dirty="0"/>
            </a:br>
            <a:r>
              <a:rPr lang="en-US" dirty="0"/>
              <a:t>But there is much to learn from the Past</a:t>
            </a:r>
          </a:p>
        </p:txBody>
      </p:sp>
      <p:sp>
        <p:nvSpPr>
          <p:cNvPr id="9" name="Text Placeholder 8">
            <a:extLst>
              <a:ext uri="{FF2B5EF4-FFF2-40B4-BE49-F238E27FC236}">
                <a16:creationId xmlns:a16="http://schemas.microsoft.com/office/drawing/2014/main" id="{AABC0AD5-B14B-25E7-D237-26ABD8F514A8}"/>
              </a:ext>
            </a:extLst>
          </p:cNvPr>
          <p:cNvSpPr>
            <a:spLocks noGrp="1"/>
          </p:cNvSpPr>
          <p:nvPr>
            <p:ph type="body" idx="1"/>
          </p:nvPr>
        </p:nvSpPr>
        <p:spPr/>
        <p:txBody>
          <a:bodyPr/>
          <a:lstStyle/>
          <a:p>
            <a:r>
              <a:rPr lang="en-US" dirty="0"/>
              <a:t>Past</a:t>
            </a:r>
          </a:p>
        </p:txBody>
      </p:sp>
      <p:sp>
        <p:nvSpPr>
          <p:cNvPr id="3" name="Content Placeholder 2">
            <a:extLst>
              <a:ext uri="{FF2B5EF4-FFF2-40B4-BE49-F238E27FC236}">
                <a16:creationId xmlns:a16="http://schemas.microsoft.com/office/drawing/2014/main" id="{5ADEB412-518D-30D2-1F76-695CEB873525}"/>
              </a:ext>
            </a:extLst>
          </p:cNvPr>
          <p:cNvSpPr>
            <a:spLocks noGrp="1"/>
          </p:cNvSpPr>
          <p:nvPr>
            <p:ph sz="half" idx="2"/>
          </p:nvPr>
        </p:nvSpPr>
        <p:spPr/>
        <p:txBody>
          <a:bodyPr>
            <a:normAutofit fontScale="92500" lnSpcReduction="20000"/>
          </a:bodyPr>
          <a:lstStyle/>
          <a:p>
            <a:r>
              <a:rPr lang="en-US" dirty="0"/>
              <a:t>1950s: Empiricism </a:t>
            </a:r>
          </a:p>
          <a:p>
            <a:pPr lvl="1"/>
            <a:r>
              <a:rPr lang="en-US" dirty="0"/>
              <a:t>(Shannon, Skinner, Firth, Harris) </a:t>
            </a:r>
          </a:p>
          <a:p>
            <a:r>
              <a:rPr lang="en-US" dirty="0"/>
              <a:t>1970s: Rationalism </a:t>
            </a:r>
          </a:p>
          <a:p>
            <a:pPr lvl="1"/>
            <a:r>
              <a:rPr lang="en-US" dirty="0"/>
              <a:t>(Chomsky, Minsky) </a:t>
            </a:r>
          </a:p>
          <a:p>
            <a:r>
              <a:rPr lang="en-US" dirty="0"/>
              <a:t>1990s: Revival of empiricism </a:t>
            </a:r>
          </a:p>
          <a:p>
            <a:pPr lvl="1"/>
            <a:r>
              <a:rPr lang="en-US" dirty="0"/>
              <a:t>(IBM, AT&amp;T Bell Labs) </a:t>
            </a:r>
          </a:p>
          <a:p>
            <a:r>
              <a:rPr lang="en-US" dirty="0"/>
              <a:t>2010s: Extreme empiricism </a:t>
            </a:r>
          </a:p>
          <a:p>
            <a:pPr lvl="1"/>
            <a:r>
              <a:rPr lang="en-US" dirty="0"/>
              <a:t>(LLMs, ChatGPT &amp; DeepSeek)</a:t>
            </a:r>
          </a:p>
        </p:txBody>
      </p:sp>
      <p:sp>
        <p:nvSpPr>
          <p:cNvPr id="10" name="Text Placeholder 9">
            <a:extLst>
              <a:ext uri="{FF2B5EF4-FFF2-40B4-BE49-F238E27FC236}">
                <a16:creationId xmlns:a16="http://schemas.microsoft.com/office/drawing/2014/main" id="{CD8E3B22-5B3F-20C1-00A3-690738098342}"/>
              </a:ext>
            </a:extLst>
          </p:cNvPr>
          <p:cNvSpPr>
            <a:spLocks noGrp="1"/>
          </p:cNvSpPr>
          <p:nvPr>
            <p:ph type="body" sz="quarter" idx="3"/>
          </p:nvPr>
        </p:nvSpPr>
        <p:spPr/>
        <p:txBody>
          <a:bodyPr/>
          <a:lstStyle/>
          <a:p>
            <a:r>
              <a:rPr lang="en-US" dirty="0"/>
              <a:t>Empiricism</a:t>
            </a:r>
          </a:p>
        </p:txBody>
      </p:sp>
      <p:sp>
        <p:nvSpPr>
          <p:cNvPr id="4" name="Content Placeholder 3">
            <a:extLst>
              <a:ext uri="{FF2B5EF4-FFF2-40B4-BE49-F238E27FC236}">
                <a16:creationId xmlns:a16="http://schemas.microsoft.com/office/drawing/2014/main" id="{6973FD80-9B08-9F3E-4F58-0F652362E4AE}"/>
              </a:ext>
            </a:extLst>
          </p:cNvPr>
          <p:cNvSpPr>
            <a:spLocks noGrp="1"/>
          </p:cNvSpPr>
          <p:nvPr>
            <p:ph sz="quarter" idx="4"/>
          </p:nvPr>
        </p:nvSpPr>
        <p:spPr/>
        <p:txBody>
          <a:bodyPr>
            <a:normAutofit fontScale="92500" lnSpcReduction="20000"/>
          </a:bodyPr>
          <a:lstStyle/>
          <a:p>
            <a:r>
              <a:rPr lang="en-US" dirty="0"/>
              <a:t>Distributional Hypothesis</a:t>
            </a:r>
          </a:p>
          <a:p>
            <a:pPr lvl="1"/>
            <a:r>
              <a:rPr lang="en-US" dirty="0" err="1"/>
              <a:t>Zellig</a:t>
            </a:r>
            <a:r>
              <a:rPr lang="en-US" dirty="0"/>
              <a:t> Harris (Chomsky’s Advisor)</a:t>
            </a:r>
          </a:p>
          <a:p>
            <a:r>
              <a:rPr lang="en-US" i="1" dirty="0"/>
              <a:t>You shall know a word by the company it keeps </a:t>
            </a:r>
          </a:p>
          <a:p>
            <a:pPr marL="457200" lvl="1" indent="0">
              <a:buNone/>
            </a:pPr>
            <a:r>
              <a:rPr lang="en-US" dirty="0"/>
              <a:t>– Firth (1957)</a:t>
            </a:r>
          </a:p>
          <a:p>
            <a:r>
              <a:rPr lang="en-US" i="1" dirty="0"/>
              <a:t>Every time I fire a linguist, </a:t>
            </a:r>
          </a:p>
          <a:p>
            <a:pPr lvl="1"/>
            <a:r>
              <a:rPr lang="en-US" i="1" dirty="0"/>
              <a:t>the performance of the speech recognizer goes up </a:t>
            </a:r>
          </a:p>
          <a:p>
            <a:pPr marL="457200" lvl="1" indent="0">
              <a:buNone/>
            </a:pPr>
            <a:r>
              <a:rPr lang="en-US" dirty="0"/>
              <a:t>	– Jelinek (2004)</a:t>
            </a:r>
          </a:p>
          <a:p>
            <a:r>
              <a:rPr lang="en-US" i="1" dirty="0"/>
              <a:t>There is no data like more data</a:t>
            </a:r>
          </a:p>
          <a:p>
            <a:pPr marL="457200" lvl="1" indent="0">
              <a:buNone/>
            </a:pPr>
            <a:r>
              <a:rPr lang="en-US" dirty="0"/>
              <a:t>	– Mercer (1988)</a:t>
            </a:r>
          </a:p>
          <a:p>
            <a:pPr marL="457200" lvl="1" indent="0">
              <a:buNone/>
            </a:pPr>
            <a:endParaRPr lang="en-US" dirty="0"/>
          </a:p>
        </p:txBody>
      </p:sp>
      <p:sp>
        <p:nvSpPr>
          <p:cNvPr id="5" name="Date Placeholder 4">
            <a:extLst>
              <a:ext uri="{FF2B5EF4-FFF2-40B4-BE49-F238E27FC236}">
                <a16:creationId xmlns:a16="http://schemas.microsoft.com/office/drawing/2014/main" id="{CCFF6545-65B4-0894-891C-8D96B0D9E97B}"/>
              </a:ext>
            </a:extLst>
          </p:cNvPr>
          <p:cNvSpPr>
            <a:spLocks noGrp="1"/>
          </p:cNvSpPr>
          <p:nvPr>
            <p:ph type="dt" sz="half" idx="10"/>
          </p:nvPr>
        </p:nvSpPr>
        <p:spPr/>
        <p:txBody>
          <a:bodyPr/>
          <a:lstStyle/>
          <a:p>
            <a:fld id="{2B4D9DBA-E69F-1D48-98FC-9658F6159068}" type="datetime1">
              <a:rPr lang="en-US" smtClean="0"/>
              <a:t>7/20/25</a:t>
            </a:fld>
            <a:endParaRPr lang="en-US"/>
          </a:p>
        </p:txBody>
      </p:sp>
      <p:sp>
        <p:nvSpPr>
          <p:cNvPr id="6" name="Footer Placeholder 5">
            <a:extLst>
              <a:ext uri="{FF2B5EF4-FFF2-40B4-BE49-F238E27FC236}">
                <a16:creationId xmlns:a16="http://schemas.microsoft.com/office/drawing/2014/main" id="{B1BB0189-DA40-BD5E-7E20-E4D7ED15F9D9}"/>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FDF489E1-B89F-186D-7EF7-9753C8AFDF80}"/>
              </a:ext>
            </a:extLst>
          </p:cNvPr>
          <p:cNvSpPr>
            <a:spLocks noGrp="1"/>
          </p:cNvSpPr>
          <p:nvPr>
            <p:ph type="sldNum" sz="quarter" idx="12"/>
          </p:nvPr>
        </p:nvSpPr>
        <p:spPr/>
        <p:txBody>
          <a:bodyPr/>
          <a:lstStyle/>
          <a:p>
            <a:fld id="{C72F3E17-4FA1-294B-92E3-0BC89BF17CB2}" type="slidenum">
              <a:rPr lang="en-US" smtClean="0"/>
              <a:t>15</a:t>
            </a:fld>
            <a:endParaRPr lang="en-US"/>
          </a:p>
        </p:txBody>
      </p:sp>
      <p:sp>
        <p:nvSpPr>
          <p:cNvPr id="8" name="Rounded Rectangular Callout 7">
            <a:extLst>
              <a:ext uri="{FF2B5EF4-FFF2-40B4-BE49-F238E27FC236}">
                <a16:creationId xmlns:a16="http://schemas.microsoft.com/office/drawing/2014/main" id="{7049CFF5-0194-466F-95BF-DA41AF6772A5}"/>
              </a:ext>
            </a:extLst>
          </p:cNvPr>
          <p:cNvSpPr/>
          <p:nvPr/>
        </p:nvSpPr>
        <p:spPr>
          <a:xfrm>
            <a:off x="9246918" y="3655635"/>
            <a:ext cx="1740596" cy="507931"/>
          </a:xfrm>
          <a:prstGeom prst="wedgeRoundRectCallout">
            <a:avLst>
              <a:gd name="adj1" fmla="val -60448"/>
              <a:gd name="adj2" fmla="val -418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Collocations</a:t>
            </a:r>
          </a:p>
        </p:txBody>
      </p:sp>
      <p:sp>
        <p:nvSpPr>
          <p:cNvPr id="11" name="Rounded Rectangular Callout 10">
            <a:extLst>
              <a:ext uri="{FF2B5EF4-FFF2-40B4-BE49-F238E27FC236}">
                <a16:creationId xmlns:a16="http://schemas.microsoft.com/office/drawing/2014/main" id="{2D30203E-A926-1098-CD1B-3738BE8D7E3C}"/>
              </a:ext>
            </a:extLst>
          </p:cNvPr>
          <p:cNvSpPr/>
          <p:nvPr/>
        </p:nvSpPr>
        <p:spPr>
          <a:xfrm>
            <a:off x="8474641" y="1710265"/>
            <a:ext cx="3015117" cy="698986"/>
          </a:xfrm>
          <a:prstGeom prst="wedgeRoundRectCallout">
            <a:avLst>
              <a:gd name="adj1" fmla="val -69072"/>
              <a:gd name="adj2" fmla="val 2663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Find data (corpora) to settle open questions</a:t>
            </a:r>
          </a:p>
        </p:txBody>
      </p:sp>
    </p:spTree>
    <p:extLst>
      <p:ext uri="{BB962C8B-B14F-4D97-AF65-F5344CB8AC3E}">
        <p14:creationId xmlns:p14="http://schemas.microsoft.com/office/powerpoint/2010/main" val="319486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C850-06D4-C3AA-32EC-7E911905EF28}"/>
              </a:ext>
            </a:extLst>
          </p:cNvPr>
          <p:cNvSpPr>
            <a:spLocks noGrp="1"/>
          </p:cNvSpPr>
          <p:nvPr>
            <p:ph type="title"/>
          </p:nvPr>
        </p:nvSpPr>
        <p:spPr/>
        <p:txBody>
          <a:bodyPr/>
          <a:lstStyle/>
          <a:p>
            <a:r>
              <a:rPr lang="en-US" dirty="0"/>
              <a:t>More advanced questions</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D44F7292-9823-C935-479C-EDFC349C8F0D}"/>
                  </a:ext>
                </a:extLst>
              </p:cNvPr>
              <p:cNvSpPr>
                <a:spLocks noGrp="1"/>
              </p:cNvSpPr>
              <p:nvPr>
                <p:ph idx="1"/>
              </p:nvPr>
            </p:nvSpPr>
            <p:spPr/>
            <p:txBody>
              <a:bodyPr>
                <a:normAutofit fontScale="92500" lnSpcReduction="20000"/>
              </a:bodyPr>
              <a:lstStyle/>
              <a:p>
                <a:r>
                  <a:rPr lang="en-US" dirty="0"/>
                  <a:t>Similarities and differences between word senses in</a:t>
                </a:r>
              </a:p>
              <a:p>
                <a:pPr lvl="1"/>
                <a:r>
                  <a:rPr lang="en-US" dirty="0"/>
                  <a:t>Bilingual dictionaries and monolingual dictionaries</a:t>
                </a:r>
              </a:p>
              <a:p>
                <a:r>
                  <a:rPr lang="en-US" dirty="0"/>
                  <a:t>Coverage of senses in resources such as WordNet</a:t>
                </a:r>
              </a:p>
              <a:p>
                <a:r>
                  <a:rPr lang="en-US" dirty="0"/>
                  <a:t>Coverage of senses in machine translation (MT)</a:t>
                </a:r>
              </a:p>
              <a:p>
                <a:pPr lvl="1"/>
                <a:r>
                  <a:rPr lang="en-US" dirty="0"/>
                  <a:t>Avoid pivoting via English</a:t>
                </a:r>
              </a:p>
              <a:p>
                <a:pPr lvl="1"/>
                <a:r>
                  <a:rPr lang="en-US" dirty="0"/>
                  <a:t>English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interlingua (Universal Grammar)</a:t>
                </a:r>
              </a:p>
              <a:p>
                <a:pPr lvl="1"/>
                <a:r>
                  <a:rPr lang="en-US" dirty="0"/>
                  <a:t>Unfortunately, MT systems are often trained on “</a:t>
                </a:r>
                <a:r>
                  <a:rPr lang="en-US" dirty="0" err="1"/>
                  <a:t>translationese</a:t>
                </a:r>
                <a:r>
                  <a:rPr lang="en-US" dirty="0"/>
                  <a:t>”</a:t>
                </a:r>
              </a:p>
              <a:p>
                <a:pPr lvl="2"/>
                <a:r>
                  <a:rPr lang="en-US" dirty="0"/>
                  <a:t>Introduces Anglocentric biases</a:t>
                </a:r>
              </a:p>
              <a:p>
                <a:r>
                  <a:rPr lang="en-US" dirty="0"/>
                  <a:t>Collocation (and PMI): </a:t>
                </a:r>
              </a:p>
              <a:p>
                <a:pPr lvl="1"/>
                <a:r>
                  <a:rPr lang="en-US" dirty="0"/>
                  <a:t>Does not distinguish synonyms from antonyms</a:t>
                </a:r>
              </a:p>
              <a:p>
                <a:pPr lvl="1"/>
                <a:r>
                  <a:rPr lang="en-US" dirty="0"/>
                  <a:t>Back-translation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Collocation</a:t>
                </a:r>
              </a:p>
              <a:p>
                <a:pPr lvl="2"/>
                <a:r>
                  <a:rPr lang="en-US" dirty="0"/>
                  <a:t>Back-translation: Similar across languages</a:t>
                </a:r>
              </a:p>
              <a:p>
                <a:pPr lvl="2"/>
                <a:r>
                  <a:rPr lang="en-US" dirty="0"/>
                  <a:t>Collocation (PMI): Similar within language</a:t>
                </a:r>
              </a:p>
            </p:txBody>
          </p:sp>
        </mc:Choice>
        <mc:Fallback>
          <p:sp>
            <p:nvSpPr>
              <p:cNvPr id="8" name="Content Placeholder 7">
                <a:extLst>
                  <a:ext uri="{FF2B5EF4-FFF2-40B4-BE49-F238E27FC236}">
                    <a16:creationId xmlns:a16="http://schemas.microsoft.com/office/drawing/2014/main" id="{D44F7292-9823-C935-479C-EDFC349C8F0D}"/>
                  </a:ext>
                </a:extLst>
              </p:cNvPr>
              <p:cNvSpPr>
                <a:spLocks noGrp="1" noRot="1" noChangeAspect="1" noMove="1" noResize="1" noEditPoints="1" noAdjustHandles="1" noChangeArrowheads="1" noChangeShapeType="1" noTextEdit="1"/>
              </p:cNvSpPr>
              <p:nvPr>
                <p:ph idx="1"/>
              </p:nvPr>
            </p:nvSpPr>
            <p:spPr>
              <a:blipFill>
                <a:blip r:embed="rId2"/>
                <a:stretch>
                  <a:fillRect l="-965" t="-348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C6E131F-3812-20D2-DC1B-A48A004B767A}"/>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9ECE0D29-7701-62D9-F246-355CD2F71A51}"/>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6D62FB2F-9282-5B2F-E417-766D23765A04}"/>
              </a:ext>
            </a:extLst>
          </p:cNvPr>
          <p:cNvSpPr>
            <a:spLocks noGrp="1"/>
          </p:cNvSpPr>
          <p:nvPr>
            <p:ph type="sldNum" sz="quarter" idx="12"/>
          </p:nvPr>
        </p:nvSpPr>
        <p:spPr/>
        <p:txBody>
          <a:bodyPr/>
          <a:lstStyle/>
          <a:p>
            <a:fld id="{33A3D10F-77F7-DB43-842D-10933EFABD99}" type="slidenum">
              <a:rPr lang="en-US" smtClean="0"/>
              <a:t>150</a:t>
            </a:fld>
            <a:endParaRPr lang="en-US"/>
          </a:p>
        </p:txBody>
      </p:sp>
    </p:spTree>
    <p:extLst>
      <p:ext uri="{BB962C8B-B14F-4D97-AF65-F5344CB8AC3E}">
        <p14:creationId xmlns:p14="http://schemas.microsoft.com/office/powerpoint/2010/main" val="13778070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A4B287D-6FD5-A3C6-912D-EF7A1B0A9F00}"/>
              </a:ext>
            </a:extLst>
          </p:cNvPr>
          <p:cNvSpPr>
            <a:spLocks noGrp="1"/>
          </p:cNvSpPr>
          <p:nvPr>
            <p:ph type="title"/>
          </p:nvPr>
        </p:nvSpPr>
        <p:spPr>
          <a:xfrm>
            <a:off x="838200" y="365125"/>
            <a:ext cx="5696607" cy="1325563"/>
          </a:xfrm>
        </p:spPr>
        <p:txBody>
          <a:bodyPr>
            <a:noAutofit/>
          </a:bodyPr>
          <a:lstStyle/>
          <a:p>
            <a:r>
              <a:rPr lang="en-US" sz="2800" dirty="0"/>
              <a:t>What’s Wrong with Parallel Corpora?</a:t>
            </a:r>
            <a:br>
              <a:rPr lang="en-US" sz="2800" dirty="0"/>
            </a:br>
            <a:r>
              <a:rPr lang="en-US" sz="2800" dirty="0">
                <a:hlinkClick r:id="rId3"/>
              </a:rPr>
              <a:t>https://arxiv.org/pdf/2501.14721</a:t>
            </a:r>
            <a:r>
              <a:rPr lang="en-US" sz="2800" dirty="0"/>
              <a:t> </a:t>
            </a:r>
          </a:p>
        </p:txBody>
      </p:sp>
      <p:sp>
        <p:nvSpPr>
          <p:cNvPr id="11" name="Content Placeholder 10">
            <a:extLst>
              <a:ext uri="{FF2B5EF4-FFF2-40B4-BE49-F238E27FC236}">
                <a16:creationId xmlns:a16="http://schemas.microsoft.com/office/drawing/2014/main" id="{65D4FEA6-33F5-2507-108A-36EC6F252EFE}"/>
              </a:ext>
            </a:extLst>
          </p:cNvPr>
          <p:cNvSpPr>
            <a:spLocks noGrp="1"/>
          </p:cNvSpPr>
          <p:nvPr>
            <p:ph sz="half" idx="1"/>
          </p:nvPr>
        </p:nvSpPr>
        <p:spPr/>
        <p:txBody>
          <a:bodyPr>
            <a:normAutofit lnSpcReduction="10000"/>
          </a:bodyPr>
          <a:lstStyle/>
          <a:p>
            <a:r>
              <a:rPr lang="en-US" dirty="0"/>
              <a:t>Availability</a:t>
            </a:r>
          </a:p>
          <a:p>
            <a:pPr lvl="1"/>
            <a:r>
              <a:rPr lang="en-US" dirty="0"/>
              <a:t>Limited genres: </a:t>
            </a:r>
          </a:p>
          <a:p>
            <a:pPr lvl="2"/>
            <a:r>
              <a:rPr lang="en-US" dirty="0"/>
              <a:t>Parliamentary Debates </a:t>
            </a:r>
          </a:p>
          <a:p>
            <a:pPr lvl="2"/>
            <a:r>
              <a:rPr lang="en-US" dirty="0"/>
              <a:t>Bible</a:t>
            </a:r>
          </a:p>
          <a:p>
            <a:pPr lvl="2"/>
            <a:r>
              <a:rPr lang="en-US" dirty="0"/>
              <a:t>Wikipedia: </a:t>
            </a:r>
          </a:p>
          <a:p>
            <a:pPr lvl="3"/>
            <a:r>
              <a:rPr lang="en-US" dirty="0"/>
              <a:t>Widely believed Wikipedia is a comparable corpus, </a:t>
            </a:r>
          </a:p>
          <a:p>
            <a:pPr lvl="3"/>
            <a:r>
              <a:rPr lang="en-US" dirty="0"/>
              <a:t>but there is more translation than people realize</a:t>
            </a:r>
          </a:p>
          <a:p>
            <a:r>
              <a:rPr lang="en-US" dirty="0" err="1"/>
              <a:t>Translationese</a:t>
            </a:r>
            <a:endParaRPr lang="en-US" dirty="0"/>
          </a:p>
          <a:p>
            <a:pPr lvl="1"/>
            <a:r>
              <a:rPr lang="en-US" dirty="0"/>
              <a:t>“Unnatural” natural language</a:t>
            </a:r>
          </a:p>
          <a:p>
            <a:pPr lvl="1"/>
            <a:r>
              <a:rPr lang="en-US" dirty="0"/>
              <a:t>Anglocentric Biases</a:t>
            </a:r>
          </a:p>
          <a:p>
            <a:pPr lvl="1"/>
            <a:r>
              <a:rPr lang="en-US" dirty="0"/>
              <a:t>Filter Bubbles</a:t>
            </a:r>
          </a:p>
        </p:txBody>
      </p:sp>
      <p:sp>
        <p:nvSpPr>
          <p:cNvPr id="7" name="Date Placeholder 6">
            <a:extLst>
              <a:ext uri="{FF2B5EF4-FFF2-40B4-BE49-F238E27FC236}">
                <a16:creationId xmlns:a16="http://schemas.microsoft.com/office/drawing/2014/main" id="{6E0DD6A2-7BC8-D26B-C5AA-E0178D657AE4}"/>
              </a:ext>
            </a:extLst>
          </p:cNvPr>
          <p:cNvSpPr>
            <a:spLocks noGrp="1"/>
          </p:cNvSpPr>
          <p:nvPr>
            <p:ph type="dt" sz="half" idx="10"/>
          </p:nvPr>
        </p:nvSpPr>
        <p:spPr/>
        <p:txBody>
          <a:bodyPr/>
          <a:lstStyle/>
          <a:p>
            <a:r>
              <a:rPr lang="en-US"/>
              <a:t>1/20/25</a:t>
            </a:r>
          </a:p>
        </p:txBody>
      </p:sp>
      <p:sp>
        <p:nvSpPr>
          <p:cNvPr id="8" name="Footer Placeholder 7">
            <a:extLst>
              <a:ext uri="{FF2B5EF4-FFF2-40B4-BE49-F238E27FC236}">
                <a16:creationId xmlns:a16="http://schemas.microsoft.com/office/drawing/2014/main" id="{4A89A26E-C516-2C2B-1F72-3CAD79422546}"/>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CF11301A-63B5-5B68-55FA-C0519AA2E971}"/>
              </a:ext>
            </a:extLst>
          </p:cNvPr>
          <p:cNvSpPr>
            <a:spLocks noGrp="1"/>
          </p:cNvSpPr>
          <p:nvPr>
            <p:ph type="sldNum" sz="quarter" idx="12"/>
          </p:nvPr>
        </p:nvSpPr>
        <p:spPr/>
        <p:txBody>
          <a:bodyPr/>
          <a:lstStyle/>
          <a:p>
            <a:fld id="{AC8303C8-F240-AD4D-88C6-8C703D71C6A6}" type="slidenum">
              <a:rPr lang="en-US" smtClean="0"/>
              <a:t>151</a:t>
            </a:fld>
            <a:endParaRPr lang="en-US"/>
          </a:p>
        </p:txBody>
      </p:sp>
      <p:pic>
        <p:nvPicPr>
          <p:cNvPr id="13" name="Content Placeholder 5" descr="A screenshot of a computer&#10;&#10;Description automatically generated">
            <a:extLst>
              <a:ext uri="{FF2B5EF4-FFF2-40B4-BE49-F238E27FC236}">
                <a16:creationId xmlns:a16="http://schemas.microsoft.com/office/drawing/2014/main" id="{9929FD44-E4F2-0B3E-AF23-C215A2E4E1DF}"/>
              </a:ext>
            </a:extLst>
          </p:cNvPr>
          <p:cNvPicPr>
            <a:picLocks noGrp="1" noChangeAspect="1"/>
          </p:cNvPicPr>
          <p:nvPr>
            <p:ph sz="half" idx="2"/>
          </p:nvPr>
        </p:nvPicPr>
        <p:blipFill>
          <a:blip r:embed="rId4"/>
          <a:stretch>
            <a:fillRect/>
          </a:stretch>
        </p:blipFill>
        <p:spPr>
          <a:xfrm>
            <a:off x="6723993" y="136525"/>
            <a:ext cx="5352393" cy="6566188"/>
          </a:xfrm>
        </p:spPr>
      </p:pic>
      <p:sp>
        <p:nvSpPr>
          <p:cNvPr id="2" name="Rounded Rectangular Callout 1">
            <a:extLst>
              <a:ext uri="{FF2B5EF4-FFF2-40B4-BE49-F238E27FC236}">
                <a16:creationId xmlns:a16="http://schemas.microsoft.com/office/drawing/2014/main" id="{A91A3035-674C-BB92-1E57-3DC9D1B56CEA}"/>
              </a:ext>
            </a:extLst>
          </p:cNvPr>
          <p:cNvSpPr/>
          <p:nvPr/>
        </p:nvSpPr>
        <p:spPr>
          <a:xfrm>
            <a:off x="4803783" y="4341562"/>
            <a:ext cx="1825617" cy="522175"/>
          </a:xfrm>
          <a:prstGeom prst="wedgeRoundRectCallout">
            <a:avLst>
              <a:gd name="adj1" fmla="val 69366"/>
              <a:gd name="adj2" fmla="val -2563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HuggingFace</a:t>
            </a:r>
            <a:endParaRPr lang="en-US" sz="2000" dirty="0"/>
          </a:p>
        </p:txBody>
      </p:sp>
      <p:pic>
        <p:nvPicPr>
          <p:cNvPr id="3" name="Picture 2">
            <a:extLst>
              <a:ext uri="{FF2B5EF4-FFF2-40B4-BE49-F238E27FC236}">
                <a16:creationId xmlns:a16="http://schemas.microsoft.com/office/drawing/2014/main" id="{B7445C9E-8A5E-70CD-AEE7-6120AEA2801C}"/>
              </a:ext>
            </a:extLst>
          </p:cNvPr>
          <p:cNvPicPr>
            <a:picLocks noChangeAspect="1"/>
          </p:cNvPicPr>
          <p:nvPr/>
        </p:nvPicPr>
        <p:blipFill>
          <a:blip r:embed="rId5"/>
          <a:stretch>
            <a:fillRect/>
          </a:stretch>
        </p:blipFill>
        <p:spPr>
          <a:xfrm>
            <a:off x="5766709" y="1027906"/>
            <a:ext cx="1034685" cy="1034685"/>
          </a:xfrm>
          <a:prstGeom prst="rect">
            <a:avLst/>
          </a:prstGeom>
        </p:spPr>
      </p:pic>
    </p:spTree>
    <p:extLst>
      <p:ext uri="{BB962C8B-B14F-4D97-AF65-F5344CB8AC3E}">
        <p14:creationId xmlns:p14="http://schemas.microsoft.com/office/powerpoint/2010/main" val="64785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AAEC-7E88-98DE-4D57-89925A1207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923CF9-4DC5-4E73-2449-8DA95BFF7B56}"/>
              </a:ext>
            </a:extLst>
          </p:cNvPr>
          <p:cNvSpPr>
            <a:spLocks noGrp="1"/>
          </p:cNvSpPr>
          <p:nvPr>
            <p:ph type="title"/>
          </p:nvPr>
        </p:nvSpPr>
        <p:spPr/>
        <p:txBody>
          <a:bodyPr/>
          <a:lstStyle/>
          <a:p>
            <a:r>
              <a:rPr lang="en-US" dirty="0"/>
              <a:t>BLI (Over)-Simplifies Lexicon</a:t>
            </a:r>
          </a:p>
        </p:txBody>
      </p:sp>
      <p:sp>
        <p:nvSpPr>
          <p:cNvPr id="5" name="Content Placeholder 4">
            <a:extLst>
              <a:ext uri="{FF2B5EF4-FFF2-40B4-BE49-F238E27FC236}">
                <a16:creationId xmlns:a16="http://schemas.microsoft.com/office/drawing/2014/main" id="{F1C5845C-4ED3-7E81-C416-81EB1D41AC9F}"/>
              </a:ext>
            </a:extLst>
          </p:cNvPr>
          <p:cNvSpPr>
            <a:spLocks noGrp="1"/>
          </p:cNvSpPr>
          <p:nvPr>
            <p:ph sz="half" idx="1"/>
          </p:nvPr>
        </p:nvSpPr>
        <p:spPr/>
        <p:txBody>
          <a:bodyPr>
            <a:normAutofit fontScale="85000" lnSpcReduction="20000"/>
          </a:bodyPr>
          <a:lstStyle/>
          <a:p>
            <a:r>
              <a:rPr lang="en-US" dirty="0"/>
              <a:t>Assumptions</a:t>
            </a:r>
          </a:p>
          <a:p>
            <a:pPr lvl="1"/>
            <a:r>
              <a:rPr lang="en-US" dirty="0"/>
              <a:t>Compositionality</a:t>
            </a:r>
          </a:p>
          <a:p>
            <a:pPr lvl="1"/>
            <a:r>
              <a:rPr lang="en-US" dirty="0"/>
              <a:t>Distributional Hypothesis</a:t>
            </a:r>
          </a:p>
          <a:p>
            <a:pPr lvl="1"/>
            <a:r>
              <a:rPr lang="en-US" dirty="0"/>
              <a:t>Word-for-Word</a:t>
            </a:r>
          </a:p>
          <a:p>
            <a:pPr lvl="1"/>
            <a:r>
              <a:rPr lang="en-US" dirty="0"/>
              <a:t>Associationism (far from Gestalt)</a:t>
            </a:r>
          </a:p>
          <a:p>
            <a:r>
              <a:rPr lang="en-US" dirty="0"/>
              <a:t>BLI assumes word-for-word translations (no phrases)</a:t>
            </a:r>
          </a:p>
          <a:p>
            <a:pPr lvl="1"/>
            <a:r>
              <a:rPr lang="en-US" i="1" dirty="0"/>
              <a:t>ask for</a:t>
            </a:r>
          </a:p>
          <a:p>
            <a:pPr lvl="1"/>
            <a:r>
              <a:rPr lang="en-US" i="1" dirty="0"/>
              <a:t>request </a:t>
            </a:r>
          </a:p>
          <a:p>
            <a:r>
              <a:rPr lang="en-US" dirty="0"/>
              <a:t>Distributional hypothesis</a:t>
            </a:r>
          </a:p>
          <a:p>
            <a:pPr lvl="1"/>
            <a:r>
              <a:rPr lang="en-US" dirty="0"/>
              <a:t>Corpora are all we need</a:t>
            </a:r>
          </a:p>
          <a:p>
            <a:pPr lvl="2"/>
            <a:r>
              <a:rPr lang="en-US" i="1" dirty="0"/>
              <a:t>You shall know a word by the company it keeps </a:t>
            </a:r>
            <a:r>
              <a:rPr lang="en-US" dirty="0"/>
              <a:t>– Firth (1957)</a:t>
            </a:r>
            <a:endParaRPr lang="en-US" i="1" dirty="0"/>
          </a:p>
          <a:p>
            <a:pPr lvl="1"/>
            <a:r>
              <a:rPr lang="en-US" dirty="0"/>
              <a:t>No semantics, etymology, etc.</a:t>
            </a:r>
          </a:p>
        </p:txBody>
      </p:sp>
      <p:sp>
        <p:nvSpPr>
          <p:cNvPr id="10" name="Content Placeholder 9">
            <a:extLst>
              <a:ext uri="{FF2B5EF4-FFF2-40B4-BE49-F238E27FC236}">
                <a16:creationId xmlns:a16="http://schemas.microsoft.com/office/drawing/2014/main" id="{50ECD9C3-35BB-91B6-D7F3-48ABF3DF9ABC}"/>
              </a:ext>
            </a:extLst>
          </p:cNvPr>
          <p:cNvSpPr>
            <a:spLocks noGrp="1"/>
          </p:cNvSpPr>
          <p:nvPr>
            <p:ph sz="half" idx="2"/>
          </p:nvPr>
        </p:nvSpPr>
        <p:spPr/>
        <p:txBody>
          <a:bodyPr>
            <a:normAutofit fontScale="85000" lnSpcReduction="20000"/>
          </a:bodyPr>
          <a:lstStyle/>
          <a:p>
            <a:r>
              <a:rPr lang="en-US" dirty="0">
                <a:sym typeface="Wingdings" pitchFamily="2" charset="2"/>
              </a:rPr>
              <a:t>History has implications for contemporary language</a:t>
            </a:r>
          </a:p>
          <a:p>
            <a:pPr lvl="1"/>
            <a:r>
              <a:rPr lang="en-US" dirty="0">
                <a:sym typeface="Wingdings" pitchFamily="2" charset="2"/>
              </a:rPr>
              <a:t>But may be hard </a:t>
            </a:r>
          </a:p>
          <a:p>
            <a:pPr lvl="2"/>
            <a:r>
              <a:rPr lang="en-US" dirty="0">
                <a:sym typeface="Wingdings" pitchFamily="2" charset="2"/>
              </a:rPr>
              <a:t>to infer history from a corpus </a:t>
            </a:r>
          </a:p>
          <a:p>
            <a:pPr lvl="2"/>
            <a:r>
              <a:rPr lang="en-US" dirty="0">
                <a:sym typeface="Wingdings" pitchFamily="2" charset="2"/>
              </a:rPr>
              <a:t>of contemporary language</a:t>
            </a:r>
            <a:endParaRPr lang="en-US" dirty="0"/>
          </a:p>
          <a:p>
            <a:r>
              <a:rPr lang="en-US" dirty="0"/>
              <a:t>Etymology</a:t>
            </a:r>
          </a:p>
          <a:p>
            <a:pPr lvl="1"/>
            <a:r>
              <a:rPr lang="en-US" dirty="0"/>
              <a:t>1066 Norman Conquest</a:t>
            </a:r>
          </a:p>
          <a:p>
            <a:pPr lvl="2"/>
            <a:r>
              <a:rPr lang="en-US" dirty="0"/>
              <a:t>For a few hundred years</a:t>
            </a:r>
          </a:p>
          <a:p>
            <a:pPr lvl="3"/>
            <a:r>
              <a:rPr lang="en-US" dirty="0"/>
              <a:t>Peasants spoke Anglo-Saxon</a:t>
            </a:r>
          </a:p>
          <a:p>
            <a:pPr lvl="3"/>
            <a:r>
              <a:rPr lang="en-US" dirty="0"/>
              <a:t>Aristocracy spoke French</a:t>
            </a:r>
          </a:p>
          <a:p>
            <a:pPr lvl="2"/>
            <a:r>
              <a:rPr lang="en-US" dirty="0"/>
              <a:t>English </a:t>
            </a:r>
            <a:r>
              <a:rPr lang="en-US" dirty="0">
                <a:sym typeface="Wingdings" pitchFamily="2" charset="2"/>
              </a:rPr>
              <a:t> Anglo-Saxon + French</a:t>
            </a:r>
            <a:endParaRPr lang="en-US" dirty="0"/>
          </a:p>
          <a:p>
            <a:pPr lvl="2"/>
            <a:r>
              <a:rPr lang="en-US" dirty="0"/>
              <a:t>Word from French: higher register</a:t>
            </a:r>
          </a:p>
          <a:p>
            <a:pPr lvl="1"/>
            <a:r>
              <a:rPr lang="en-US" dirty="0">
                <a:sym typeface="Wingdings" pitchFamily="2" charset="2"/>
              </a:rPr>
              <a:t>Peasants raise </a:t>
            </a:r>
          </a:p>
          <a:p>
            <a:pPr lvl="2"/>
            <a:r>
              <a:rPr lang="en-US" i="1" dirty="0">
                <a:sym typeface="Wingdings" pitchFamily="2" charset="2"/>
              </a:rPr>
              <a:t>cows, calf, swine </a:t>
            </a:r>
            <a:r>
              <a:rPr lang="en-US" dirty="0">
                <a:sym typeface="Wingdings" pitchFamily="2" charset="2"/>
              </a:rPr>
              <a:t>(Anglo-Saxon)</a:t>
            </a:r>
            <a:endParaRPr lang="en-US" i="1" dirty="0">
              <a:sym typeface="Wingdings" pitchFamily="2" charset="2"/>
            </a:endParaRPr>
          </a:p>
          <a:p>
            <a:pPr lvl="1"/>
            <a:r>
              <a:rPr lang="en-US" dirty="0">
                <a:sym typeface="Wingdings" pitchFamily="2" charset="2"/>
              </a:rPr>
              <a:t>So aristocracy can eat </a:t>
            </a:r>
          </a:p>
          <a:p>
            <a:pPr lvl="2"/>
            <a:r>
              <a:rPr lang="en-US" i="1" dirty="0">
                <a:sym typeface="Wingdings" pitchFamily="2" charset="2"/>
              </a:rPr>
              <a:t>beef, veal, pork </a:t>
            </a:r>
            <a:r>
              <a:rPr lang="en-US" dirty="0">
                <a:sym typeface="Wingdings" pitchFamily="2" charset="2"/>
              </a:rPr>
              <a:t>(French)</a:t>
            </a:r>
          </a:p>
        </p:txBody>
      </p:sp>
      <p:sp>
        <p:nvSpPr>
          <p:cNvPr id="2" name="Date Placeholder 1">
            <a:extLst>
              <a:ext uri="{FF2B5EF4-FFF2-40B4-BE49-F238E27FC236}">
                <a16:creationId xmlns:a16="http://schemas.microsoft.com/office/drawing/2014/main" id="{4768E9F1-E3C6-739E-6BC9-190C613F6A4E}"/>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BF8BEAD1-A6B5-4887-989A-55659ED0BD4C}"/>
              </a:ext>
            </a:extLst>
          </p:cNvPr>
          <p:cNvSpPr>
            <a:spLocks noGrp="1"/>
          </p:cNvSpPr>
          <p:nvPr>
            <p:ph type="ftr" sz="quarter" idx="11"/>
          </p:nvPr>
        </p:nvSpPr>
        <p:spPr/>
        <p:txBody>
          <a:bodyPr/>
          <a:lstStyle/>
          <a:p>
            <a:r>
              <a:rPr lang="en-US"/>
              <a:t>BUCC</a:t>
            </a:r>
          </a:p>
        </p:txBody>
      </p:sp>
      <p:sp>
        <p:nvSpPr>
          <p:cNvPr id="6" name="Slide Number Placeholder 5">
            <a:extLst>
              <a:ext uri="{FF2B5EF4-FFF2-40B4-BE49-F238E27FC236}">
                <a16:creationId xmlns:a16="http://schemas.microsoft.com/office/drawing/2014/main" id="{BAE19C5B-FAEF-C79C-FB6F-F55A588A25CB}"/>
              </a:ext>
            </a:extLst>
          </p:cNvPr>
          <p:cNvSpPr>
            <a:spLocks noGrp="1"/>
          </p:cNvSpPr>
          <p:nvPr>
            <p:ph type="sldNum" sz="quarter" idx="12"/>
          </p:nvPr>
        </p:nvSpPr>
        <p:spPr/>
        <p:txBody>
          <a:bodyPr/>
          <a:lstStyle/>
          <a:p>
            <a:fld id="{AC8303C8-F240-AD4D-88C6-8C703D71C6A6}" type="slidenum">
              <a:rPr lang="en-US" smtClean="0"/>
              <a:t>152</a:t>
            </a:fld>
            <a:endParaRPr lang="en-US"/>
          </a:p>
        </p:txBody>
      </p:sp>
    </p:spTree>
    <p:extLst>
      <p:ext uri="{BB962C8B-B14F-4D97-AF65-F5344CB8AC3E}">
        <p14:creationId xmlns:p14="http://schemas.microsoft.com/office/powerpoint/2010/main" val="310725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xEl>
                                              <p:pRg st="11" end="1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xEl>
                                              <p:pRg st="12" end="1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A57CA7-5834-7AAE-13E5-AC5DE2132682}"/>
              </a:ext>
            </a:extLst>
          </p:cNvPr>
          <p:cNvSpPr>
            <a:spLocks noGrp="1"/>
          </p:cNvSpPr>
          <p:nvPr>
            <p:ph type="title"/>
          </p:nvPr>
        </p:nvSpPr>
        <p:spPr/>
        <p:txBody>
          <a:bodyPr/>
          <a:lstStyle/>
          <a:p>
            <a:r>
              <a:rPr lang="en-US" dirty="0"/>
              <a:t>Avoid Translation (Pivoting via English)</a:t>
            </a:r>
            <a:br>
              <a:rPr lang="en-US" dirty="0"/>
            </a:br>
            <a:r>
              <a:rPr lang="en-US" dirty="0">
                <a:hlinkClick r:id="rId2"/>
              </a:rPr>
              <a:t>https://www.nltk.org/howto/wordnet.html</a:t>
            </a:r>
            <a:r>
              <a:rPr lang="en-US" dirty="0"/>
              <a:t> </a:t>
            </a:r>
          </a:p>
        </p:txBody>
      </p:sp>
      <p:sp>
        <p:nvSpPr>
          <p:cNvPr id="6" name="Text Placeholder 5">
            <a:extLst>
              <a:ext uri="{FF2B5EF4-FFF2-40B4-BE49-F238E27FC236}">
                <a16:creationId xmlns:a16="http://schemas.microsoft.com/office/drawing/2014/main" id="{1CF6DE16-925C-5096-C06C-B3D717856957}"/>
              </a:ext>
            </a:extLst>
          </p:cNvPr>
          <p:cNvSpPr>
            <a:spLocks noGrp="1"/>
          </p:cNvSpPr>
          <p:nvPr>
            <p:ph type="body" idx="1"/>
          </p:nvPr>
        </p:nvSpPr>
        <p:spPr/>
        <p:txBody>
          <a:bodyPr/>
          <a:lstStyle/>
          <a:p>
            <a:r>
              <a:rPr lang="en-US" dirty="0"/>
              <a:t>WordNet</a:t>
            </a:r>
          </a:p>
        </p:txBody>
      </p:sp>
      <p:sp>
        <p:nvSpPr>
          <p:cNvPr id="7" name="Content Placeholder 6">
            <a:extLst>
              <a:ext uri="{FF2B5EF4-FFF2-40B4-BE49-F238E27FC236}">
                <a16:creationId xmlns:a16="http://schemas.microsoft.com/office/drawing/2014/main" id="{084A6B1F-DD85-18E7-E5E3-DE6598328B0B}"/>
              </a:ext>
            </a:extLst>
          </p:cNvPr>
          <p:cNvSpPr>
            <a:spLocks noGrp="1"/>
          </p:cNvSpPr>
          <p:nvPr>
            <p:ph sz="half" idx="2"/>
          </p:nvPr>
        </p:nvSpPr>
        <p:spPr/>
        <p:txBody>
          <a:bodyPr>
            <a:normAutofit/>
          </a:bodyPr>
          <a:lstStyle/>
          <a:p>
            <a:r>
              <a:rPr lang="en-US" sz="1800" dirty="0" err="1"/>
              <a:t>wn.synset</a:t>
            </a:r>
            <a:r>
              <a:rPr lang="en-US" sz="1800" dirty="0"/>
              <a:t>('dog.n.01').</a:t>
            </a:r>
            <a:r>
              <a:rPr lang="en-US" sz="1800" dirty="0" err="1"/>
              <a:t>lemma_names</a:t>
            </a:r>
            <a:r>
              <a:rPr lang="en-US" sz="1800" dirty="0"/>
              <a:t>('</a:t>
            </a:r>
            <a:r>
              <a:rPr lang="en-US" sz="1800" dirty="0" err="1"/>
              <a:t>fra</a:t>
            </a:r>
            <a:r>
              <a:rPr lang="en-US" sz="1800" dirty="0"/>
              <a:t>')</a:t>
            </a:r>
          </a:p>
          <a:p>
            <a:pPr lvl="1"/>
            <a:r>
              <a:rPr lang="en-US" sz="1600" dirty="0"/>
              <a:t>['</a:t>
            </a:r>
            <a:r>
              <a:rPr lang="en-US" sz="1600" dirty="0" err="1"/>
              <a:t>canis_familiaris</a:t>
            </a:r>
            <a:r>
              <a:rPr lang="en-US" sz="1600" dirty="0"/>
              <a:t>', '</a:t>
            </a:r>
            <a:r>
              <a:rPr lang="en-US" sz="1600" dirty="0" err="1"/>
              <a:t>chien</a:t>
            </a:r>
            <a:r>
              <a:rPr lang="en-US" sz="1600" dirty="0"/>
              <a:t>']</a:t>
            </a:r>
          </a:p>
          <a:p>
            <a:r>
              <a:rPr lang="en-US" sz="1800" dirty="0" err="1"/>
              <a:t>wn.synset</a:t>
            </a:r>
            <a:r>
              <a:rPr lang="en-US" sz="1800" dirty="0"/>
              <a:t>('cat.n.01').</a:t>
            </a:r>
            <a:r>
              <a:rPr lang="en-US" sz="1800" dirty="0" err="1"/>
              <a:t>lemma_names</a:t>
            </a:r>
            <a:r>
              <a:rPr lang="en-US" sz="1800" dirty="0"/>
              <a:t>('</a:t>
            </a:r>
            <a:r>
              <a:rPr lang="en-US" sz="1800" dirty="0" err="1"/>
              <a:t>fra</a:t>
            </a:r>
            <a:r>
              <a:rPr lang="en-US" sz="1800" dirty="0"/>
              <a:t>')</a:t>
            </a:r>
          </a:p>
          <a:p>
            <a:pPr lvl="1"/>
            <a:r>
              <a:rPr lang="en-US" sz="1600" dirty="0"/>
              <a:t>['chat']</a:t>
            </a:r>
          </a:p>
          <a:p>
            <a:r>
              <a:rPr lang="en-US" sz="1800" dirty="0" err="1"/>
              <a:t>wn.synset</a:t>
            </a:r>
            <a:r>
              <a:rPr lang="en-US" sz="1800" dirty="0"/>
              <a:t>('house.n.01').</a:t>
            </a:r>
            <a:r>
              <a:rPr lang="en-US" sz="1800" dirty="0" err="1"/>
              <a:t>lemma_names</a:t>
            </a:r>
            <a:r>
              <a:rPr lang="en-US" sz="1800" dirty="0"/>
              <a:t>('</a:t>
            </a:r>
            <a:r>
              <a:rPr lang="en-US" sz="1800" dirty="0" err="1"/>
              <a:t>fra</a:t>
            </a:r>
            <a:r>
              <a:rPr lang="en-US" sz="1800" dirty="0"/>
              <a:t>')</a:t>
            </a:r>
          </a:p>
          <a:p>
            <a:pPr lvl="1"/>
            <a:r>
              <a:rPr lang="en-US" sz="1600" dirty="0"/>
              <a:t>['</a:t>
            </a:r>
            <a:r>
              <a:rPr lang="en-US" sz="1600" dirty="0" err="1"/>
              <a:t>maison</a:t>
            </a:r>
            <a:r>
              <a:rPr lang="en-US" sz="1600" dirty="0"/>
              <a:t>']</a:t>
            </a:r>
          </a:p>
          <a:p>
            <a:r>
              <a:rPr lang="en-US" sz="1800" dirty="0" err="1"/>
              <a:t>wn.synset</a:t>
            </a:r>
            <a:r>
              <a:rPr lang="en-US" sz="1800" dirty="0"/>
              <a:t>('bank.n.01').</a:t>
            </a:r>
            <a:r>
              <a:rPr lang="en-US" sz="1800" dirty="0" err="1"/>
              <a:t>lemma_names</a:t>
            </a:r>
            <a:r>
              <a:rPr lang="en-US" sz="1800" dirty="0"/>
              <a:t>('</a:t>
            </a:r>
            <a:r>
              <a:rPr lang="en-US" sz="1800" dirty="0" err="1"/>
              <a:t>fra</a:t>
            </a:r>
            <a:r>
              <a:rPr lang="en-US" sz="1800" dirty="0"/>
              <a:t>')</a:t>
            </a:r>
          </a:p>
          <a:p>
            <a:pPr lvl="1"/>
            <a:r>
              <a:rPr lang="en-US" sz="1600" dirty="0"/>
              <a:t>['</a:t>
            </a:r>
            <a:r>
              <a:rPr lang="en-US" sz="1600" dirty="0" err="1"/>
              <a:t>banque</a:t>
            </a:r>
            <a:r>
              <a:rPr lang="en-US" sz="1600" dirty="0"/>
              <a:t>', 'rive’]</a:t>
            </a:r>
          </a:p>
          <a:p>
            <a:r>
              <a:rPr lang="en-US" sz="2000" dirty="0"/>
              <a:t>Assumes English ontology is universal</a:t>
            </a:r>
          </a:p>
          <a:p>
            <a:pPr lvl="1"/>
            <a:r>
              <a:rPr lang="en-US" sz="1600" dirty="0"/>
              <a:t>Ontology: is-a links between </a:t>
            </a:r>
            <a:r>
              <a:rPr lang="en-US" sz="1600" dirty="0" err="1"/>
              <a:t>synsets</a:t>
            </a:r>
            <a:r>
              <a:rPr lang="en-US" sz="1600" dirty="0"/>
              <a:t>, etc.</a:t>
            </a:r>
            <a:endParaRPr lang="en-US" sz="2000" dirty="0"/>
          </a:p>
          <a:p>
            <a:r>
              <a:rPr lang="en-US" sz="2000" dirty="0"/>
              <a:t>Supports 32 languages</a:t>
            </a:r>
          </a:p>
        </p:txBody>
      </p:sp>
      <p:sp>
        <p:nvSpPr>
          <p:cNvPr id="8" name="Text Placeholder 7">
            <a:extLst>
              <a:ext uri="{FF2B5EF4-FFF2-40B4-BE49-F238E27FC236}">
                <a16:creationId xmlns:a16="http://schemas.microsoft.com/office/drawing/2014/main" id="{5ED61B5D-3BDB-B157-ACF8-AEDE948A5C7E}"/>
              </a:ext>
            </a:extLst>
          </p:cNvPr>
          <p:cNvSpPr>
            <a:spLocks noGrp="1"/>
          </p:cNvSpPr>
          <p:nvPr>
            <p:ph type="body" sz="quarter" idx="3"/>
          </p:nvPr>
        </p:nvSpPr>
        <p:spPr/>
        <p:txBody>
          <a:bodyPr/>
          <a:lstStyle/>
          <a:p>
            <a:r>
              <a:rPr lang="en-US" dirty="0"/>
              <a:t>Word Sense Disambiguation (WSD)</a:t>
            </a:r>
          </a:p>
        </p:txBody>
      </p:sp>
      <p:pic>
        <p:nvPicPr>
          <p:cNvPr id="4" name="Content Placeholder 5" descr="A table of words&#10;&#10;Description automatically generated">
            <a:extLst>
              <a:ext uri="{FF2B5EF4-FFF2-40B4-BE49-F238E27FC236}">
                <a16:creationId xmlns:a16="http://schemas.microsoft.com/office/drawing/2014/main" id="{851481DC-8668-8A7E-0D46-3F260306D512}"/>
              </a:ext>
            </a:extLst>
          </p:cNvPr>
          <p:cNvPicPr>
            <a:picLocks noGrp="1" noChangeAspect="1"/>
          </p:cNvPicPr>
          <p:nvPr>
            <p:ph sz="quarter" idx="4"/>
          </p:nvPr>
        </p:nvPicPr>
        <p:blipFill>
          <a:blip r:embed="rId3"/>
          <a:stretch>
            <a:fillRect/>
          </a:stretch>
        </p:blipFill>
        <p:spPr>
          <a:xfrm>
            <a:off x="7022601" y="2505075"/>
            <a:ext cx="3482385" cy="3684588"/>
          </a:xfrm>
        </p:spPr>
      </p:pic>
      <p:sp>
        <p:nvSpPr>
          <p:cNvPr id="2" name="Date Placeholder 1">
            <a:extLst>
              <a:ext uri="{FF2B5EF4-FFF2-40B4-BE49-F238E27FC236}">
                <a16:creationId xmlns:a16="http://schemas.microsoft.com/office/drawing/2014/main" id="{E8E3A7BF-A0B3-14D0-B8FF-B55D1973E76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92BEB6AB-7CE7-6826-2158-2ECB391CA58A}"/>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35538BE3-CF43-339C-72F6-449FA3B3930E}"/>
              </a:ext>
            </a:extLst>
          </p:cNvPr>
          <p:cNvSpPr>
            <a:spLocks noGrp="1"/>
          </p:cNvSpPr>
          <p:nvPr>
            <p:ph type="sldNum" sz="quarter" idx="12"/>
          </p:nvPr>
        </p:nvSpPr>
        <p:spPr/>
        <p:txBody>
          <a:bodyPr/>
          <a:lstStyle/>
          <a:p>
            <a:fld id="{AC8303C8-F240-AD4D-88C6-8C703D71C6A6}" type="slidenum">
              <a:rPr lang="en-US" smtClean="0"/>
              <a:t>153</a:t>
            </a:fld>
            <a:endParaRPr lang="en-US"/>
          </a:p>
        </p:txBody>
      </p:sp>
      <p:sp>
        <p:nvSpPr>
          <p:cNvPr id="10" name="Rounded Rectangle 9">
            <a:extLst>
              <a:ext uri="{FF2B5EF4-FFF2-40B4-BE49-F238E27FC236}">
                <a16:creationId xmlns:a16="http://schemas.microsoft.com/office/drawing/2014/main" id="{3B8D64CA-8CC3-8D3D-8DBD-C1BD753DC4BB}"/>
              </a:ext>
            </a:extLst>
          </p:cNvPr>
          <p:cNvSpPr/>
          <p:nvPr/>
        </p:nvSpPr>
        <p:spPr>
          <a:xfrm>
            <a:off x="7022601" y="2720229"/>
            <a:ext cx="3429001" cy="417109"/>
          </a:xfrm>
          <a:prstGeom prst="roundRect">
            <a:avLst/>
          </a:prstGeom>
          <a:solidFill>
            <a:srgbClr val="FFFF00">
              <a:alpha val="20000"/>
            </a:srgbClr>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3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A1A22-A899-D992-B230-6F80E0609A38}"/>
            </a:ext>
          </a:extLst>
        </p:cNvPr>
        <p:cNvGrpSpPr/>
        <p:nvPr/>
      </p:nvGrpSpPr>
      <p:grpSpPr>
        <a:xfrm>
          <a:off x="0" y="0"/>
          <a:ext cx="0" cy="0"/>
          <a:chOff x="0" y="0"/>
          <a:chExt cx="0" cy="0"/>
        </a:xfrm>
      </p:grpSpPr>
      <p:pic>
        <p:nvPicPr>
          <p:cNvPr id="10" name="Content Placeholder 9" descr="A table with numbers and words&#10;&#10;Description automatically generated">
            <a:extLst>
              <a:ext uri="{FF2B5EF4-FFF2-40B4-BE49-F238E27FC236}">
                <a16:creationId xmlns:a16="http://schemas.microsoft.com/office/drawing/2014/main" id="{9B21599B-6401-66CD-BF42-A4D8B27937C2}"/>
              </a:ext>
            </a:extLst>
          </p:cNvPr>
          <p:cNvPicPr>
            <a:picLocks noGrp="1" noChangeAspect="1"/>
          </p:cNvPicPr>
          <p:nvPr>
            <p:ph sz="half" idx="1"/>
          </p:nvPr>
        </p:nvPicPr>
        <p:blipFill>
          <a:blip r:embed="rId2"/>
          <a:stretch>
            <a:fillRect/>
          </a:stretch>
        </p:blipFill>
        <p:spPr>
          <a:xfrm>
            <a:off x="484350" y="1682749"/>
            <a:ext cx="5611649" cy="2930133"/>
          </a:xfrm>
        </p:spPr>
      </p:pic>
      <p:sp>
        <p:nvSpPr>
          <p:cNvPr id="5" name="Title 4">
            <a:extLst>
              <a:ext uri="{FF2B5EF4-FFF2-40B4-BE49-F238E27FC236}">
                <a16:creationId xmlns:a16="http://schemas.microsoft.com/office/drawing/2014/main" id="{1B135629-7AAB-3A11-96A0-F8E9EEBDC097}"/>
              </a:ext>
            </a:extLst>
          </p:cNvPr>
          <p:cNvSpPr>
            <a:spLocks noGrp="1"/>
          </p:cNvSpPr>
          <p:nvPr>
            <p:ph type="title"/>
          </p:nvPr>
        </p:nvSpPr>
        <p:spPr/>
        <p:txBody>
          <a:bodyPr>
            <a:noAutofit/>
          </a:bodyPr>
          <a:lstStyle/>
          <a:p>
            <a:r>
              <a:rPr lang="en-US" sz="3600" dirty="0"/>
              <a:t>Avoid Translation (Pivoting via English)  NRC-VAD</a:t>
            </a:r>
            <a:br>
              <a:rPr lang="en-US" sz="3600" dirty="0"/>
            </a:br>
            <a:r>
              <a:rPr lang="en-US" sz="3600" dirty="0">
                <a:hlinkClick r:id="rId3"/>
              </a:rPr>
              <a:t>https://saifmohammad.com/WebPages/nrc-vad.html</a:t>
            </a:r>
            <a:r>
              <a:rPr lang="en-US" sz="3600" dirty="0"/>
              <a:t> </a:t>
            </a:r>
          </a:p>
        </p:txBody>
      </p:sp>
      <p:graphicFrame>
        <p:nvGraphicFramePr>
          <p:cNvPr id="13" name="Content Placeholder 12">
            <a:extLst>
              <a:ext uri="{FF2B5EF4-FFF2-40B4-BE49-F238E27FC236}">
                <a16:creationId xmlns:a16="http://schemas.microsoft.com/office/drawing/2014/main" id="{29FA48E7-8F35-99E9-6CAA-BC7CB69E8832}"/>
              </a:ext>
            </a:extLst>
          </p:cNvPr>
          <p:cNvGraphicFramePr>
            <a:graphicFrameLocks noGrp="1"/>
          </p:cNvGraphicFramePr>
          <p:nvPr>
            <p:ph sz="half" idx="2"/>
          </p:nvPr>
        </p:nvGraphicFramePr>
        <p:xfrm>
          <a:off x="6172198" y="1825627"/>
          <a:ext cx="5925005" cy="3808616"/>
        </p:xfrm>
        <a:graphic>
          <a:graphicData uri="http://schemas.openxmlformats.org/drawingml/2006/table">
            <a:tbl>
              <a:tblPr/>
              <a:tblGrid>
                <a:gridCol w="1185001">
                  <a:extLst>
                    <a:ext uri="{9D8B030D-6E8A-4147-A177-3AD203B41FA5}">
                      <a16:colId xmlns:a16="http://schemas.microsoft.com/office/drawing/2014/main" val="2393258432"/>
                    </a:ext>
                  </a:extLst>
                </a:gridCol>
                <a:gridCol w="1185001">
                  <a:extLst>
                    <a:ext uri="{9D8B030D-6E8A-4147-A177-3AD203B41FA5}">
                      <a16:colId xmlns:a16="http://schemas.microsoft.com/office/drawing/2014/main" val="1271285127"/>
                    </a:ext>
                  </a:extLst>
                </a:gridCol>
                <a:gridCol w="1185001">
                  <a:extLst>
                    <a:ext uri="{9D8B030D-6E8A-4147-A177-3AD203B41FA5}">
                      <a16:colId xmlns:a16="http://schemas.microsoft.com/office/drawing/2014/main" val="751249853"/>
                    </a:ext>
                  </a:extLst>
                </a:gridCol>
                <a:gridCol w="1185001">
                  <a:extLst>
                    <a:ext uri="{9D8B030D-6E8A-4147-A177-3AD203B41FA5}">
                      <a16:colId xmlns:a16="http://schemas.microsoft.com/office/drawing/2014/main" val="528000624"/>
                    </a:ext>
                  </a:extLst>
                </a:gridCol>
                <a:gridCol w="1185001">
                  <a:extLst>
                    <a:ext uri="{9D8B030D-6E8A-4147-A177-3AD203B41FA5}">
                      <a16:colId xmlns:a16="http://schemas.microsoft.com/office/drawing/2014/main" val="1008338679"/>
                    </a:ext>
                  </a:extLst>
                </a:gridCol>
              </a:tblGrid>
              <a:tr h="550326">
                <a:tc>
                  <a:txBody>
                    <a:bodyPr/>
                    <a:lstStyle/>
                    <a:p>
                      <a:pPr algn="l" fontAlgn="b"/>
                      <a:r>
                        <a:rPr lang="en-US" sz="1800" b="1" i="0" u="sng" strike="noStrike" dirty="0">
                          <a:solidFill>
                            <a:srgbClr val="000000"/>
                          </a:solidFill>
                          <a:effectLst/>
                          <a:latin typeface="Aptos Narrow" panose="020B0004020202020204" pitchFamily="34" charset="0"/>
                        </a:rPr>
                        <a:t>Hausa</a:t>
                      </a:r>
                    </a:p>
                  </a:txBody>
                  <a:tcPr marL="9525" marR="9525" marT="9525" marB="0" anchor="ctr">
                    <a:lnL>
                      <a:noFill/>
                    </a:lnL>
                    <a:lnR>
                      <a:noFill/>
                    </a:lnR>
                    <a:lnT>
                      <a:noFill/>
                    </a:lnT>
                    <a:lnB>
                      <a:noFill/>
                    </a:lnB>
                    <a:solidFill>
                      <a:srgbClr val="FFFF00"/>
                    </a:solidFill>
                  </a:tcPr>
                </a:tc>
                <a:tc>
                  <a:txBody>
                    <a:bodyPr/>
                    <a:lstStyle/>
                    <a:p>
                      <a:pPr algn="l" fontAlgn="b"/>
                      <a:r>
                        <a:rPr lang="en-US" sz="1800" b="1" i="0" u="sng" strike="noStrike" dirty="0">
                          <a:solidFill>
                            <a:srgbClr val="000000"/>
                          </a:solidFill>
                          <a:effectLst/>
                          <a:latin typeface="Aptos Narrow" panose="020B0004020202020204" pitchFamily="34" charset="0"/>
                        </a:rPr>
                        <a:t>English</a:t>
                      </a:r>
                    </a:p>
                  </a:txBody>
                  <a:tcPr marL="9525" marR="9525" marT="9525" marB="0" anchor="ctr">
                    <a:lnL>
                      <a:noFill/>
                    </a:lnL>
                    <a:lnR>
                      <a:noFill/>
                    </a:lnR>
                    <a:lnT>
                      <a:noFill/>
                    </a:lnT>
                    <a:lnB>
                      <a:noFill/>
                    </a:lnB>
                    <a:solidFill>
                      <a:schemeClr val="accent4">
                        <a:lumMod val="20000"/>
                        <a:lumOff val="80000"/>
                      </a:schemeClr>
                    </a:solidFill>
                  </a:tcPr>
                </a:tc>
                <a:tc>
                  <a:txBody>
                    <a:bodyPr/>
                    <a:lstStyle/>
                    <a:p>
                      <a:pPr algn="l" fontAlgn="b"/>
                      <a:r>
                        <a:rPr lang="en-US" sz="1800" b="1" i="0" u="sng" strike="noStrike" dirty="0">
                          <a:solidFill>
                            <a:srgbClr val="000000"/>
                          </a:solidFill>
                          <a:effectLst/>
                          <a:latin typeface="Aptos Narrow" panose="020B0004020202020204" pitchFamily="34" charset="0"/>
                        </a:rPr>
                        <a:t>Valence</a:t>
                      </a:r>
                    </a:p>
                  </a:txBody>
                  <a:tcPr marL="9525" marR="9525" marT="9525" marB="0" anchor="ctr">
                    <a:lnL>
                      <a:noFill/>
                    </a:lnL>
                    <a:lnR>
                      <a:noFill/>
                    </a:lnR>
                    <a:lnT>
                      <a:noFill/>
                    </a:lnT>
                    <a:lnB>
                      <a:noFill/>
                    </a:lnB>
                    <a:solidFill>
                      <a:schemeClr val="accent4">
                        <a:lumMod val="60000"/>
                        <a:lumOff val="40000"/>
                      </a:schemeClr>
                    </a:solidFill>
                  </a:tcPr>
                </a:tc>
                <a:tc>
                  <a:txBody>
                    <a:bodyPr/>
                    <a:lstStyle/>
                    <a:p>
                      <a:pPr algn="l" fontAlgn="b"/>
                      <a:r>
                        <a:rPr lang="en-US" sz="1800" b="1" i="0" u="sng" strike="noStrike">
                          <a:solidFill>
                            <a:srgbClr val="000000"/>
                          </a:solidFill>
                          <a:effectLst/>
                          <a:latin typeface="Aptos Narrow" panose="020B0004020202020204" pitchFamily="34" charset="0"/>
                        </a:rPr>
                        <a:t>Arousal</a:t>
                      </a:r>
                    </a:p>
                  </a:txBody>
                  <a:tcPr marL="9525" marR="9525" marT="9525" marB="0" anchor="ctr">
                    <a:lnL>
                      <a:noFill/>
                    </a:lnL>
                    <a:lnR>
                      <a:noFill/>
                    </a:lnR>
                    <a:lnT>
                      <a:noFill/>
                    </a:lnT>
                    <a:lnB>
                      <a:noFill/>
                    </a:lnB>
                    <a:solidFill>
                      <a:schemeClr val="accent4">
                        <a:lumMod val="60000"/>
                        <a:lumOff val="40000"/>
                      </a:schemeClr>
                    </a:solidFill>
                  </a:tcPr>
                </a:tc>
                <a:tc>
                  <a:txBody>
                    <a:bodyPr/>
                    <a:lstStyle/>
                    <a:p>
                      <a:pPr algn="l" fontAlgn="b"/>
                      <a:r>
                        <a:rPr lang="en-US" sz="1800" b="1" i="0" u="sng" strike="noStrike" dirty="0">
                          <a:solidFill>
                            <a:srgbClr val="000000"/>
                          </a:solidFill>
                          <a:effectLst/>
                          <a:latin typeface="Aptos Narrow" panose="020B0004020202020204" pitchFamily="34" charset="0"/>
                        </a:rPr>
                        <a:t>Dominance</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2530072976"/>
                  </a:ext>
                </a:extLst>
              </a:tr>
              <a:tr h="540025">
                <a:tc>
                  <a:txBody>
                    <a:bodyPr/>
                    <a:lstStyle/>
                    <a:p>
                      <a:pPr algn="l" fontAlgn="b"/>
                      <a:r>
                        <a:rPr lang="en-US" sz="1800" b="0" i="0" u="none" strike="noStrike">
                          <a:solidFill>
                            <a:srgbClr val="000000"/>
                          </a:solidFill>
                          <a:effectLst/>
                          <a:latin typeface="Aptos Narrow" panose="020B0004020202020204" pitchFamily="34" charset="0"/>
                        </a:rPr>
                        <a:t>aaaaaaa</a:t>
                      </a: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err="1">
                          <a:solidFill>
                            <a:srgbClr val="000000"/>
                          </a:solidFill>
                          <a:effectLst/>
                          <a:latin typeface="Aptos Narrow" panose="020B0004020202020204" pitchFamily="34" charset="0"/>
                        </a:rPr>
                        <a:t>aaaaaaah</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0.48</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0.61</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0.29</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101051939"/>
                  </a:ext>
                </a:extLst>
              </a:tr>
              <a:tr h="540025">
                <a:tc>
                  <a:txBody>
                    <a:bodyPr/>
                    <a:lstStyle/>
                    <a:p>
                      <a:pPr algn="l" fontAlgn="b"/>
                      <a:r>
                        <a:rPr lang="en-US" sz="1800" b="0" i="0" u="none" strike="noStrike" dirty="0" err="1">
                          <a:solidFill>
                            <a:srgbClr val="000000"/>
                          </a:solidFill>
                          <a:effectLst/>
                          <a:latin typeface="Aptos Narrow" panose="020B0004020202020204" pitchFamily="34" charset="0"/>
                        </a:rPr>
                        <a:t>aaaah</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err="1">
                          <a:solidFill>
                            <a:srgbClr val="000000"/>
                          </a:solidFill>
                          <a:effectLst/>
                          <a:latin typeface="Aptos Narrow" panose="020B0004020202020204" pitchFamily="34" charset="0"/>
                        </a:rPr>
                        <a:t>aaaah</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0.52</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0.64</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0.28</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1035800529"/>
                  </a:ext>
                </a:extLst>
              </a:tr>
              <a:tr h="540025">
                <a:tc>
                  <a:txBody>
                    <a:bodyPr/>
                    <a:lstStyle/>
                    <a:p>
                      <a:pPr algn="l" fontAlgn="b"/>
                      <a:r>
                        <a:rPr lang="en-US" sz="1800" b="0" i="0" u="none" strike="noStrike" dirty="0" err="1">
                          <a:solidFill>
                            <a:srgbClr val="000000"/>
                          </a:solidFill>
                          <a:effectLst/>
                          <a:latin typeface="Aptos Narrow" panose="020B0004020202020204" pitchFamily="34" charset="0"/>
                        </a:rPr>
                        <a:t>ardvark</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aardvark</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0.43</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0.49</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0.44</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2574436851"/>
                  </a:ext>
                </a:extLst>
              </a:tr>
              <a:tr h="550326">
                <a:tc>
                  <a:txBody>
                    <a:bodyPr/>
                    <a:lstStyle/>
                    <a:p>
                      <a:pPr algn="l" fontAlgn="b"/>
                      <a:r>
                        <a:rPr lang="en-US" sz="1800" b="0" i="0" u="none" strike="noStrike" dirty="0" err="1">
                          <a:solidFill>
                            <a:srgbClr val="000000"/>
                          </a:solidFill>
                          <a:effectLst/>
                          <a:latin typeface="Aptos Narrow" panose="020B0004020202020204" pitchFamily="34" charset="0"/>
                        </a:rPr>
                        <a:t>abin</a:t>
                      </a:r>
                      <a:r>
                        <a:rPr lang="en-US" sz="1800" b="0" i="0" u="none" strike="noStrike" dirty="0">
                          <a:solidFill>
                            <a:srgbClr val="000000"/>
                          </a:solidFill>
                          <a:effectLst/>
                          <a:latin typeface="Aptos Narrow" panose="020B0004020202020204" pitchFamily="34" charset="0"/>
                        </a:rPr>
                        <a:t> </a:t>
                      </a:r>
                      <a:r>
                        <a:rPr lang="en-US" sz="1800" b="0" i="0" u="none" strike="noStrike" dirty="0" err="1">
                          <a:solidFill>
                            <a:srgbClr val="000000"/>
                          </a:solidFill>
                          <a:effectLst/>
                          <a:latin typeface="Aptos Narrow" panose="020B0004020202020204" pitchFamily="34" charset="0"/>
                        </a:rPr>
                        <a:t>mamaki</a:t>
                      </a:r>
                      <a:endParaRPr lang="en-US" sz="1800" b="0" i="0" u="none" strike="noStrike" dirty="0">
                        <a:solidFill>
                          <a:srgbClr val="000000"/>
                        </a:solidFill>
                        <a:effectLst/>
                        <a:latin typeface="Aptos Narrow" panose="020B0004020202020204" pitchFamily="34" charset="0"/>
                      </a:endParaRP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aback</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0.39</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0.41</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0.29</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1029057889"/>
                  </a:ext>
                </a:extLst>
              </a:tr>
              <a:tr h="540025">
                <a:tc>
                  <a:txBody>
                    <a:bodyPr/>
                    <a:lstStyle/>
                    <a:p>
                      <a:pPr algn="l" fontAlgn="b"/>
                      <a:r>
                        <a:rPr lang="en-US" sz="1800" b="0" i="0" u="none" strike="noStrike" dirty="0">
                          <a:solidFill>
                            <a:srgbClr val="000000"/>
                          </a:solidFill>
                          <a:effectLst/>
                          <a:latin typeface="Aptos Narrow" panose="020B0004020202020204" pitchFamily="34" charset="0"/>
                        </a:rPr>
                        <a:t>abacus</a:t>
                      </a: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abacus</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a:solidFill>
                            <a:srgbClr val="000000"/>
                          </a:solidFill>
                          <a:effectLst/>
                          <a:latin typeface="Aptos Narrow" panose="020B0004020202020204" pitchFamily="34" charset="0"/>
                        </a:rPr>
                        <a:t>0.51</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a:solidFill>
                            <a:srgbClr val="000000"/>
                          </a:solidFill>
                          <a:effectLst/>
                          <a:latin typeface="Aptos Narrow" panose="020B0004020202020204" pitchFamily="34" charset="0"/>
                        </a:rPr>
                        <a:t>0.28</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0.49</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785630275"/>
                  </a:ext>
                </a:extLst>
              </a:tr>
              <a:tr h="540025">
                <a:tc>
                  <a:txBody>
                    <a:bodyPr/>
                    <a:lstStyle/>
                    <a:p>
                      <a:pPr algn="l" fontAlgn="b"/>
                      <a:r>
                        <a:rPr lang="en-US" sz="1800" b="0" i="0" u="none" strike="noStrike" dirty="0">
                          <a:solidFill>
                            <a:srgbClr val="000000"/>
                          </a:solidFill>
                          <a:effectLst/>
                          <a:latin typeface="Aptos Narrow" panose="020B0004020202020204" pitchFamily="34" charset="0"/>
                        </a:rPr>
                        <a:t>abalone</a:t>
                      </a:r>
                    </a:p>
                  </a:txBody>
                  <a:tcPr marL="9525" marR="9525" marT="9525" marB="0" anchor="ctr">
                    <a:lnL>
                      <a:noFill/>
                    </a:lnL>
                    <a:lnR>
                      <a:noFill/>
                    </a:lnR>
                    <a:lnT>
                      <a:noFill/>
                    </a:lnT>
                    <a:lnB>
                      <a:noFill/>
                    </a:lnB>
                    <a:solidFill>
                      <a:srgbClr val="FFFF00"/>
                    </a:solidFill>
                  </a:tcPr>
                </a:tc>
                <a:tc>
                  <a:txBody>
                    <a:bodyPr/>
                    <a:lstStyle/>
                    <a:p>
                      <a:pPr algn="l" fontAlgn="b"/>
                      <a:r>
                        <a:rPr lang="en-US" sz="1800" b="0" i="0" u="none" strike="noStrike" dirty="0">
                          <a:solidFill>
                            <a:srgbClr val="000000"/>
                          </a:solidFill>
                          <a:effectLst/>
                          <a:latin typeface="Aptos Narrow" panose="020B0004020202020204" pitchFamily="34" charset="0"/>
                        </a:rPr>
                        <a:t>abalone</a:t>
                      </a:r>
                    </a:p>
                  </a:txBody>
                  <a:tcPr marL="9525" marR="9525" marT="9525" marB="0" anchor="ctr">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0.50</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a:solidFill>
                            <a:srgbClr val="000000"/>
                          </a:solidFill>
                          <a:effectLst/>
                          <a:latin typeface="Aptos Narrow" panose="020B0004020202020204" pitchFamily="34" charset="0"/>
                        </a:rPr>
                        <a:t>0.48</a:t>
                      </a:r>
                    </a:p>
                  </a:txBody>
                  <a:tcPr marL="9525" marR="9525" marT="9525" marB="0" anchor="ctr">
                    <a:lnL>
                      <a:noFill/>
                    </a:lnL>
                    <a:lnR>
                      <a:noFill/>
                    </a:lnR>
                    <a:lnT>
                      <a:noFill/>
                    </a:lnT>
                    <a:lnB>
                      <a:noFill/>
                    </a:lnB>
                    <a:solidFill>
                      <a:schemeClr val="accent4">
                        <a:lumMod val="60000"/>
                        <a:lumOff val="40000"/>
                      </a:schemeClr>
                    </a:solidFill>
                  </a:tcPr>
                </a:tc>
                <a:tc>
                  <a:txBody>
                    <a:bodyPr/>
                    <a:lstStyle/>
                    <a:p>
                      <a:pPr algn="ctr" fontAlgn="b"/>
                      <a:r>
                        <a:rPr lang="en-US" sz="1800" b="1" i="0" u="none" strike="noStrike" dirty="0">
                          <a:solidFill>
                            <a:srgbClr val="000000"/>
                          </a:solidFill>
                          <a:effectLst/>
                          <a:latin typeface="Aptos Narrow" panose="020B0004020202020204" pitchFamily="34" charset="0"/>
                        </a:rPr>
                        <a:t>0.41</a:t>
                      </a:r>
                    </a:p>
                  </a:txBody>
                  <a:tcPr marL="9525" marR="9525" marT="9525" marB="0" anchor="ctr">
                    <a:lnL>
                      <a:noFill/>
                    </a:lnL>
                    <a:lnR>
                      <a:noFill/>
                    </a:lnR>
                    <a:lnT>
                      <a:noFill/>
                    </a:lnT>
                    <a:lnB>
                      <a:noFill/>
                    </a:lnB>
                    <a:solidFill>
                      <a:schemeClr val="accent4">
                        <a:lumMod val="60000"/>
                        <a:lumOff val="40000"/>
                      </a:schemeClr>
                    </a:solidFill>
                  </a:tcPr>
                </a:tc>
                <a:extLst>
                  <a:ext uri="{0D108BD9-81ED-4DB2-BD59-A6C34878D82A}">
                    <a16:rowId xmlns:a16="http://schemas.microsoft.com/office/drawing/2014/main" val="2078018117"/>
                  </a:ext>
                </a:extLst>
              </a:tr>
            </a:tbl>
          </a:graphicData>
        </a:graphic>
      </p:graphicFrame>
      <p:sp>
        <p:nvSpPr>
          <p:cNvPr id="2" name="Date Placeholder 1">
            <a:extLst>
              <a:ext uri="{FF2B5EF4-FFF2-40B4-BE49-F238E27FC236}">
                <a16:creationId xmlns:a16="http://schemas.microsoft.com/office/drawing/2014/main" id="{6CDACEF7-D25E-3430-ECE4-6CC9DAE1130F}"/>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B606885E-7F3F-8937-BEA0-4FAF08B15CA1}"/>
              </a:ext>
            </a:extLst>
          </p:cNvPr>
          <p:cNvSpPr>
            <a:spLocks noGrp="1"/>
          </p:cNvSpPr>
          <p:nvPr>
            <p:ph type="ftr" sz="quarter" idx="11"/>
          </p:nvPr>
        </p:nvSpPr>
        <p:spPr/>
        <p:txBody>
          <a:bodyPr/>
          <a:lstStyle/>
          <a:p>
            <a:r>
              <a:rPr lang="en-US"/>
              <a:t>BUCC</a:t>
            </a:r>
          </a:p>
        </p:txBody>
      </p:sp>
      <p:sp>
        <p:nvSpPr>
          <p:cNvPr id="4" name="Slide Number Placeholder 3">
            <a:extLst>
              <a:ext uri="{FF2B5EF4-FFF2-40B4-BE49-F238E27FC236}">
                <a16:creationId xmlns:a16="http://schemas.microsoft.com/office/drawing/2014/main" id="{3FBCA771-7321-8388-C143-EBD987088C1A}"/>
              </a:ext>
            </a:extLst>
          </p:cNvPr>
          <p:cNvSpPr>
            <a:spLocks noGrp="1"/>
          </p:cNvSpPr>
          <p:nvPr>
            <p:ph type="sldNum" sz="quarter" idx="12"/>
          </p:nvPr>
        </p:nvSpPr>
        <p:spPr/>
        <p:txBody>
          <a:bodyPr/>
          <a:lstStyle/>
          <a:p>
            <a:fld id="{AC8303C8-F240-AD4D-88C6-8C703D71C6A6}" type="slidenum">
              <a:rPr lang="en-US" smtClean="0"/>
              <a:t>154</a:t>
            </a:fld>
            <a:endParaRPr lang="en-US"/>
          </a:p>
        </p:txBody>
      </p:sp>
      <p:pic>
        <p:nvPicPr>
          <p:cNvPr id="12" name="Picture 11" descr="A screenshot of a graph&#10;&#10;Description automatically generated">
            <a:extLst>
              <a:ext uri="{FF2B5EF4-FFF2-40B4-BE49-F238E27FC236}">
                <a16:creationId xmlns:a16="http://schemas.microsoft.com/office/drawing/2014/main" id="{D4433AEC-185A-96F9-3F92-B3DAC4DD91DD}"/>
              </a:ext>
            </a:extLst>
          </p:cNvPr>
          <p:cNvPicPr>
            <a:picLocks noChangeAspect="1"/>
          </p:cNvPicPr>
          <p:nvPr/>
        </p:nvPicPr>
        <p:blipFill>
          <a:blip r:embed="rId4"/>
          <a:stretch>
            <a:fillRect/>
          </a:stretch>
        </p:blipFill>
        <p:spPr>
          <a:xfrm>
            <a:off x="476467" y="4549775"/>
            <a:ext cx="5334000" cy="2171700"/>
          </a:xfrm>
          <a:prstGeom prst="rect">
            <a:avLst/>
          </a:prstGeom>
        </p:spPr>
      </p:pic>
      <p:sp>
        <p:nvSpPr>
          <p:cNvPr id="15" name="Rectangle 14">
            <a:extLst>
              <a:ext uri="{FF2B5EF4-FFF2-40B4-BE49-F238E27FC236}">
                <a16:creationId xmlns:a16="http://schemas.microsoft.com/office/drawing/2014/main" id="{30266C6C-E48C-0709-6048-0A02DB873B32}"/>
              </a:ext>
            </a:extLst>
          </p:cNvPr>
          <p:cNvSpPr/>
          <p:nvPr/>
        </p:nvSpPr>
        <p:spPr>
          <a:xfrm>
            <a:off x="6095999" y="1690688"/>
            <a:ext cx="1254202" cy="40975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F9CB084-9093-AB0D-774D-E6FD3DBBDC71}"/>
              </a:ext>
            </a:extLst>
          </p:cNvPr>
          <p:cNvSpPr txBox="1"/>
          <p:nvPr/>
        </p:nvSpPr>
        <p:spPr>
          <a:xfrm>
            <a:off x="6676433" y="5918504"/>
            <a:ext cx="5205015" cy="461665"/>
          </a:xfrm>
          <a:prstGeom prst="rect">
            <a:avLst/>
          </a:prstGeom>
          <a:solidFill>
            <a:srgbClr val="FFFF00"/>
          </a:solidFill>
          <a:ln>
            <a:solidFill>
              <a:schemeClr val="accent1">
                <a:shade val="15000"/>
              </a:schemeClr>
            </a:solidFill>
          </a:ln>
        </p:spPr>
        <p:txBody>
          <a:bodyPr wrap="none" rtlCol="0">
            <a:spAutoFit/>
          </a:bodyPr>
          <a:lstStyle/>
          <a:p>
            <a:r>
              <a:rPr lang="en-US" sz="2400" dirty="0"/>
              <a:t>Assumes English ontology is universal</a:t>
            </a:r>
          </a:p>
        </p:txBody>
      </p:sp>
    </p:spTree>
    <p:extLst>
      <p:ext uri="{BB962C8B-B14F-4D97-AF65-F5344CB8AC3E}">
        <p14:creationId xmlns:p14="http://schemas.microsoft.com/office/powerpoint/2010/main" val="87942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3DD8-67A6-CD7C-10AD-CCDB7D88E833}"/>
              </a:ext>
            </a:extLst>
          </p:cNvPr>
          <p:cNvSpPr>
            <a:spLocks noGrp="1"/>
          </p:cNvSpPr>
          <p:nvPr>
            <p:ph type="title"/>
          </p:nvPr>
        </p:nvSpPr>
        <p:spPr/>
        <p:txBody>
          <a:bodyPr/>
          <a:lstStyle/>
          <a:p>
            <a:r>
              <a:rPr lang="en-US" dirty="0"/>
              <a:t>Avoid Pivoting from English</a:t>
            </a:r>
          </a:p>
        </p:txBody>
      </p:sp>
      <p:sp>
        <p:nvSpPr>
          <p:cNvPr id="11" name="Text Placeholder 10">
            <a:extLst>
              <a:ext uri="{FF2B5EF4-FFF2-40B4-BE49-F238E27FC236}">
                <a16:creationId xmlns:a16="http://schemas.microsoft.com/office/drawing/2014/main" id="{6F16686E-E2B5-DDAB-3016-02180B3B48C9}"/>
              </a:ext>
            </a:extLst>
          </p:cNvPr>
          <p:cNvSpPr>
            <a:spLocks noGrp="1"/>
          </p:cNvSpPr>
          <p:nvPr>
            <p:ph type="body" idx="1"/>
          </p:nvPr>
        </p:nvSpPr>
        <p:spPr/>
        <p:txBody>
          <a:bodyPr/>
          <a:lstStyle/>
          <a:p>
            <a:r>
              <a:rPr lang="en-US" dirty="0"/>
              <a:t>WordNet</a:t>
            </a:r>
          </a:p>
        </p:txBody>
      </p:sp>
      <p:pic>
        <p:nvPicPr>
          <p:cNvPr id="9" name="Content Placeholder 8">
            <a:extLst>
              <a:ext uri="{FF2B5EF4-FFF2-40B4-BE49-F238E27FC236}">
                <a16:creationId xmlns:a16="http://schemas.microsoft.com/office/drawing/2014/main" id="{826A5A17-34E3-434D-3B05-CC2F5D4F19C6}"/>
              </a:ext>
            </a:extLst>
          </p:cNvPr>
          <p:cNvPicPr>
            <a:picLocks noGrp="1" noChangeAspect="1"/>
          </p:cNvPicPr>
          <p:nvPr>
            <p:ph sz="half" idx="2"/>
          </p:nvPr>
        </p:nvPicPr>
        <p:blipFill>
          <a:blip r:embed="rId2"/>
          <a:srcRect b="57238"/>
          <a:stretch>
            <a:fillRect/>
          </a:stretch>
        </p:blipFill>
        <p:spPr>
          <a:xfrm>
            <a:off x="-153477" y="2792294"/>
            <a:ext cx="6151052" cy="2749669"/>
          </a:xfrm>
        </p:spPr>
      </p:pic>
      <p:sp>
        <p:nvSpPr>
          <p:cNvPr id="12" name="Text Placeholder 11">
            <a:extLst>
              <a:ext uri="{FF2B5EF4-FFF2-40B4-BE49-F238E27FC236}">
                <a16:creationId xmlns:a16="http://schemas.microsoft.com/office/drawing/2014/main" id="{8422DA8E-23B1-FD81-7A27-4E175B8EE7C3}"/>
              </a:ext>
            </a:extLst>
          </p:cNvPr>
          <p:cNvSpPr>
            <a:spLocks noGrp="1"/>
          </p:cNvSpPr>
          <p:nvPr>
            <p:ph type="body" sz="quarter" idx="3"/>
          </p:nvPr>
        </p:nvSpPr>
        <p:spPr/>
        <p:txBody>
          <a:bodyPr/>
          <a:lstStyle/>
          <a:p>
            <a:r>
              <a:rPr lang="en-US" dirty="0"/>
              <a:t>VAD: Valance, Arousal, Dominance</a:t>
            </a:r>
          </a:p>
        </p:txBody>
      </p:sp>
      <p:pic>
        <p:nvPicPr>
          <p:cNvPr id="10" name="Content Placeholder 8">
            <a:extLst>
              <a:ext uri="{FF2B5EF4-FFF2-40B4-BE49-F238E27FC236}">
                <a16:creationId xmlns:a16="http://schemas.microsoft.com/office/drawing/2014/main" id="{6C07B716-CE0B-A281-1743-D9BA1D7D1AA1}"/>
              </a:ext>
            </a:extLst>
          </p:cNvPr>
          <p:cNvPicPr>
            <a:picLocks noGrp="1" noChangeAspect="1"/>
          </p:cNvPicPr>
          <p:nvPr>
            <p:ph sz="quarter" idx="4"/>
          </p:nvPr>
        </p:nvPicPr>
        <p:blipFill>
          <a:blip r:embed="rId2"/>
          <a:srcRect t="42762"/>
          <a:stretch>
            <a:fillRect/>
          </a:stretch>
        </p:blipFill>
        <p:spPr>
          <a:xfrm>
            <a:off x="6172200" y="2661313"/>
            <a:ext cx="5747854" cy="3439236"/>
          </a:xfrm>
        </p:spPr>
      </p:pic>
      <p:sp>
        <p:nvSpPr>
          <p:cNvPr id="5" name="Date Placeholder 4">
            <a:extLst>
              <a:ext uri="{FF2B5EF4-FFF2-40B4-BE49-F238E27FC236}">
                <a16:creationId xmlns:a16="http://schemas.microsoft.com/office/drawing/2014/main" id="{DB87DA3C-0CED-45C4-F0BD-735F07A2F3E2}"/>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496DEFBB-31E0-E776-572A-138B7F8E80AE}"/>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9BE5F48D-E812-0C3C-D158-12281D551B64}"/>
              </a:ext>
            </a:extLst>
          </p:cNvPr>
          <p:cNvSpPr>
            <a:spLocks noGrp="1"/>
          </p:cNvSpPr>
          <p:nvPr>
            <p:ph type="sldNum" sz="quarter" idx="12"/>
          </p:nvPr>
        </p:nvSpPr>
        <p:spPr/>
        <p:txBody>
          <a:bodyPr/>
          <a:lstStyle/>
          <a:p>
            <a:fld id="{33A3D10F-77F7-DB43-842D-10933EFABD99}" type="slidenum">
              <a:rPr lang="en-US" smtClean="0"/>
              <a:t>155</a:t>
            </a:fld>
            <a:endParaRPr lang="en-US"/>
          </a:p>
        </p:txBody>
      </p:sp>
    </p:spTree>
    <p:extLst>
      <p:ext uri="{BB962C8B-B14F-4D97-AF65-F5344CB8AC3E}">
        <p14:creationId xmlns:p14="http://schemas.microsoft.com/office/powerpoint/2010/main" val="246725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7B931B-4E22-20A0-8F95-869376EC3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5BCFA-6AEA-45D5-1730-554847F004E8}"/>
              </a:ext>
            </a:extLst>
          </p:cNvPr>
          <p:cNvSpPr>
            <a:spLocks noGrp="1"/>
          </p:cNvSpPr>
          <p:nvPr>
            <p:ph type="title"/>
          </p:nvPr>
        </p:nvSpPr>
        <p:spPr/>
        <p:txBody>
          <a:bodyPr/>
          <a:lstStyle/>
          <a:p>
            <a:r>
              <a:rPr lang="en-US" dirty="0"/>
              <a:t>Rationalism v. Empiricism</a:t>
            </a:r>
            <a:br>
              <a:rPr lang="en-US" dirty="0"/>
            </a:br>
            <a:r>
              <a:rPr lang="en-US" sz="3600" dirty="0"/>
              <a:t>(Grandparents and Grandchildren)</a:t>
            </a:r>
            <a:endParaRPr lang="en-US" dirty="0"/>
          </a:p>
        </p:txBody>
      </p:sp>
      <p:sp>
        <p:nvSpPr>
          <p:cNvPr id="3" name="Content Placeholder 2">
            <a:extLst>
              <a:ext uri="{FF2B5EF4-FFF2-40B4-BE49-F238E27FC236}">
                <a16:creationId xmlns:a16="http://schemas.microsoft.com/office/drawing/2014/main" id="{401DF4B2-BC7A-1A4B-A044-D2C66DC9F56C}"/>
              </a:ext>
            </a:extLst>
          </p:cNvPr>
          <p:cNvSpPr>
            <a:spLocks noGrp="1"/>
          </p:cNvSpPr>
          <p:nvPr>
            <p:ph sz="half" idx="1"/>
          </p:nvPr>
        </p:nvSpPr>
        <p:spPr/>
        <p:txBody>
          <a:bodyPr>
            <a:normAutofit lnSpcReduction="10000"/>
          </a:bodyPr>
          <a:lstStyle/>
          <a:p>
            <a:r>
              <a:rPr lang="en-US" dirty="0"/>
              <a:t>1950s: Empiricism </a:t>
            </a:r>
          </a:p>
          <a:p>
            <a:pPr lvl="1"/>
            <a:r>
              <a:rPr lang="en-US" dirty="0"/>
              <a:t>(Shannon, Skinner, Firth, Harris) </a:t>
            </a:r>
          </a:p>
          <a:p>
            <a:r>
              <a:rPr lang="en-US" dirty="0"/>
              <a:t>1970s: Rationalism </a:t>
            </a:r>
          </a:p>
          <a:p>
            <a:pPr lvl="1"/>
            <a:r>
              <a:rPr lang="en-US" dirty="0"/>
              <a:t>(Chomsky, Minsky) </a:t>
            </a:r>
          </a:p>
          <a:p>
            <a:r>
              <a:rPr lang="en-US" dirty="0"/>
              <a:t>1990s: Revival of empiricism </a:t>
            </a:r>
          </a:p>
          <a:p>
            <a:pPr lvl="1"/>
            <a:r>
              <a:rPr lang="en-US" dirty="0"/>
              <a:t>(IBM, AT&amp;T Bell Labs) </a:t>
            </a:r>
          </a:p>
          <a:p>
            <a:r>
              <a:rPr lang="en-US" dirty="0"/>
              <a:t>2010s: Extreme empiricism </a:t>
            </a:r>
          </a:p>
          <a:p>
            <a:pPr lvl="1"/>
            <a:r>
              <a:rPr lang="en-US" dirty="0"/>
              <a:t>(LLMs, ChatGPT &amp; DeepSeek)</a:t>
            </a:r>
          </a:p>
        </p:txBody>
      </p:sp>
      <p:sp>
        <p:nvSpPr>
          <p:cNvPr id="4" name="Content Placeholder 3">
            <a:extLst>
              <a:ext uri="{FF2B5EF4-FFF2-40B4-BE49-F238E27FC236}">
                <a16:creationId xmlns:a16="http://schemas.microsoft.com/office/drawing/2014/main" id="{EB6FDD7C-E24E-9490-2960-0454B3831932}"/>
              </a:ext>
            </a:extLst>
          </p:cNvPr>
          <p:cNvSpPr>
            <a:spLocks noGrp="1"/>
          </p:cNvSpPr>
          <p:nvPr>
            <p:ph sz="half" idx="2"/>
          </p:nvPr>
        </p:nvSpPr>
        <p:spPr/>
        <p:txBody>
          <a:bodyPr>
            <a:normAutofit lnSpcReduction="10000"/>
          </a:bodyPr>
          <a:lstStyle/>
          <a:p>
            <a:r>
              <a:rPr lang="en-US" dirty="0"/>
              <a:t>Distributional Hypothesis</a:t>
            </a:r>
          </a:p>
          <a:p>
            <a:pPr lvl="1"/>
            <a:r>
              <a:rPr lang="en-US" dirty="0" err="1"/>
              <a:t>Zellig</a:t>
            </a:r>
            <a:r>
              <a:rPr lang="en-US" dirty="0"/>
              <a:t> Harris (Chomsky’s Advisor)</a:t>
            </a:r>
            <a:endParaRPr lang="en-US" i="1" dirty="0"/>
          </a:p>
          <a:p>
            <a:r>
              <a:rPr lang="en-US" i="1" dirty="0"/>
              <a:t>You shall know a word by the company it keeps </a:t>
            </a:r>
          </a:p>
          <a:p>
            <a:pPr marL="457200" lvl="1" indent="0">
              <a:buNone/>
            </a:pPr>
            <a:r>
              <a:rPr lang="en-US" dirty="0"/>
              <a:t>– Firth (1957)</a:t>
            </a:r>
          </a:p>
          <a:p>
            <a:r>
              <a:rPr lang="en-US" dirty="0"/>
              <a:t> </a:t>
            </a:r>
            <a:r>
              <a:rPr lang="en-US" i="1" dirty="0"/>
              <a:t>Every time I fire a linguist, the performance of the speech recognizer goes up </a:t>
            </a:r>
          </a:p>
          <a:p>
            <a:pPr marL="457200" lvl="1" indent="0">
              <a:buNone/>
            </a:pPr>
            <a:r>
              <a:rPr lang="en-US" dirty="0"/>
              <a:t>– Jelinek (2004)</a:t>
            </a:r>
          </a:p>
          <a:p>
            <a:r>
              <a:rPr lang="en-US" i="1" dirty="0"/>
              <a:t>There is no data like more data</a:t>
            </a:r>
          </a:p>
          <a:p>
            <a:pPr marL="457200" lvl="1" indent="0">
              <a:buNone/>
            </a:pPr>
            <a:r>
              <a:rPr lang="en-US" dirty="0"/>
              <a:t>– Mercer (1988)</a:t>
            </a:r>
          </a:p>
          <a:p>
            <a:pPr marL="457200" lvl="1" indent="0">
              <a:buNone/>
            </a:pPr>
            <a:endParaRPr lang="en-US" dirty="0"/>
          </a:p>
        </p:txBody>
      </p:sp>
      <p:sp>
        <p:nvSpPr>
          <p:cNvPr id="5" name="Date Placeholder 4">
            <a:extLst>
              <a:ext uri="{FF2B5EF4-FFF2-40B4-BE49-F238E27FC236}">
                <a16:creationId xmlns:a16="http://schemas.microsoft.com/office/drawing/2014/main" id="{603B57E7-6DD5-66F3-6C2F-A1B30C4B7646}"/>
              </a:ext>
            </a:extLst>
          </p:cNvPr>
          <p:cNvSpPr>
            <a:spLocks noGrp="1"/>
          </p:cNvSpPr>
          <p:nvPr>
            <p:ph type="dt" sz="half" idx="10"/>
          </p:nvPr>
        </p:nvSpPr>
        <p:spPr/>
        <p:txBody>
          <a:bodyPr/>
          <a:lstStyle/>
          <a:p>
            <a:fld id="{8B0AE429-9A56-0C47-B306-20A38BEE396C}" type="datetime1">
              <a:rPr lang="en-US" smtClean="0"/>
              <a:t>7/20/25</a:t>
            </a:fld>
            <a:endParaRPr lang="en-US"/>
          </a:p>
        </p:txBody>
      </p:sp>
      <p:sp>
        <p:nvSpPr>
          <p:cNvPr id="6" name="Footer Placeholder 5">
            <a:extLst>
              <a:ext uri="{FF2B5EF4-FFF2-40B4-BE49-F238E27FC236}">
                <a16:creationId xmlns:a16="http://schemas.microsoft.com/office/drawing/2014/main" id="{32B54D64-77C5-030D-6068-13B845058CA2}"/>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67E24EE8-FE45-CF88-DD71-07A6CBB9A826}"/>
              </a:ext>
            </a:extLst>
          </p:cNvPr>
          <p:cNvSpPr>
            <a:spLocks noGrp="1"/>
          </p:cNvSpPr>
          <p:nvPr>
            <p:ph type="sldNum" sz="quarter" idx="12"/>
          </p:nvPr>
        </p:nvSpPr>
        <p:spPr/>
        <p:txBody>
          <a:bodyPr/>
          <a:lstStyle/>
          <a:p>
            <a:fld id="{C72F3E17-4FA1-294B-92E3-0BC89BF17CB2}" type="slidenum">
              <a:rPr lang="en-US" smtClean="0"/>
              <a:t>16</a:t>
            </a:fld>
            <a:endParaRPr lang="en-US"/>
          </a:p>
        </p:txBody>
      </p:sp>
    </p:spTree>
    <p:extLst>
      <p:ext uri="{BB962C8B-B14F-4D97-AF65-F5344CB8AC3E}">
        <p14:creationId xmlns:p14="http://schemas.microsoft.com/office/powerpoint/2010/main" val="2567161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numbers and a number of people&#10;&#10;AI-generated content may be incorrect.">
            <a:extLst>
              <a:ext uri="{FF2B5EF4-FFF2-40B4-BE49-F238E27FC236}">
                <a16:creationId xmlns:a16="http://schemas.microsoft.com/office/drawing/2014/main" id="{0753C415-ED0F-4416-610F-64DDB009D7DF}"/>
              </a:ext>
            </a:extLst>
          </p:cNvPr>
          <p:cNvPicPr>
            <a:picLocks noGrp="1" noChangeAspect="1"/>
          </p:cNvPicPr>
          <p:nvPr>
            <p:ph sz="half" idx="1"/>
          </p:nvPr>
        </p:nvPicPr>
        <p:blipFill>
          <a:blip r:embed="rId2"/>
          <a:stretch>
            <a:fillRect/>
          </a:stretch>
        </p:blipFill>
        <p:spPr>
          <a:xfrm>
            <a:off x="838200" y="2132116"/>
            <a:ext cx="5181600" cy="3738355"/>
          </a:xfrm>
        </p:spPr>
      </p:pic>
      <p:pic>
        <p:nvPicPr>
          <p:cNvPr id="8" name="Content Placeholder 7" descr="A graph of a graph of a fraction of empirical papers&#10;&#10;AI-generated content may be incorrect.">
            <a:extLst>
              <a:ext uri="{FF2B5EF4-FFF2-40B4-BE49-F238E27FC236}">
                <a16:creationId xmlns:a16="http://schemas.microsoft.com/office/drawing/2014/main" id="{80F6344C-262D-E5F7-6FB1-6D586A3E6AF4}"/>
              </a:ext>
            </a:extLst>
          </p:cNvPr>
          <p:cNvPicPr>
            <a:picLocks noGrp="1" noChangeAspect="1"/>
          </p:cNvPicPr>
          <p:nvPr>
            <p:ph sz="half" idx="2"/>
          </p:nvPr>
        </p:nvPicPr>
        <p:blipFill>
          <a:blip r:embed="rId3"/>
          <a:stretch>
            <a:fillRect/>
          </a:stretch>
        </p:blipFill>
        <p:spPr>
          <a:xfrm>
            <a:off x="6172200" y="1885870"/>
            <a:ext cx="5181600" cy="4230847"/>
          </a:xfrm>
        </p:spPr>
      </p:pic>
      <p:pic>
        <p:nvPicPr>
          <p:cNvPr id="2050" name="Picture 2">
            <a:extLst>
              <a:ext uri="{FF2B5EF4-FFF2-40B4-BE49-F238E27FC236}">
                <a16:creationId xmlns:a16="http://schemas.microsoft.com/office/drawing/2014/main" id="{F58C621B-938F-4F1C-1D8B-CE0CD16D5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7692" y="0"/>
            <a:ext cx="1934308" cy="19343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0C78DA6-FEE7-8492-883D-BA2973C7D009}"/>
              </a:ext>
            </a:extLst>
          </p:cNvPr>
          <p:cNvCxnSpPr>
            <a:cxnSpLocks/>
          </p:cNvCxnSpPr>
          <p:nvPr/>
        </p:nvCxnSpPr>
        <p:spPr>
          <a:xfrm flipV="1">
            <a:off x="9167446" y="2426677"/>
            <a:ext cx="762000" cy="2555631"/>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Date Placeholder 12">
            <a:extLst>
              <a:ext uri="{FF2B5EF4-FFF2-40B4-BE49-F238E27FC236}">
                <a16:creationId xmlns:a16="http://schemas.microsoft.com/office/drawing/2014/main" id="{71CE91C0-F127-1ADD-BEB9-D69993E0D46E}"/>
              </a:ext>
            </a:extLst>
          </p:cNvPr>
          <p:cNvSpPr>
            <a:spLocks noGrp="1"/>
          </p:cNvSpPr>
          <p:nvPr>
            <p:ph type="dt" sz="half" idx="10"/>
          </p:nvPr>
        </p:nvSpPr>
        <p:spPr/>
        <p:txBody>
          <a:bodyPr/>
          <a:lstStyle/>
          <a:p>
            <a:fld id="{DC46AC7B-4167-164F-B120-F12AEA5907CE}" type="datetime1">
              <a:rPr lang="en-US" smtClean="0"/>
              <a:t>7/20/25</a:t>
            </a:fld>
            <a:endParaRPr lang="en-US"/>
          </a:p>
        </p:txBody>
      </p:sp>
      <p:sp>
        <p:nvSpPr>
          <p:cNvPr id="14" name="Footer Placeholder 13">
            <a:extLst>
              <a:ext uri="{FF2B5EF4-FFF2-40B4-BE49-F238E27FC236}">
                <a16:creationId xmlns:a16="http://schemas.microsoft.com/office/drawing/2014/main" id="{7084585F-A661-E540-DC7A-069EC0363440}"/>
              </a:ext>
            </a:extLst>
          </p:cNvPr>
          <p:cNvSpPr>
            <a:spLocks noGrp="1"/>
          </p:cNvSpPr>
          <p:nvPr>
            <p:ph type="ftr" sz="quarter" idx="11"/>
          </p:nvPr>
        </p:nvSpPr>
        <p:spPr/>
        <p:txBody>
          <a:bodyPr/>
          <a:lstStyle/>
          <a:p>
            <a:r>
              <a:rPr lang="en-US"/>
              <a:t>From PMI to Bots</a:t>
            </a:r>
          </a:p>
        </p:txBody>
      </p:sp>
      <p:sp>
        <p:nvSpPr>
          <p:cNvPr id="15" name="Slide Number Placeholder 14">
            <a:extLst>
              <a:ext uri="{FF2B5EF4-FFF2-40B4-BE49-F238E27FC236}">
                <a16:creationId xmlns:a16="http://schemas.microsoft.com/office/drawing/2014/main" id="{720F76B0-3813-F684-19B8-9EDB942918C0}"/>
              </a:ext>
            </a:extLst>
          </p:cNvPr>
          <p:cNvSpPr>
            <a:spLocks noGrp="1"/>
          </p:cNvSpPr>
          <p:nvPr>
            <p:ph type="sldNum" sz="quarter" idx="12"/>
          </p:nvPr>
        </p:nvSpPr>
        <p:spPr/>
        <p:txBody>
          <a:bodyPr/>
          <a:lstStyle/>
          <a:p>
            <a:fld id="{33A3D10F-77F7-DB43-842D-10933EFABD99}" type="slidenum">
              <a:rPr lang="en-US" smtClean="0"/>
              <a:t>17</a:t>
            </a:fld>
            <a:endParaRPr lang="en-US"/>
          </a:p>
        </p:txBody>
      </p:sp>
      <p:sp>
        <p:nvSpPr>
          <p:cNvPr id="3" name="Content Placeholder 2">
            <a:extLst>
              <a:ext uri="{FF2B5EF4-FFF2-40B4-BE49-F238E27FC236}">
                <a16:creationId xmlns:a16="http://schemas.microsoft.com/office/drawing/2014/main" id="{43F6F3B6-9547-89C8-68F4-5CF6D5CFD048}"/>
              </a:ext>
            </a:extLst>
          </p:cNvPr>
          <p:cNvSpPr txBox="1">
            <a:spLocks/>
          </p:cNvSpPr>
          <p:nvPr/>
        </p:nvSpPr>
        <p:spPr>
          <a:xfrm>
            <a:off x="938213" y="2273397"/>
            <a:ext cx="5157787" cy="3684588"/>
          </a:xfrm>
          <a:prstGeom prst="rect">
            <a:avLst/>
          </a:prstGeom>
          <a:solidFill>
            <a:schemeClr val="bg1"/>
          </a:solidFill>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1950s: Empiricism </a:t>
            </a:r>
          </a:p>
          <a:p>
            <a:pPr lvl="1"/>
            <a:r>
              <a:rPr lang="en-US" dirty="0"/>
              <a:t>(Shannon, Skinner, Firth, Harris) </a:t>
            </a:r>
          </a:p>
          <a:p>
            <a:r>
              <a:rPr lang="en-US" dirty="0"/>
              <a:t>1970s: Rationalism </a:t>
            </a:r>
          </a:p>
          <a:p>
            <a:pPr lvl="1"/>
            <a:r>
              <a:rPr lang="en-US" dirty="0"/>
              <a:t>(Chomsky, Minsky) </a:t>
            </a:r>
          </a:p>
          <a:p>
            <a:r>
              <a:rPr lang="en-US" dirty="0"/>
              <a:t>1990s: Revival of empiricism </a:t>
            </a:r>
          </a:p>
          <a:p>
            <a:pPr lvl="1"/>
            <a:r>
              <a:rPr lang="en-US" dirty="0"/>
              <a:t>(IBM, AT&amp;T Bell Labs) </a:t>
            </a:r>
          </a:p>
          <a:p>
            <a:r>
              <a:rPr lang="en-US" dirty="0"/>
              <a:t>2010s: Revival of rationalism (?)</a:t>
            </a:r>
          </a:p>
          <a:p>
            <a:pPr lvl="1"/>
            <a:r>
              <a:rPr lang="en-US" dirty="0"/>
              <a:t>Extreme empiricism </a:t>
            </a:r>
          </a:p>
          <a:p>
            <a:pPr lvl="1"/>
            <a:r>
              <a:rPr lang="en-US" dirty="0"/>
              <a:t>(LLMs, ChatGPT &amp; DeepSeek)</a:t>
            </a:r>
          </a:p>
        </p:txBody>
      </p:sp>
      <p:sp>
        <p:nvSpPr>
          <p:cNvPr id="2" name="Title 1">
            <a:extLst>
              <a:ext uri="{FF2B5EF4-FFF2-40B4-BE49-F238E27FC236}">
                <a16:creationId xmlns:a16="http://schemas.microsoft.com/office/drawing/2014/main" id="{629067ED-4BE3-BD3C-F051-D870AFF9320A}"/>
              </a:ext>
            </a:extLst>
          </p:cNvPr>
          <p:cNvSpPr>
            <a:spLocks noGrp="1"/>
          </p:cNvSpPr>
          <p:nvPr>
            <p:ph type="title"/>
          </p:nvPr>
        </p:nvSpPr>
        <p:spPr>
          <a:xfrm>
            <a:off x="838200" y="549470"/>
            <a:ext cx="6816969" cy="1325563"/>
          </a:xfrm>
        </p:spPr>
        <p:txBody>
          <a:bodyPr>
            <a:normAutofit fontScale="90000"/>
          </a:bodyPr>
          <a:lstStyle/>
          <a:p>
            <a:r>
              <a:rPr lang="en-US" sz="4900" dirty="0"/>
              <a:t>A Pendulum Swung Too Far</a:t>
            </a:r>
            <a:br>
              <a:rPr lang="en-US" sz="3100" dirty="0"/>
            </a:br>
            <a:r>
              <a:rPr lang="en-US" sz="3100" dirty="0"/>
              <a:t>Church, K. 2011. A Pendulum Swung Too Far. </a:t>
            </a:r>
            <a:r>
              <a:rPr lang="en-US" sz="3100" i="1" dirty="0"/>
              <a:t>Linguistic Issues in Language Technology</a:t>
            </a:r>
            <a:br>
              <a:rPr lang="en-US" sz="2200" dirty="0"/>
            </a:br>
            <a:endParaRPr lang="en-US" sz="2200" dirty="0"/>
          </a:p>
        </p:txBody>
      </p:sp>
      <p:sp>
        <p:nvSpPr>
          <p:cNvPr id="4" name="Rounded Rectangular Callout 3">
            <a:extLst>
              <a:ext uri="{FF2B5EF4-FFF2-40B4-BE49-F238E27FC236}">
                <a16:creationId xmlns:a16="http://schemas.microsoft.com/office/drawing/2014/main" id="{5EAC38E7-CB1C-8FDB-B27B-183D3EA624CE}"/>
              </a:ext>
            </a:extLst>
          </p:cNvPr>
          <p:cNvSpPr/>
          <p:nvPr/>
        </p:nvSpPr>
        <p:spPr>
          <a:xfrm>
            <a:off x="419110" y="6190031"/>
            <a:ext cx="3916484" cy="507665"/>
          </a:xfrm>
          <a:prstGeom prst="wedgeRoundRectCallout">
            <a:avLst>
              <a:gd name="adj1" fmla="val -22947"/>
              <a:gd name="adj2" fmla="val -7731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Students rebel every twenty years</a:t>
            </a:r>
          </a:p>
        </p:txBody>
      </p:sp>
      <p:sp>
        <p:nvSpPr>
          <p:cNvPr id="5" name="Rounded Rectangular Callout 4">
            <a:extLst>
              <a:ext uri="{FF2B5EF4-FFF2-40B4-BE49-F238E27FC236}">
                <a16:creationId xmlns:a16="http://schemas.microsoft.com/office/drawing/2014/main" id="{C76FAE09-B248-3608-8FB8-FDD03140656B}"/>
              </a:ext>
            </a:extLst>
          </p:cNvPr>
          <p:cNvSpPr/>
          <p:nvPr/>
        </p:nvSpPr>
        <p:spPr>
          <a:xfrm>
            <a:off x="4899498" y="6152530"/>
            <a:ext cx="4075004" cy="545166"/>
          </a:xfrm>
          <a:prstGeom prst="wedgeRoundRectCallout">
            <a:avLst>
              <a:gd name="adj1" fmla="val -60935"/>
              <a:gd name="adj2" fmla="val 876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Grandparents &amp; Grandchildren</a:t>
            </a:r>
          </a:p>
        </p:txBody>
      </p:sp>
    </p:spTree>
    <p:extLst>
      <p:ext uri="{BB962C8B-B14F-4D97-AF65-F5344CB8AC3E}">
        <p14:creationId xmlns:p14="http://schemas.microsoft.com/office/powerpoint/2010/main" val="163608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1"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D46FE6-B0E6-CEE0-2B52-D21D5D83EE0B}"/>
              </a:ext>
            </a:extLst>
          </p:cNvPr>
          <p:cNvSpPr>
            <a:spLocks noGrp="1"/>
          </p:cNvSpPr>
          <p:nvPr>
            <p:ph type="title"/>
          </p:nvPr>
        </p:nvSpPr>
        <p:spPr/>
        <p:txBody>
          <a:bodyPr/>
          <a:lstStyle/>
          <a:p>
            <a:r>
              <a:rPr lang="en-US" dirty="0"/>
              <a:t>Cognitive Science &amp; Harvard in 1950s</a:t>
            </a:r>
          </a:p>
        </p:txBody>
      </p:sp>
      <p:sp>
        <p:nvSpPr>
          <p:cNvPr id="6" name="Content Placeholder 5">
            <a:extLst>
              <a:ext uri="{FF2B5EF4-FFF2-40B4-BE49-F238E27FC236}">
                <a16:creationId xmlns:a16="http://schemas.microsoft.com/office/drawing/2014/main" id="{2B2DF436-CD4F-03C9-3C40-B9FCF78081DF}"/>
              </a:ext>
            </a:extLst>
          </p:cNvPr>
          <p:cNvSpPr>
            <a:spLocks noGrp="1"/>
          </p:cNvSpPr>
          <p:nvPr>
            <p:ph sz="half" idx="1"/>
          </p:nvPr>
        </p:nvSpPr>
        <p:spPr>
          <a:xfrm>
            <a:off x="838200" y="1825625"/>
            <a:ext cx="5614912" cy="4351338"/>
          </a:xfrm>
        </p:spPr>
        <p:txBody>
          <a:bodyPr>
            <a:normAutofit lnSpcReduction="10000"/>
          </a:bodyPr>
          <a:lstStyle/>
          <a:p>
            <a:r>
              <a:rPr lang="en-US" dirty="0" err="1"/>
              <a:t>CogSci</a:t>
            </a:r>
            <a:endParaRPr lang="en-US" dirty="0"/>
          </a:p>
          <a:p>
            <a:pPr lvl="1"/>
            <a:r>
              <a:rPr lang="en-US" dirty="0"/>
              <a:t>George Miller (</a:t>
            </a:r>
            <a:r>
              <a:rPr lang="en-US" dirty="0" err="1"/>
              <a:t>CogSci</a:t>
            </a:r>
            <a:r>
              <a:rPr lang="en-US" dirty="0"/>
              <a:t>)</a:t>
            </a:r>
          </a:p>
          <a:p>
            <a:pPr lvl="1"/>
            <a:r>
              <a:rPr lang="en-US" dirty="0"/>
              <a:t>Noam Chomsky (Linguistics)</a:t>
            </a:r>
          </a:p>
          <a:p>
            <a:pPr lvl="1"/>
            <a:r>
              <a:rPr lang="en-US" dirty="0"/>
              <a:t>Marvin Minsky (AI)</a:t>
            </a:r>
          </a:p>
          <a:p>
            <a:r>
              <a:rPr lang="en-US" dirty="0" err="1"/>
              <a:t>CogSci</a:t>
            </a:r>
            <a:r>
              <a:rPr lang="en-US" dirty="0"/>
              <a:t>: Reaction to</a:t>
            </a:r>
          </a:p>
          <a:p>
            <a:pPr lvl="1"/>
            <a:r>
              <a:rPr lang="en-US" dirty="0"/>
              <a:t>Behaviorism</a:t>
            </a:r>
          </a:p>
          <a:p>
            <a:pPr lvl="2"/>
            <a:r>
              <a:rPr lang="en-US" dirty="0"/>
              <a:t>BF Skinner</a:t>
            </a:r>
          </a:p>
          <a:p>
            <a:pPr lvl="2"/>
            <a:r>
              <a:rPr lang="en-US" dirty="0"/>
              <a:t>My father (Russell Church)</a:t>
            </a:r>
          </a:p>
          <a:p>
            <a:pPr lvl="3"/>
            <a:r>
              <a:rPr lang="en-US" dirty="0"/>
              <a:t>Q: Have I been in a Skinner box?</a:t>
            </a:r>
          </a:p>
          <a:p>
            <a:pPr lvl="3"/>
            <a:r>
              <a:rPr lang="en-US" dirty="0"/>
              <a:t>A: Yes</a:t>
            </a:r>
          </a:p>
          <a:p>
            <a:pPr lvl="1"/>
            <a:r>
              <a:rPr lang="en-US" dirty="0"/>
              <a:t>Empiricism</a:t>
            </a:r>
          </a:p>
          <a:p>
            <a:pPr lvl="2"/>
            <a:r>
              <a:rPr lang="en-US" dirty="0"/>
              <a:t>Zipf</a:t>
            </a:r>
          </a:p>
          <a:p>
            <a:endParaRPr lang="en-US" dirty="0"/>
          </a:p>
        </p:txBody>
      </p:sp>
      <p:pic>
        <p:nvPicPr>
          <p:cNvPr id="14" name="Content Placeholder 13">
            <a:extLst>
              <a:ext uri="{FF2B5EF4-FFF2-40B4-BE49-F238E27FC236}">
                <a16:creationId xmlns:a16="http://schemas.microsoft.com/office/drawing/2014/main" id="{6982A63B-AA2F-C811-364A-79721E3F4F89}"/>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453112" y="1313973"/>
            <a:ext cx="4314975" cy="4351338"/>
          </a:xfrm>
        </p:spPr>
      </p:pic>
      <p:sp>
        <p:nvSpPr>
          <p:cNvPr id="2" name="Date Placeholder 1">
            <a:extLst>
              <a:ext uri="{FF2B5EF4-FFF2-40B4-BE49-F238E27FC236}">
                <a16:creationId xmlns:a16="http://schemas.microsoft.com/office/drawing/2014/main" id="{74DEF0FD-4162-2ED7-4456-8B6B3A115033}"/>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34E79147-3BCA-CD06-42B5-55F95E198FE6}"/>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72F9EE07-C497-1F10-B7CF-4D1A939980BD}"/>
              </a:ext>
            </a:extLst>
          </p:cNvPr>
          <p:cNvSpPr>
            <a:spLocks noGrp="1"/>
          </p:cNvSpPr>
          <p:nvPr>
            <p:ph type="sldNum" sz="quarter" idx="12"/>
          </p:nvPr>
        </p:nvSpPr>
        <p:spPr/>
        <p:txBody>
          <a:bodyPr/>
          <a:lstStyle/>
          <a:p>
            <a:fld id="{33A3D10F-77F7-DB43-842D-10933EFABD99}" type="slidenum">
              <a:rPr lang="en-US" smtClean="0"/>
              <a:t>18</a:t>
            </a:fld>
            <a:endParaRPr lang="en-US"/>
          </a:p>
        </p:txBody>
      </p:sp>
      <p:sp>
        <p:nvSpPr>
          <p:cNvPr id="16" name="TextBox 15">
            <a:extLst>
              <a:ext uri="{FF2B5EF4-FFF2-40B4-BE49-F238E27FC236}">
                <a16:creationId xmlns:a16="http://schemas.microsoft.com/office/drawing/2014/main" id="{2C276359-6B5F-FB29-CC95-782EB18A20E7}"/>
              </a:ext>
            </a:extLst>
          </p:cNvPr>
          <p:cNvSpPr txBox="1"/>
          <p:nvPr/>
        </p:nvSpPr>
        <p:spPr>
          <a:xfrm>
            <a:off x="4976445" y="5525353"/>
            <a:ext cx="7215555" cy="830997"/>
          </a:xfrm>
          <a:prstGeom prst="rect">
            <a:avLst/>
          </a:prstGeom>
          <a:solidFill>
            <a:schemeClr val="bg1"/>
          </a:solidFill>
          <a:ln>
            <a:solidFill>
              <a:srgbClr val="000000"/>
            </a:solidFill>
          </a:ln>
        </p:spPr>
        <p:txBody>
          <a:bodyPr wrap="square">
            <a:spAutoFit/>
          </a:bodyPr>
          <a:lstStyle/>
          <a:p>
            <a:r>
              <a:rPr lang="en-US" sz="1600" dirty="0"/>
              <a:t>By Original: </a:t>
            </a:r>
            <a:r>
              <a:rPr lang="en-US" sz="1600" dirty="0" err="1"/>
              <a:t>AndreasJS</a:t>
            </a:r>
            <a:r>
              <a:rPr lang="en-US" sz="1600" dirty="0"/>
              <a:t> Vector: </a:t>
            </a:r>
            <a:r>
              <a:rPr lang="en-US" sz="1600" dirty="0" err="1"/>
              <a:t>Pixelsquid</a:t>
            </a:r>
            <a:r>
              <a:rPr lang="en-US" sz="1600" dirty="0"/>
              <a:t> - This file was derived from: Skinner box scheme 01.png:  by </a:t>
            </a:r>
            <a:r>
              <a:rPr lang="en-US" sz="1600" dirty="0" err="1"/>
              <a:t>AndreasJS</a:t>
            </a:r>
            <a:r>
              <a:rPr lang="en-US" sz="1600" dirty="0"/>
              <a:t>, CC BY-SA 3.0, </a:t>
            </a:r>
            <a:r>
              <a:rPr lang="en-US" sz="1600" dirty="0">
                <a:hlinkClick r:id="rId4"/>
              </a:rPr>
              <a:t>https://commons.wikimedia.org/w/index.php?curid=99322433</a:t>
            </a:r>
            <a:r>
              <a:rPr lang="en-US" sz="1600" dirty="0"/>
              <a:t> </a:t>
            </a:r>
          </a:p>
        </p:txBody>
      </p:sp>
    </p:spTree>
    <p:extLst>
      <p:ext uri="{BB962C8B-B14F-4D97-AF65-F5344CB8AC3E}">
        <p14:creationId xmlns:p14="http://schemas.microsoft.com/office/powerpoint/2010/main" val="168184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book&#10;&#10;Description automatically generated">
            <a:extLst>
              <a:ext uri="{FF2B5EF4-FFF2-40B4-BE49-F238E27FC236}">
                <a16:creationId xmlns:a16="http://schemas.microsoft.com/office/drawing/2014/main" id="{230320D4-3475-7E2D-A8A4-ABDBF3BA8A85}"/>
              </a:ext>
            </a:extLst>
          </p:cNvPr>
          <p:cNvPicPr>
            <a:picLocks noGrp="1" noChangeAspect="1"/>
          </p:cNvPicPr>
          <p:nvPr>
            <p:ph idx="4294967295"/>
          </p:nvPr>
        </p:nvPicPr>
        <p:blipFill>
          <a:blip r:embed="rId2"/>
          <a:stretch>
            <a:fillRect/>
          </a:stretch>
        </p:blipFill>
        <p:spPr>
          <a:xfrm>
            <a:off x="0" y="0"/>
            <a:ext cx="9213448" cy="6911348"/>
          </a:xfrm>
        </p:spPr>
      </p:pic>
      <p:pic>
        <p:nvPicPr>
          <p:cNvPr id="7" name="Picture 6" descr="A screenshot of a phone&#10;&#10;Description automatically generated">
            <a:extLst>
              <a:ext uri="{FF2B5EF4-FFF2-40B4-BE49-F238E27FC236}">
                <a16:creationId xmlns:a16="http://schemas.microsoft.com/office/drawing/2014/main" id="{4BF76B30-5F98-97A0-860D-31D1D66DE464}"/>
              </a:ext>
            </a:extLst>
          </p:cNvPr>
          <p:cNvPicPr>
            <a:picLocks noChangeAspect="1"/>
          </p:cNvPicPr>
          <p:nvPr/>
        </p:nvPicPr>
        <p:blipFill>
          <a:blip r:embed="rId3"/>
          <a:stretch>
            <a:fillRect/>
          </a:stretch>
        </p:blipFill>
        <p:spPr>
          <a:xfrm>
            <a:off x="9138415" y="0"/>
            <a:ext cx="3121229" cy="6858000"/>
          </a:xfrm>
          <a:prstGeom prst="rect">
            <a:avLst/>
          </a:prstGeom>
        </p:spPr>
      </p:pic>
      <p:sp>
        <p:nvSpPr>
          <p:cNvPr id="8" name="Rounded Rectangle 7">
            <a:extLst>
              <a:ext uri="{FF2B5EF4-FFF2-40B4-BE49-F238E27FC236}">
                <a16:creationId xmlns:a16="http://schemas.microsoft.com/office/drawing/2014/main" id="{A2AD8973-2D72-DD9A-A59D-1805918FC65D}"/>
              </a:ext>
            </a:extLst>
          </p:cNvPr>
          <p:cNvSpPr/>
          <p:nvPr/>
        </p:nvSpPr>
        <p:spPr>
          <a:xfrm>
            <a:off x="3223346" y="1964702"/>
            <a:ext cx="746770" cy="33866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D1ECF69-FC35-B873-8423-B883FE3A2267}"/>
              </a:ext>
            </a:extLst>
          </p:cNvPr>
          <p:cNvSpPr>
            <a:spLocks noGrp="1"/>
          </p:cNvSpPr>
          <p:nvPr>
            <p:ph type="dt" sz="half" idx="10"/>
          </p:nvPr>
        </p:nvSpPr>
        <p:spPr/>
        <p:txBody>
          <a:bodyPr/>
          <a:lstStyle/>
          <a:p>
            <a:r>
              <a:rPr lang="en-US"/>
              <a:t>1/20/25</a:t>
            </a:r>
          </a:p>
        </p:txBody>
      </p:sp>
      <p:sp>
        <p:nvSpPr>
          <p:cNvPr id="3" name="Footer Placeholder 2">
            <a:extLst>
              <a:ext uri="{FF2B5EF4-FFF2-40B4-BE49-F238E27FC236}">
                <a16:creationId xmlns:a16="http://schemas.microsoft.com/office/drawing/2014/main" id="{249211E8-6A46-7D37-159C-0A6938B6EAE9}"/>
              </a:ext>
            </a:extLst>
          </p:cNvPr>
          <p:cNvSpPr>
            <a:spLocks noGrp="1"/>
          </p:cNvSpPr>
          <p:nvPr>
            <p:ph type="ftr" sz="quarter" idx="11"/>
          </p:nvPr>
        </p:nvSpPr>
        <p:spPr/>
        <p:txBody>
          <a:bodyPr/>
          <a:lstStyle/>
          <a:p>
            <a:r>
              <a:rPr lang="en-US"/>
              <a:t>BUCC</a:t>
            </a:r>
          </a:p>
        </p:txBody>
      </p:sp>
      <p:sp>
        <p:nvSpPr>
          <p:cNvPr id="4" name="Slide Number Placeholder 3">
            <a:extLst>
              <a:ext uri="{FF2B5EF4-FFF2-40B4-BE49-F238E27FC236}">
                <a16:creationId xmlns:a16="http://schemas.microsoft.com/office/drawing/2014/main" id="{C4AEBFDC-F258-5BE8-37CF-B2C46D55F9DE}"/>
              </a:ext>
            </a:extLst>
          </p:cNvPr>
          <p:cNvSpPr>
            <a:spLocks noGrp="1"/>
          </p:cNvSpPr>
          <p:nvPr>
            <p:ph type="sldNum" sz="quarter" idx="12"/>
          </p:nvPr>
        </p:nvSpPr>
        <p:spPr/>
        <p:txBody>
          <a:bodyPr/>
          <a:lstStyle/>
          <a:p>
            <a:fld id="{AC8303C8-F240-AD4D-88C6-8C703D71C6A6}" type="slidenum">
              <a:rPr lang="en-US" smtClean="0"/>
              <a:t>19</a:t>
            </a:fld>
            <a:endParaRPr lang="en-US"/>
          </a:p>
        </p:txBody>
      </p:sp>
      <p:sp>
        <p:nvSpPr>
          <p:cNvPr id="6" name="Rounded Rectangle 5">
            <a:extLst>
              <a:ext uri="{FF2B5EF4-FFF2-40B4-BE49-F238E27FC236}">
                <a16:creationId xmlns:a16="http://schemas.microsoft.com/office/drawing/2014/main" id="{2A7E20D9-559F-FF53-A1A9-1A81897A9AEF}"/>
              </a:ext>
            </a:extLst>
          </p:cNvPr>
          <p:cNvSpPr/>
          <p:nvPr/>
        </p:nvSpPr>
        <p:spPr>
          <a:xfrm>
            <a:off x="3089982" y="1485731"/>
            <a:ext cx="1479225" cy="33866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21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57E9-7D68-E30B-1B70-CF7F9B078400}"/>
              </a:ext>
            </a:extLst>
          </p:cNvPr>
          <p:cNvSpPr>
            <a:spLocks noGrp="1"/>
          </p:cNvSpPr>
          <p:nvPr>
            <p:ph type="title"/>
          </p:nvPr>
        </p:nvSpPr>
        <p:spPr>
          <a:xfrm>
            <a:off x="1493520" y="365125"/>
            <a:ext cx="8669383" cy="1325563"/>
          </a:xfrm>
        </p:spPr>
        <p:txBody>
          <a:bodyPr/>
          <a:lstStyle/>
          <a:p>
            <a:r>
              <a:rPr lang="en-US" dirty="0"/>
              <a:t>Background Reading for Today</a:t>
            </a:r>
          </a:p>
        </p:txBody>
      </p:sp>
      <p:sp>
        <p:nvSpPr>
          <p:cNvPr id="7" name="Content Placeholder 6">
            <a:extLst>
              <a:ext uri="{FF2B5EF4-FFF2-40B4-BE49-F238E27FC236}">
                <a16:creationId xmlns:a16="http://schemas.microsoft.com/office/drawing/2014/main" id="{11D529DB-C9C9-E299-F1EE-649C84B7A618}"/>
              </a:ext>
            </a:extLst>
          </p:cNvPr>
          <p:cNvSpPr>
            <a:spLocks noGrp="1"/>
          </p:cNvSpPr>
          <p:nvPr>
            <p:ph sz="half" idx="1"/>
          </p:nvPr>
        </p:nvSpPr>
        <p:spPr/>
        <p:txBody>
          <a:bodyPr/>
          <a:lstStyle/>
          <a:p>
            <a:pPr marL="514350" indent="-514350">
              <a:buFont typeface="+mj-lt"/>
              <a:buAutoNum type="arabicPeriod"/>
            </a:pPr>
            <a:r>
              <a:rPr lang="en-US" dirty="0">
                <a:hlinkClick r:id="rId2"/>
              </a:rPr>
              <a:t>JM</a:t>
            </a:r>
            <a:r>
              <a:rPr lang="en-US" dirty="0"/>
              <a:t>: Chapter </a:t>
            </a:r>
            <a:r>
              <a:rPr lang="en-US" dirty="0">
                <a:hlinkClick r:id="rId3"/>
              </a:rPr>
              <a:t>6</a:t>
            </a:r>
            <a:r>
              <a:rPr lang="en-US" dirty="0"/>
              <a:t> (especially </a:t>
            </a:r>
            <a:r>
              <a:rPr lang="en-US" dirty="0">
                <a:hlinkClick r:id="rId4"/>
              </a:rPr>
              <a:t>6.6</a:t>
            </a:r>
            <a:r>
              <a:rPr lang="en-US" dirty="0"/>
              <a:t>)</a:t>
            </a:r>
          </a:p>
          <a:p>
            <a:pPr marL="514350" indent="-514350">
              <a:buFont typeface="+mj-lt"/>
              <a:buAutoNum type="arabicPeriod"/>
            </a:pPr>
            <a:r>
              <a:rPr lang="en-US" u="sng" dirty="0">
                <a:hlinkClick r:id="rId5"/>
              </a:rPr>
              <a:t>Word Association Norms, Mutual Information, and Lexicography</a:t>
            </a:r>
            <a:endParaRPr lang="en-US" dirty="0">
              <a:hlinkClick r:id="rId5"/>
            </a:endParaRPr>
          </a:p>
          <a:p>
            <a:pPr lvl="1"/>
            <a:r>
              <a:rPr lang="en-US" sz="2000" dirty="0">
                <a:hlinkClick r:id="rId6"/>
              </a:rPr>
              <a:t>https://aclanthology.org/J90-1003/</a:t>
            </a:r>
            <a:endParaRPr lang="en-US" sz="2000" dirty="0"/>
          </a:p>
          <a:p>
            <a:pPr marL="514350" indent="-514350">
              <a:buFont typeface="+mj-lt"/>
              <a:buAutoNum type="arabicPeriod"/>
            </a:pPr>
            <a:r>
              <a:rPr lang="en-US" dirty="0"/>
              <a:t>From PMI to Bots (optional)</a:t>
            </a:r>
          </a:p>
          <a:p>
            <a:pPr lvl="1"/>
            <a:endParaRPr lang="en-US" dirty="0"/>
          </a:p>
        </p:txBody>
      </p:sp>
      <p:sp>
        <p:nvSpPr>
          <p:cNvPr id="4" name="Date Placeholder 3">
            <a:extLst>
              <a:ext uri="{FF2B5EF4-FFF2-40B4-BE49-F238E27FC236}">
                <a16:creationId xmlns:a16="http://schemas.microsoft.com/office/drawing/2014/main" id="{06081C77-CB9C-CD12-A1FE-D6AE75287410}"/>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89FB599A-F4C8-B6D8-61A2-B8CA7ABEECBC}"/>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F70E10A-F8C0-FFA3-3D29-5224D6BE4CD3}"/>
              </a:ext>
            </a:extLst>
          </p:cNvPr>
          <p:cNvSpPr>
            <a:spLocks noGrp="1"/>
          </p:cNvSpPr>
          <p:nvPr>
            <p:ph type="sldNum" sz="quarter" idx="12"/>
          </p:nvPr>
        </p:nvSpPr>
        <p:spPr/>
        <p:txBody>
          <a:bodyPr/>
          <a:lstStyle/>
          <a:p>
            <a:fld id="{33A3D10F-77F7-DB43-842D-10933EFABD99}" type="slidenum">
              <a:rPr lang="en-US" smtClean="0"/>
              <a:t>2</a:t>
            </a:fld>
            <a:endParaRPr lang="en-US"/>
          </a:p>
        </p:txBody>
      </p:sp>
      <p:pic>
        <p:nvPicPr>
          <p:cNvPr id="9" name="Content Placeholder 8" descr="A close-up of a sign&#10;&#10;AI-generated content may be incorrect.">
            <a:extLst>
              <a:ext uri="{FF2B5EF4-FFF2-40B4-BE49-F238E27FC236}">
                <a16:creationId xmlns:a16="http://schemas.microsoft.com/office/drawing/2014/main" id="{60A5F329-4231-BA92-E7D1-2E4868697BD2}"/>
              </a:ext>
            </a:extLst>
          </p:cNvPr>
          <p:cNvPicPr>
            <a:picLocks noGrp="1" noChangeAspect="1"/>
          </p:cNvPicPr>
          <p:nvPr>
            <p:ph sz="half" idx="2"/>
          </p:nvPr>
        </p:nvPicPr>
        <p:blipFill>
          <a:blip r:embed="rId7"/>
          <a:stretch>
            <a:fillRect/>
          </a:stretch>
        </p:blipFill>
        <p:spPr>
          <a:xfrm>
            <a:off x="6019800" y="1870075"/>
            <a:ext cx="5181600" cy="970466"/>
          </a:xfrm>
          <a:prstGeom prst="rect">
            <a:avLst/>
          </a:prstGeom>
          <a:ln>
            <a:solidFill>
              <a:schemeClr val="accent1">
                <a:shade val="50000"/>
              </a:schemeClr>
            </a:solidFill>
          </a:ln>
        </p:spPr>
      </p:pic>
      <p:pic>
        <p:nvPicPr>
          <p:cNvPr id="10" name="Content Placeholder 7" descr="A close-up of a document&#10;&#10;AI-generated content may be incorrect.">
            <a:extLst>
              <a:ext uri="{FF2B5EF4-FFF2-40B4-BE49-F238E27FC236}">
                <a16:creationId xmlns:a16="http://schemas.microsoft.com/office/drawing/2014/main" id="{11C4334D-4954-E779-F1BE-1FB4A492C5AC}"/>
              </a:ext>
            </a:extLst>
          </p:cNvPr>
          <p:cNvPicPr>
            <a:picLocks noChangeAspect="1"/>
          </p:cNvPicPr>
          <p:nvPr/>
        </p:nvPicPr>
        <p:blipFill>
          <a:blip r:embed="rId8"/>
          <a:stretch>
            <a:fillRect/>
          </a:stretch>
        </p:blipFill>
        <p:spPr>
          <a:xfrm>
            <a:off x="6019800" y="3098350"/>
            <a:ext cx="4824046" cy="3258000"/>
          </a:xfrm>
          <a:prstGeom prst="rect">
            <a:avLst/>
          </a:prstGeom>
          <a:ln w="12700">
            <a:solidFill>
              <a:schemeClr val="accent1">
                <a:shade val="50000"/>
              </a:schemeClr>
            </a:solidFill>
          </a:ln>
        </p:spPr>
      </p:pic>
      <p:pic>
        <p:nvPicPr>
          <p:cNvPr id="12" name="Picture 11" descr="A white card with black text&#10;&#10;AI-generated content may be incorrect.">
            <a:extLst>
              <a:ext uri="{FF2B5EF4-FFF2-40B4-BE49-F238E27FC236}">
                <a16:creationId xmlns:a16="http://schemas.microsoft.com/office/drawing/2014/main" id="{5C737C39-EC03-C316-0F08-4585B67AFBEB}"/>
              </a:ext>
            </a:extLst>
          </p:cNvPr>
          <p:cNvPicPr>
            <a:picLocks noChangeAspect="1"/>
          </p:cNvPicPr>
          <p:nvPr/>
        </p:nvPicPr>
        <p:blipFill>
          <a:blip r:embed="rId9"/>
          <a:stretch>
            <a:fillRect/>
          </a:stretch>
        </p:blipFill>
        <p:spPr>
          <a:xfrm>
            <a:off x="838200" y="4548151"/>
            <a:ext cx="4680438" cy="1718506"/>
          </a:xfrm>
          <a:prstGeom prst="rect">
            <a:avLst/>
          </a:prstGeom>
          <a:ln w="12700">
            <a:solidFill>
              <a:schemeClr val="accent1">
                <a:shade val="50000"/>
              </a:schemeClr>
            </a:solidFill>
          </a:ln>
        </p:spPr>
      </p:pic>
      <p:pic>
        <p:nvPicPr>
          <p:cNvPr id="13" name="Picture 12">
            <a:extLst>
              <a:ext uri="{FF2B5EF4-FFF2-40B4-BE49-F238E27FC236}">
                <a16:creationId xmlns:a16="http://schemas.microsoft.com/office/drawing/2014/main" id="{0C04EE62-3209-35FD-0018-572F36BA16DF}"/>
              </a:ext>
            </a:extLst>
          </p:cNvPr>
          <p:cNvPicPr>
            <a:picLocks noChangeAspect="1"/>
          </p:cNvPicPr>
          <p:nvPr/>
        </p:nvPicPr>
        <p:blipFill>
          <a:blip r:embed="rId10"/>
          <a:stretch>
            <a:fillRect/>
          </a:stretch>
        </p:blipFill>
        <p:spPr>
          <a:xfrm>
            <a:off x="10541726" y="40600"/>
            <a:ext cx="1650273" cy="1650273"/>
          </a:xfrm>
          <a:prstGeom prst="rect">
            <a:avLst/>
          </a:prstGeom>
        </p:spPr>
      </p:pic>
      <p:pic>
        <p:nvPicPr>
          <p:cNvPr id="14" name="Picture 2">
            <a:extLst>
              <a:ext uri="{FF2B5EF4-FFF2-40B4-BE49-F238E27FC236}">
                <a16:creationId xmlns:a16="http://schemas.microsoft.com/office/drawing/2014/main" id="{7656A063-38FA-7C99-8260-CB067DB5C8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11" y="40600"/>
            <a:ext cx="1284514" cy="128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11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0BBC6-C380-1C63-71EC-3FC2949378A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C598055-B281-ACC5-4CA2-EB18B94B35FF}"/>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0065FE33-9199-5D71-131D-93C5EFDE1622}"/>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89373A96-EE46-8809-029B-B341820B4F63}"/>
              </a:ext>
            </a:extLst>
          </p:cNvPr>
          <p:cNvSpPr>
            <a:spLocks noGrp="1"/>
          </p:cNvSpPr>
          <p:nvPr>
            <p:ph type="sldNum" sz="quarter" idx="12"/>
          </p:nvPr>
        </p:nvSpPr>
        <p:spPr/>
        <p:txBody>
          <a:bodyPr/>
          <a:lstStyle/>
          <a:p>
            <a:fld id="{33A3D10F-77F7-DB43-842D-10933EFABD99}" type="slidenum">
              <a:rPr lang="en-US" smtClean="0"/>
              <a:t>20</a:t>
            </a:fld>
            <a:endParaRPr lang="en-US"/>
          </a:p>
        </p:txBody>
      </p:sp>
      <p:pic>
        <p:nvPicPr>
          <p:cNvPr id="9" name="Content Placeholder 8" descr="A person smiling in front of a book&#10;&#10;AI-generated content may be incorrect.">
            <a:extLst>
              <a:ext uri="{FF2B5EF4-FFF2-40B4-BE49-F238E27FC236}">
                <a16:creationId xmlns:a16="http://schemas.microsoft.com/office/drawing/2014/main" id="{1F35AFDB-4506-FC27-9A1F-322B24599B37}"/>
              </a:ext>
            </a:extLst>
          </p:cNvPr>
          <p:cNvPicPr>
            <a:picLocks noGrp="1" noChangeAspect="1"/>
          </p:cNvPicPr>
          <p:nvPr>
            <p:ph sz="half" idx="4294967295"/>
          </p:nvPr>
        </p:nvPicPr>
        <p:blipFill>
          <a:blip r:embed="rId2"/>
          <a:stretch>
            <a:fillRect/>
          </a:stretch>
        </p:blipFill>
        <p:spPr>
          <a:xfrm>
            <a:off x="339970" y="136525"/>
            <a:ext cx="11324492" cy="6158385"/>
          </a:xfrm>
        </p:spPr>
      </p:pic>
      <p:sp>
        <p:nvSpPr>
          <p:cNvPr id="5" name="Rounded Rectangle 4">
            <a:extLst>
              <a:ext uri="{FF2B5EF4-FFF2-40B4-BE49-F238E27FC236}">
                <a16:creationId xmlns:a16="http://schemas.microsoft.com/office/drawing/2014/main" id="{A75188C5-C1F8-0D98-8D50-D57075031BF5}"/>
              </a:ext>
            </a:extLst>
          </p:cNvPr>
          <p:cNvSpPr/>
          <p:nvPr/>
        </p:nvSpPr>
        <p:spPr>
          <a:xfrm>
            <a:off x="10257136" y="4542439"/>
            <a:ext cx="641641" cy="308235"/>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3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a:off x="1981200" y="6356351"/>
            <a:ext cx="2133600" cy="365125"/>
          </a:xfrm>
          <a:prstGeom prst="rect">
            <a:avLst/>
          </a:prstGeom>
          <a:noFill/>
        </p:spPr>
        <p:txBody>
          <a:bodyPr anchor="ctr"/>
          <a:lstStyle/>
          <a:p>
            <a:pPr>
              <a:defRPr/>
            </a:pPr>
            <a:r>
              <a:rPr lang="en-US" sz="1200">
                <a:solidFill>
                  <a:schemeClr val="tx1">
                    <a:tint val="75000"/>
                  </a:schemeClr>
                </a:solidFill>
              </a:rPr>
              <a:t>6/27/2014</a:t>
            </a:r>
          </a:p>
        </p:txBody>
      </p:sp>
      <p:sp>
        <p:nvSpPr>
          <p:cNvPr id="106499" name="Footer Placeholder 4"/>
          <p:cNvSpPr txBox="1">
            <a:spLocks noGrp="1"/>
          </p:cNvSpPr>
          <p:nvPr/>
        </p:nvSpPr>
        <p:spPr bwMode="auto">
          <a:xfrm>
            <a:off x="4648200" y="6356351"/>
            <a:ext cx="2895600" cy="365125"/>
          </a:xfrm>
          <a:prstGeom prst="rect">
            <a:avLst/>
          </a:prstGeom>
          <a:noFill/>
          <a:ln w="9525">
            <a:noFill/>
            <a:miter lim="800000"/>
            <a:headEnd/>
            <a:tailEnd/>
          </a:ln>
        </p:spPr>
        <p:txBody>
          <a:bodyPr anchor="ctr"/>
          <a:lstStyle/>
          <a:p>
            <a:pPr algn="ctr"/>
            <a:r>
              <a:rPr lang="en-US" sz="1200">
                <a:solidFill>
                  <a:srgbClr val="898989"/>
                </a:solidFill>
                <a:latin typeface="Calibri" pitchFamily="34" charset="0"/>
              </a:rPr>
              <a:t>Fillmore Workshop</a:t>
            </a:r>
          </a:p>
        </p:txBody>
      </p:sp>
      <p:sp>
        <p:nvSpPr>
          <p:cNvPr id="6" name="Slide Number Placeholder 5"/>
          <p:cNvSpPr txBox="1">
            <a:spLocks noGrp="1"/>
          </p:cNvSpPr>
          <p:nvPr/>
        </p:nvSpPr>
        <p:spPr>
          <a:xfrm>
            <a:off x="8077200" y="6356351"/>
            <a:ext cx="2133600" cy="365125"/>
          </a:xfrm>
          <a:prstGeom prst="rect">
            <a:avLst/>
          </a:prstGeom>
          <a:noFill/>
        </p:spPr>
        <p:txBody>
          <a:bodyPr anchor="ctr"/>
          <a:lstStyle/>
          <a:p>
            <a:pPr algn="r">
              <a:defRPr/>
            </a:pPr>
            <a:fld id="{DFA1A1D2-28B2-41C0-845A-538FC9F2EC52}" type="slidenum">
              <a:rPr lang="en-US" sz="1200">
                <a:solidFill>
                  <a:schemeClr val="tx1">
                    <a:tint val="75000"/>
                  </a:schemeClr>
                </a:solidFill>
              </a:rPr>
              <a:pPr algn="r">
                <a:defRPr/>
              </a:pPr>
              <a:t>21</a:t>
            </a:fld>
            <a:endParaRPr lang="en-US" sz="1200">
              <a:solidFill>
                <a:schemeClr val="tx1">
                  <a:tint val="75000"/>
                </a:schemeClr>
              </a:solidFill>
            </a:endParaRPr>
          </a:p>
        </p:txBody>
      </p:sp>
      <p:sp>
        <p:nvSpPr>
          <p:cNvPr id="106501" name="Rectangle 2"/>
          <p:cNvSpPr>
            <a:spLocks noGrp="1"/>
          </p:cNvSpPr>
          <p:nvPr>
            <p:ph type="title"/>
          </p:nvPr>
        </p:nvSpPr>
        <p:spPr/>
        <p:txBody>
          <a:bodyPr/>
          <a:lstStyle/>
          <a:p>
            <a:r>
              <a:rPr lang="en-US" sz="4000" dirty="0"/>
              <a:t>Brown Corpus:</a:t>
            </a:r>
            <a:br>
              <a:rPr lang="en-US" sz="4000" dirty="0"/>
            </a:br>
            <a:r>
              <a:rPr lang="en-US" sz="2400" dirty="0"/>
              <a:t>Influential over many fields</a:t>
            </a:r>
          </a:p>
        </p:txBody>
      </p:sp>
      <p:sp>
        <p:nvSpPr>
          <p:cNvPr id="106502" name="Rectangle 3"/>
          <p:cNvSpPr>
            <a:spLocks noGrp="1"/>
          </p:cNvSpPr>
          <p:nvPr>
            <p:ph idx="1"/>
          </p:nvPr>
        </p:nvSpPr>
        <p:spPr/>
        <p:txBody>
          <a:bodyPr>
            <a:normAutofit/>
          </a:bodyPr>
          <a:lstStyle/>
          <a:p>
            <a:pPr>
              <a:lnSpc>
                <a:spcPct val="80000"/>
              </a:lnSpc>
            </a:pPr>
            <a:r>
              <a:rPr lang="en-US" sz="2300" dirty="0"/>
              <a:t>Brown Corpus: widely cited over many fields:</a:t>
            </a:r>
          </a:p>
          <a:p>
            <a:pPr lvl="1">
              <a:lnSpc>
                <a:spcPct val="80000"/>
              </a:lnSpc>
            </a:pPr>
            <a:r>
              <a:rPr lang="en-US" sz="2100" dirty="0"/>
              <a:t>Information Retrieval</a:t>
            </a:r>
          </a:p>
          <a:p>
            <a:pPr lvl="2">
              <a:lnSpc>
                <a:spcPct val="80000"/>
              </a:lnSpc>
            </a:pPr>
            <a:r>
              <a:rPr lang="en-US" sz="1800" dirty="0"/>
              <a:t>Baeza-Yates and Ribeiro-Neto (1999)</a:t>
            </a:r>
          </a:p>
          <a:p>
            <a:pPr lvl="1">
              <a:lnSpc>
                <a:spcPct val="80000"/>
              </a:lnSpc>
            </a:pPr>
            <a:r>
              <a:rPr lang="en-US" sz="2100" dirty="0"/>
              <a:t>Lexicography</a:t>
            </a:r>
          </a:p>
          <a:p>
            <a:pPr lvl="2">
              <a:lnSpc>
                <a:spcPct val="80000"/>
              </a:lnSpc>
            </a:pPr>
            <a:r>
              <a:rPr lang="en-US" sz="1800" dirty="0"/>
              <a:t>Miller (1995)</a:t>
            </a:r>
          </a:p>
          <a:p>
            <a:pPr lvl="1">
              <a:lnSpc>
                <a:spcPct val="80000"/>
              </a:lnSpc>
            </a:pPr>
            <a:r>
              <a:rPr lang="en-US" sz="2100" dirty="0"/>
              <a:t>Sociolinguistics</a:t>
            </a:r>
          </a:p>
          <a:p>
            <a:pPr lvl="2">
              <a:lnSpc>
                <a:spcPct val="80000"/>
              </a:lnSpc>
            </a:pPr>
            <a:r>
              <a:rPr lang="en-US" sz="1800" dirty="0"/>
              <a:t>Biber (1991)</a:t>
            </a:r>
          </a:p>
          <a:p>
            <a:pPr lvl="1">
              <a:lnSpc>
                <a:spcPct val="80000"/>
              </a:lnSpc>
            </a:pPr>
            <a:r>
              <a:rPr lang="en-US" sz="2100" dirty="0"/>
              <a:t>Psychology</a:t>
            </a:r>
          </a:p>
          <a:p>
            <a:pPr lvl="2">
              <a:lnSpc>
                <a:spcPct val="80000"/>
              </a:lnSpc>
            </a:pPr>
            <a:r>
              <a:rPr lang="en-US" sz="1800" dirty="0" err="1"/>
              <a:t>MacWhinney</a:t>
            </a:r>
            <a:r>
              <a:rPr lang="en-US" sz="1800" dirty="0"/>
              <a:t> (2000)</a:t>
            </a:r>
          </a:p>
          <a:p>
            <a:pPr lvl="1">
              <a:lnSpc>
                <a:spcPct val="80000"/>
              </a:lnSpc>
            </a:pPr>
            <a:r>
              <a:rPr lang="en-US" sz="2100" dirty="0"/>
              <a:t>Computational Linguistics</a:t>
            </a:r>
          </a:p>
          <a:p>
            <a:pPr lvl="2">
              <a:lnSpc>
                <a:spcPct val="80000"/>
              </a:lnSpc>
            </a:pPr>
            <a:r>
              <a:rPr lang="en-US" sz="1800" dirty="0"/>
              <a:t>Marcus et al (1993)</a:t>
            </a:r>
          </a:p>
          <a:p>
            <a:pPr lvl="2">
              <a:lnSpc>
                <a:spcPct val="80000"/>
              </a:lnSpc>
            </a:pPr>
            <a:r>
              <a:rPr lang="en-US" sz="1800" dirty="0" err="1"/>
              <a:t>Jurafsky</a:t>
            </a:r>
            <a:r>
              <a:rPr lang="en-US" sz="1800" dirty="0"/>
              <a:t> and Martin (2000)</a:t>
            </a:r>
          </a:p>
          <a:p>
            <a:pPr lvl="2">
              <a:lnSpc>
                <a:spcPct val="80000"/>
              </a:lnSpc>
            </a:pPr>
            <a:r>
              <a:rPr lang="en-US" sz="1800" dirty="0"/>
              <a:t>Church and Hanks (1990)</a:t>
            </a:r>
          </a:p>
          <a:p>
            <a:pPr lvl="2">
              <a:lnSpc>
                <a:spcPct val="80000"/>
              </a:lnSpc>
            </a:pPr>
            <a:r>
              <a:rPr lang="en-US" sz="1800" dirty="0"/>
              <a:t>Resnik (1995)</a:t>
            </a:r>
          </a:p>
        </p:txBody>
      </p:sp>
      <p:sp>
        <p:nvSpPr>
          <p:cNvPr id="2" name="Date Placeholder 1"/>
          <p:cNvSpPr>
            <a:spLocks noGrp="1"/>
          </p:cNvSpPr>
          <p:nvPr>
            <p:ph type="dt" sz="half" idx="10"/>
          </p:nvPr>
        </p:nvSpPr>
        <p:spPr/>
        <p:txBody>
          <a:bodyPr/>
          <a:lstStyle/>
          <a:p>
            <a:pPr>
              <a:defRPr/>
            </a:pPr>
            <a:r>
              <a:rPr lang="en-US"/>
              <a:t>12/1/2017</a:t>
            </a:r>
          </a:p>
        </p:txBody>
      </p:sp>
      <p:sp>
        <p:nvSpPr>
          <p:cNvPr id="3" name="Slide Number Placeholder 2"/>
          <p:cNvSpPr>
            <a:spLocks noGrp="1"/>
          </p:cNvSpPr>
          <p:nvPr>
            <p:ph type="sldNum" sz="quarter" idx="12"/>
          </p:nvPr>
        </p:nvSpPr>
        <p:spPr/>
        <p:txBody>
          <a:bodyPr/>
          <a:lstStyle/>
          <a:p>
            <a:pPr>
              <a:defRPr/>
            </a:pPr>
            <a:fld id="{09E8992D-4903-48E0-A5EE-E5885E7F4C9E}"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61132-25AB-E2EA-C9D2-29BB76E69E9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67F3005-19CA-DE79-27BC-50EEA6B4DB4B}"/>
              </a:ext>
            </a:extLst>
          </p:cNvPr>
          <p:cNvSpPr txBox="1">
            <a:spLocks noGrp="1"/>
          </p:cNvSpPr>
          <p:nvPr/>
        </p:nvSpPr>
        <p:spPr>
          <a:xfrm>
            <a:off x="1981200" y="6356351"/>
            <a:ext cx="2133600" cy="365125"/>
          </a:xfrm>
          <a:prstGeom prst="rect">
            <a:avLst/>
          </a:prstGeom>
          <a:noFill/>
        </p:spPr>
        <p:txBody>
          <a:bodyPr anchor="ctr"/>
          <a:lstStyle/>
          <a:p>
            <a:pPr>
              <a:defRPr/>
            </a:pPr>
            <a:r>
              <a:rPr lang="en-US" sz="1200">
                <a:solidFill>
                  <a:schemeClr val="tx1">
                    <a:tint val="75000"/>
                  </a:schemeClr>
                </a:solidFill>
              </a:rPr>
              <a:t>6/27/2014</a:t>
            </a:r>
          </a:p>
        </p:txBody>
      </p:sp>
      <p:sp>
        <p:nvSpPr>
          <p:cNvPr id="106499" name="Footer Placeholder 4">
            <a:extLst>
              <a:ext uri="{FF2B5EF4-FFF2-40B4-BE49-F238E27FC236}">
                <a16:creationId xmlns:a16="http://schemas.microsoft.com/office/drawing/2014/main" id="{ABF66A9E-06F4-CFD5-4202-DF06F6841922}"/>
              </a:ext>
            </a:extLst>
          </p:cNvPr>
          <p:cNvSpPr txBox="1">
            <a:spLocks noGrp="1"/>
          </p:cNvSpPr>
          <p:nvPr/>
        </p:nvSpPr>
        <p:spPr bwMode="auto">
          <a:xfrm>
            <a:off x="4648200" y="6356351"/>
            <a:ext cx="2895600" cy="365125"/>
          </a:xfrm>
          <a:prstGeom prst="rect">
            <a:avLst/>
          </a:prstGeom>
          <a:noFill/>
          <a:ln w="9525">
            <a:noFill/>
            <a:miter lim="800000"/>
            <a:headEnd/>
            <a:tailEnd/>
          </a:ln>
        </p:spPr>
        <p:txBody>
          <a:bodyPr anchor="ctr"/>
          <a:lstStyle/>
          <a:p>
            <a:pPr algn="ctr"/>
            <a:r>
              <a:rPr lang="en-US" sz="1200">
                <a:solidFill>
                  <a:srgbClr val="898989"/>
                </a:solidFill>
                <a:latin typeface="Calibri" pitchFamily="34" charset="0"/>
              </a:rPr>
              <a:t>Fillmore Workshop</a:t>
            </a:r>
          </a:p>
        </p:txBody>
      </p:sp>
      <p:sp>
        <p:nvSpPr>
          <p:cNvPr id="6" name="Slide Number Placeholder 5">
            <a:extLst>
              <a:ext uri="{FF2B5EF4-FFF2-40B4-BE49-F238E27FC236}">
                <a16:creationId xmlns:a16="http://schemas.microsoft.com/office/drawing/2014/main" id="{9E44FCA9-EC9F-7341-8F1B-A42D8692F37E}"/>
              </a:ext>
            </a:extLst>
          </p:cNvPr>
          <p:cNvSpPr txBox="1">
            <a:spLocks noGrp="1"/>
          </p:cNvSpPr>
          <p:nvPr/>
        </p:nvSpPr>
        <p:spPr>
          <a:xfrm>
            <a:off x="8077200" y="6356351"/>
            <a:ext cx="2133600" cy="365125"/>
          </a:xfrm>
          <a:prstGeom prst="rect">
            <a:avLst/>
          </a:prstGeom>
          <a:noFill/>
        </p:spPr>
        <p:txBody>
          <a:bodyPr anchor="ctr"/>
          <a:lstStyle/>
          <a:p>
            <a:pPr algn="r">
              <a:defRPr/>
            </a:pPr>
            <a:fld id="{DFA1A1D2-28B2-41C0-845A-538FC9F2EC52}" type="slidenum">
              <a:rPr lang="en-US" sz="1200">
                <a:solidFill>
                  <a:schemeClr val="tx1">
                    <a:tint val="75000"/>
                  </a:schemeClr>
                </a:solidFill>
              </a:rPr>
              <a:pPr algn="r">
                <a:defRPr/>
              </a:pPr>
              <a:t>22</a:t>
            </a:fld>
            <a:endParaRPr lang="en-US" sz="1200">
              <a:solidFill>
                <a:schemeClr val="tx1">
                  <a:tint val="75000"/>
                </a:schemeClr>
              </a:solidFill>
            </a:endParaRPr>
          </a:p>
        </p:txBody>
      </p:sp>
      <p:sp>
        <p:nvSpPr>
          <p:cNvPr id="106501" name="Rectangle 2">
            <a:extLst>
              <a:ext uri="{FF2B5EF4-FFF2-40B4-BE49-F238E27FC236}">
                <a16:creationId xmlns:a16="http://schemas.microsoft.com/office/drawing/2014/main" id="{0788DECF-BC2D-CBD1-2946-5B3D1BC05D4E}"/>
              </a:ext>
            </a:extLst>
          </p:cNvPr>
          <p:cNvSpPr>
            <a:spLocks noGrp="1"/>
          </p:cNvSpPr>
          <p:nvPr>
            <p:ph type="title"/>
          </p:nvPr>
        </p:nvSpPr>
        <p:spPr/>
        <p:txBody>
          <a:bodyPr>
            <a:normAutofit/>
          </a:bodyPr>
          <a:lstStyle/>
          <a:p>
            <a:r>
              <a:rPr lang="en-US" sz="4000" dirty="0"/>
              <a:t>Brown Corpus is a Balanced Corpus</a:t>
            </a:r>
            <a:br>
              <a:rPr lang="en-US" sz="4000" dirty="0"/>
            </a:br>
            <a:r>
              <a:rPr lang="en-US" sz="2800" dirty="0"/>
              <a:t>(Unlike many recent catch-as-catch-can corpora)</a:t>
            </a:r>
            <a:endParaRPr lang="en-US" sz="2400" dirty="0"/>
          </a:p>
        </p:txBody>
      </p:sp>
      <p:sp>
        <p:nvSpPr>
          <p:cNvPr id="106502" name="Rectangle 3">
            <a:extLst>
              <a:ext uri="{FF2B5EF4-FFF2-40B4-BE49-F238E27FC236}">
                <a16:creationId xmlns:a16="http://schemas.microsoft.com/office/drawing/2014/main" id="{FBCF2E2C-A2ED-C96D-0D67-5FFDBADB305B}"/>
              </a:ext>
            </a:extLst>
          </p:cNvPr>
          <p:cNvSpPr>
            <a:spLocks noGrp="1"/>
          </p:cNvSpPr>
          <p:nvPr>
            <p:ph sz="half" idx="1"/>
          </p:nvPr>
        </p:nvSpPr>
        <p:spPr/>
        <p:txBody>
          <a:bodyPr>
            <a:normAutofit fontScale="85000" lnSpcReduction="20000"/>
          </a:bodyPr>
          <a:lstStyle/>
          <a:p>
            <a:r>
              <a:rPr lang="en-US" dirty="0"/>
              <a:t>A sample of 1M words</a:t>
            </a:r>
          </a:p>
          <a:p>
            <a:pPr lvl="1"/>
            <a:r>
              <a:rPr lang="en-US" dirty="0"/>
              <a:t>Contemporary (1960s)</a:t>
            </a:r>
          </a:p>
          <a:p>
            <a:pPr lvl="1"/>
            <a:r>
              <a:rPr lang="en-US" dirty="0"/>
              <a:t>American English</a:t>
            </a:r>
          </a:p>
          <a:p>
            <a:pPr lvl="1"/>
            <a:r>
              <a:rPr lang="en-US" dirty="0"/>
              <a:t>Balanced over 15 genres (A-R)</a:t>
            </a:r>
          </a:p>
          <a:p>
            <a:pPr lvl="2"/>
            <a:r>
              <a:rPr lang="en-US" dirty="0"/>
              <a:t>500 documents</a:t>
            </a:r>
          </a:p>
          <a:p>
            <a:pPr lvl="2"/>
            <a:r>
              <a:rPr lang="en-US" dirty="0"/>
              <a:t>2000 words each</a:t>
            </a:r>
          </a:p>
        </p:txBody>
      </p:sp>
      <p:sp>
        <p:nvSpPr>
          <p:cNvPr id="5" name="Content Placeholder 4">
            <a:extLst>
              <a:ext uri="{FF2B5EF4-FFF2-40B4-BE49-F238E27FC236}">
                <a16:creationId xmlns:a16="http://schemas.microsoft.com/office/drawing/2014/main" id="{2B737D43-6DDF-A284-859C-3BE21D08061F}"/>
              </a:ext>
            </a:extLst>
          </p:cNvPr>
          <p:cNvSpPr>
            <a:spLocks noGrp="1"/>
          </p:cNvSpPr>
          <p:nvPr>
            <p:ph sz="half" idx="2"/>
          </p:nvPr>
        </p:nvSpPr>
        <p:spPr/>
        <p:txBody>
          <a:bodyPr>
            <a:normAutofit fontScale="85000" lnSpcReduction="20000"/>
          </a:bodyPr>
          <a:lstStyle/>
          <a:p>
            <a:r>
              <a:rPr lang="en-US" dirty="0"/>
              <a:t>15 Genres: A-R (500 documents)</a:t>
            </a:r>
          </a:p>
          <a:p>
            <a:pPr lvl="1"/>
            <a:r>
              <a:rPr lang="en-US" dirty="0"/>
              <a:t>Press: A (44) reportage, B (27) editorial, C (17) reviews</a:t>
            </a:r>
          </a:p>
          <a:p>
            <a:pPr lvl="1"/>
            <a:r>
              <a:rPr lang="en-US" dirty="0"/>
              <a:t>Religion: D (17)</a:t>
            </a:r>
          </a:p>
          <a:p>
            <a:pPr lvl="1"/>
            <a:r>
              <a:rPr lang="en-US" dirty="0"/>
              <a:t>Skills and hobbies: E (36)</a:t>
            </a:r>
          </a:p>
          <a:p>
            <a:pPr lvl="1"/>
            <a:r>
              <a:rPr lang="en-US" dirty="0"/>
              <a:t>Popular lore: F (48)</a:t>
            </a:r>
          </a:p>
          <a:p>
            <a:pPr lvl="1"/>
            <a:r>
              <a:rPr lang="en-US" dirty="0"/>
              <a:t>Belle-letters: G (75)</a:t>
            </a:r>
          </a:p>
          <a:p>
            <a:pPr lvl="1"/>
            <a:r>
              <a:rPr lang="en-US" dirty="0"/>
              <a:t>Misc: H (30): gov docs, foundation reports, industry reports, college catalog</a:t>
            </a:r>
          </a:p>
          <a:p>
            <a:pPr lvl="1"/>
            <a:r>
              <a:rPr lang="en-US" dirty="0"/>
              <a:t>Learned: J (80): science, medicine, math, social science, humanities, engineering</a:t>
            </a:r>
          </a:p>
          <a:p>
            <a:pPr lvl="1"/>
            <a:r>
              <a:rPr lang="en-US" dirty="0"/>
              <a:t>Fiction: K (29) general, L (24) mystery, M (6) science fiction, N (29) Westerns, P (29) romance, R (9) humor</a:t>
            </a:r>
          </a:p>
        </p:txBody>
      </p:sp>
      <p:sp>
        <p:nvSpPr>
          <p:cNvPr id="2" name="Date Placeholder 1">
            <a:extLst>
              <a:ext uri="{FF2B5EF4-FFF2-40B4-BE49-F238E27FC236}">
                <a16:creationId xmlns:a16="http://schemas.microsoft.com/office/drawing/2014/main" id="{660E1E6E-8395-E3AF-43B6-2E15517079C4}"/>
              </a:ext>
            </a:extLst>
          </p:cNvPr>
          <p:cNvSpPr>
            <a:spLocks noGrp="1"/>
          </p:cNvSpPr>
          <p:nvPr>
            <p:ph type="dt" sz="half" idx="10"/>
          </p:nvPr>
        </p:nvSpPr>
        <p:spPr/>
        <p:txBody>
          <a:bodyPr/>
          <a:lstStyle/>
          <a:p>
            <a:pPr>
              <a:defRPr/>
            </a:pPr>
            <a:r>
              <a:rPr lang="en-US"/>
              <a:t>12/1/2017</a:t>
            </a:r>
          </a:p>
        </p:txBody>
      </p:sp>
      <p:sp>
        <p:nvSpPr>
          <p:cNvPr id="3" name="Slide Number Placeholder 2">
            <a:extLst>
              <a:ext uri="{FF2B5EF4-FFF2-40B4-BE49-F238E27FC236}">
                <a16:creationId xmlns:a16="http://schemas.microsoft.com/office/drawing/2014/main" id="{E5143E03-0B26-2B80-A69E-3426BAAD3FF9}"/>
              </a:ext>
            </a:extLst>
          </p:cNvPr>
          <p:cNvSpPr>
            <a:spLocks noGrp="1"/>
          </p:cNvSpPr>
          <p:nvPr>
            <p:ph type="sldNum" sz="quarter" idx="12"/>
          </p:nvPr>
        </p:nvSpPr>
        <p:spPr/>
        <p:txBody>
          <a:bodyPr/>
          <a:lstStyle/>
          <a:p>
            <a:pPr>
              <a:defRPr/>
            </a:pPr>
            <a:fld id="{09E8992D-4903-48E0-A5EE-E5885E7F4C9E}" type="slidenum">
              <a:rPr lang="en-US" smtClean="0"/>
              <a:pPr>
                <a:defRPr/>
              </a:pPr>
              <a:t>22</a:t>
            </a:fld>
            <a:endParaRPr lang="en-US"/>
          </a:p>
        </p:txBody>
      </p:sp>
      <p:sp>
        <p:nvSpPr>
          <p:cNvPr id="7" name="Title 1">
            <a:extLst>
              <a:ext uri="{FF2B5EF4-FFF2-40B4-BE49-F238E27FC236}">
                <a16:creationId xmlns:a16="http://schemas.microsoft.com/office/drawing/2014/main" id="{028EFF3E-0AA8-416B-5E25-B125254003B2}"/>
              </a:ext>
            </a:extLst>
          </p:cNvPr>
          <p:cNvSpPr txBox="1">
            <a:spLocks/>
          </p:cNvSpPr>
          <p:nvPr/>
        </p:nvSpPr>
        <p:spPr>
          <a:xfrm>
            <a:off x="651417" y="5320727"/>
            <a:ext cx="5859966" cy="892645"/>
          </a:xfrm>
          <a:prstGeom prst="rect">
            <a:avLst/>
          </a:prstGeom>
          <a:solidFill>
            <a:srgbClr val="FFFF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There is no data like more data</a:t>
            </a:r>
          </a:p>
        </p:txBody>
      </p:sp>
    </p:spTree>
    <p:extLst>
      <p:ext uri="{BB962C8B-B14F-4D97-AF65-F5344CB8AC3E}">
        <p14:creationId xmlns:p14="http://schemas.microsoft.com/office/powerpoint/2010/main" val="370734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66004-2A38-FEF9-3763-257E96B6931A}"/>
            </a:ext>
          </a:extLst>
        </p:cNvPr>
        <p:cNvGrpSpPr/>
        <p:nvPr/>
      </p:nvGrpSpPr>
      <p:grpSpPr>
        <a:xfrm>
          <a:off x="0" y="0"/>
          <a:ext cx="0" cy="0"/>
          <a:chOff x="0" y="0"/>
          <a:chExt cx="0" cy="0"/>
        </a:xfrm>
      </p:grpSpPr>
      <p:pic>
        <p:nvPicPr>
          <p:cNvPr id="46082" name="Picture 2">
            <a:extLst>
              <a:ext uri="{FF2B5EF4-FFF2-40B4-BE49-F238E27FC236}">
                <a16:creationId xmlns:a16="http://schemas.microsoft.com/office/drawing/2014/main" id="{98AB3EE5-369B-01E3-7EC0-44E8BDBC4F32}"/>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4" name="Oval 6">
            <a:extLst>
              <a:ext uri="{FF2B5EF4-FFF2-40B4-BE49-F238E27FC236}">
                <a16:creationId xmlns:a16="http://schemas.microsoft.com/office/drawing/2014/main" id="{9B7DB7B2-46E4-2FA3-3460-D21CA6BC8967}"/>
              </a:ext>
            </a:extLst>
          </p:cNvPr>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a:extLst>
              <a:ext uri="{FF2B5EF4-FFF2-40B4-BE49-F238E27FC236}">
                <a16:creationId xmlns:a16="http://schemas.microsoft.com/office/drawing/2014/main" id="{A2AE090D-8695-522D-9919-0511EA787B21}"/>
              </a:ext>
            </a:extLst>
          </p:cNvPr>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a:extLst>
              <a:ext uri="{FF2B5EF4-FFF2-40B4-BE49-F238E27FC236}">
                <a16:creationId xmlns:a16="http://schemas.microsoft.com/office/drawing/2014/main" id="{E3D278E7-01B1-74B6-BD58-D9516B7FA2FD}"/>
              </a:ext>
            </a:extLst>
          </p:cNvPr>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a:extLst>
              <a:ext uri="{FF2B5EF4-FFF2-40B4-BE49-F238E27FC236}">
                <a16:creationId xmlns:a16="http://schemas.microsoft.com/office/drawing/2014/main" id="{B6EC3D4A-1451-6681-F683-A139463CF71D}"/>
              </a:ext>
            </a:extLst>
          </p:cNvPr>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a:extLst>
              <a:ext uri="{FF2B5EF4-FFF2-40B4-BE49-F238E27FC236}">
                <a16:creationId xmlns:a16="http://schemas.microsoft.com/office/drawing/2014/main" id="{35163C6A-8516-7327-D2FF-0773F540027B}"/>
              </a:ext>
            </a:extLst>
          </p:cNvPr>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a:extLst>
              <a:ext uri="{FF2B5EF4-FFF2-40B4-BE49-F238E27FC236}">
                <a16:creationId xmlns:a16="http://schemas.microsoft.com/office/drawing/2014/main" id="{2026A757-DEAC-A4EE-E07A-8DC0BB174BAC}"/>
              </a:ext>
            </a:extLst>
          </p:cNvPr>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3248658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6854"/>
                                        </p:tgtEl>
                                        <p:attrNameLst>
                                          <p:attrName>style.visibility</p:attrName>
                                        </p:attrNameLst>
                                      </p:cBhvr>
                                      <p:to>
                                        <p:strVal val="visible"/>
                                      </p:to>
                                    </p:set>
                                    <p:animEffect transition="in" filter="slide(fromLeft)">
                                      <p:cBhvr>
                                        <p:cTn id="7" dur="500"/>
                                        <p:tgtEl>
                                          <p:spTgt spid="206854"/>
                                        </p:tgtEl>
                                      </p:cBhvr>
                                    </p:animEffect>
                                  </p:childTnLst>
                                </p:cTn>
                              </p:par>
                            </p:childTnLst>
                          </p:cTn>
                        </p:par>
                        <p:par>
                          <p:cTn id="8" fill="hold" nodeType="afterGroup">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206855"/>
                                        </p:tgtEl>
                                        <p:attrNameLst>
                                          <p:attrName>style.visibility</p:attrName>
                                        </p:attrNameLst>
                                      </p:cBhvr>
                                      <p:to>
                                        <p:strVal val="visible"/>
                                      </p:to>
                                    </p:set>
                                    <p:animEffect transition="in" filter="slide(fromRight)">
                                      <p:cBhvr>
                                        <p:cTn id="11" dur="500"/>
                                        <p:tgtEl>
                                          <p:spTgt spid="206855"/>
                                        </p:tgtEl>
                                      </p:cBhvr>
                                    </p:animEffect>
                                  </p:childTnLst>
                                </p:cTn>
                              </p:par>
                              <p:par>
                                <p:cTn id="12" presetID="12" presetClass="entr" presetSubtype="2" fill="hold" grpId="0" nodeType="withEffect">
                                  <p:stCondLst>
                                    <p:cond delay="0"/>
                                  </p:stCondLst>
                                  <p:childTnLst>
                                    <p:set>
                                      <p:cBhvr>
                                        <p:cTn id="13" dur="1" fill="hold">
                                          <p:stCondLst>
                                            <p:cond delay="0"/>
                                          </p:stCondLst>
                                        </p:cTn>
                                        <p:tgtEl>
                                          <p:spTgt spid="206857"/>
                                        </p:tgtEl>
                                        <p:attrNameLst>
                                          <p:attrName>style.visibility</p:attrName>
                                        </p:attrNameLst>
                                      </p:cBhvr>
                                      <p:to>
                                        <p:strVal val="visible"/>
                                      </p:to>
                                    </p:set>
                                    <p:animEffect transition="in" filter="slide(fromRight)">
                                      <p:cBhvr>
                                        <p:cTn id="14" dur="500"/>
                                        <p:tgtEl>
                                          <p:spTgt spid="206857"/>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206858"/>
                                        </p:tgtEl>
                                        <p:attrNameLst>
                                          <p:attrName>style.visibility</p:attrName>
                                        </p:attrNameLst>
                                      </p:cBhvr>
                                      <p:to>
                                        <p:strVal val="visible"/>
                                      </p:to>
                                    </p:set>
                                    <p:animEffect transition="in" filter="slide(fromRight)">
                                      <p:cBhvr>
                                        <p:cTn id="17" dur="500"/>
                                        <p:tgtEl>
                                          <p:spTgt spid="206858"/>
                                        </p:tgtEl>
                                      </p:cBhvr>
                                    </p:animEffect>
                                  </p:childTnLst>
                                </p:cTn>
                              </p:par>
                              <p:par>
                                <p:cTn id="18" presetID="12" presetClass="entr" presetSubtype="2" fill="hold" grpId="0" nodeType="withEffect">
                                  <p:stCondLst>
                                    <p:cond delay="0"/>
                                  </p:stCondLst>
                                  <p:childTnLst>
                                    <p:set>
                                      <p:cBhvr>
                                        <p:cTn id="19" dur="1" fill="hold">
                                          <p:stCondLst>
                                            <p:cond delay="0"/>
                                          </p:stCondLst>
                                        </p:cTn>
                                        <p:tgtEl>
                                          <p:spTgt spid="206859"/>
                                        </p:tgtEl>
                                        <p:attrNameLst>
                                          <p:attrName>style.visibility</p:attrName>
                                        </p:attrNameLst>
                                      </p:cBhvr>
                                      <p:to>
                                        <p:strVal val="visible"/>
                                      </p:to>
                                    </p:set>
                                    <p:animEffect transition="in" filter="slide(fromRight)">
                                      <p:cBhvr>
                                        <p:cTn id="20" dur="5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4" grpId="0" animBg="1"/>
      <p:bldP spid="206855" grpId="0" animBg="1"/>
      <p:bldP spid="206857" grpId="0" animBg="1"/>
      <p:bldP spid="206858" grpId="0" animBg="1"/>
      <p:bldP spid="2068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C93B4-C478-DD66-BDC7-4C83C70A5BC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4E3DDDA-D35D-06AC-F450-D4B29531150E}"/>
              </a:ext>
            </a:extLst>
          </p:cNvPr>
          <p:cNvSpPr>
            <a:spLocks noGrp="1"/>
          </p:cNvSpPr>
          <p:nvPr>
            <p:ph type="title"/>
          </p:nvPr>
        </p:nvSpPr>
        <p:spPr/>
        <p:txBody>
          <a:bodyPr>
            <a:normAutofit/>
          </a:bodyPr>
          <a:lstStyle/>
          <a:p>
            <a:r>
              <a:rPr lang="en-US" sz="3600" dirty="0"/>
              <a:t>More predictable contexts </a:t>
            </a:r>
            <a:r>
              <a:rPr lang="en-US" sz="3600" dirty="0">
                <a:sym typeface="Wingdings" pitchFamily="2" charset="2"/>
              </a:rPr>
              <a:t> Faster reaction times (RT)</a:t>
            </a:r>
            <a:br>
              <a:rPr lang="en-US" sz="3600" dirty="0">
                <a:sym typeface="Wingdings" pitchFamily="2" charset="2"/>
              </a:rPr>
            </a:br>
            <a:r>
              <a:rPr lang="en-US" sz="3600" dirty="0">
                <a:sym typeface="Wingdings" pitchFamily="2" charset="2"/>
              </a:rPr>
              <a:t>(Predictability can be estimated from corpora)</a:t>
            </a:r>
            <a:endParaRPr lang="en-US" sz="3600"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81D7B8E-9B1F-8F64-5103-C3077499641A}"/>
                  </a:ext>
                </a:extLst>
              </p:cNvPr>
              <p:cNvSpPr>
                <a:spLocks noGrp="1"/>
              </p:cNvSpPr>
              <p:nvPr>
                <p:ph idx="1"/>
              </p:nvPr>
            </p:nvSpPr>
            <p:spPr/>
            <p:txBody>
              <a:bodyPr/>
              <a:lstStyle/>
              <a:p>
                <a:r>
                  <a:rPr lang="en-US" dirty="0"/>
                  <a:t>First order effect: Word Frequency</a:t>
                </a:r>
              </a:p>
              <a:p>
                <a:pPr lvl="1"/>
                <a:r>
                  <a:rPr lang="en-US" dirty="0"/>
                  <a:t>High frequency words are more predictable than low frequency words</a:t>
                </a:r>
              </a:p>
              <a:p>
                <a:pPr lvl="2"/>
                <a:r>
                  <a:rPr lang="en-US" dirty="0"/>
                  <a:t>High Frequency: function words,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)≈0.05</m:t>
                    </m:r>
                  </m:oMath>
                </a14:m>
                <a:endParaRPr lang="en-US" dirty="0"/>
              </a:p>
              <a:p>
                <a:pPr lvl="2"/>
                <a:r>
                  <a:rPr lang="en-US" dirty="0"/>
                  <a:t>Low Frequency: content words,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𝐾𝑒𝑛𝑛𝑒𝑑𝑦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endParaRPr lang="en-US" dirty="0"/>
              </a:p>
              <a:p>
                <a:r>
                  <a:rPr lang="en-US" dirty="0"/>
                  <a:t>Second order effect: Word Associations</a:t>
                </a:r>
              </a:p>
              <a:p>
                <a:pPr lvl="1"/>
                <a:r>
                  <a:rPr lang="en-US" dirty="0"/>
                  <a:t>Priming: </a:t>
                </a:r>
                <a:r>
                  <a:rPr lang="en-US" i="1" dirty="0"/>
                  <a:t>doctor</a:t>
                </a:r>
                <a:r>
                  <a:rPr lang="en-US" dirty="0"/>
                  <a:t> </a:t>
                </a:r>
                <a:r>
                  <a:rPr lang="en-US" dirty="0">
                    <a:sym typeface="Wingdings" pitchFamily="2" charset="2"/>
                  </a:rPr>
                  <a:t> </a:t>
                </a:r>
                <a:r>
                  <a:rPr lang="en-US" i="1" dirty="0">
                    <a:sym typeface="Wingdings" pitchFamily="2" charset="2"/>
                  </a:rPr>
                  <a:t>nurse</a:t>
                </a:r>
              </a:p>
              <a:p>
                <a:pPr lvl="1"/>
                <a:r>
                  <a:rPr lang="en-US" dirty="0">
                    <a:sym typeface="Wingdings" pitchFamily="2" charset="2"/>
                  </a:rPr>
                  <a:t>Subjects respond quicker and more accurately to “nurse”</a:t>
                </a:r>
              </a:p>
              <a:p>
                <a:pPr lvl="2"/>
                <a:r>
                  <a:rPr lang="en-US" dirty="0">
                    <a:sym typeface="Wingdings" pitchFamily="2" charset="2"/>
                  </a:rPr>
                  <a:t>when it is predictable from context</a:t>
                </a:r>
              </a:p>
            </p:txBody>
          </p:sp>
        </mc:Choice>
        <mc:Fallback>
          <p:sp>
            <p:nvSpPr>
              <p:cNvPr id="6" name="Content Placeholder 5">
                <a:extLst>
                  <a:ext uri="{FF2B5EF4-FFF2-40B4-BE49-F238E27FC236}">
                    <a16:creationId xmlns:a16="http://schemas.microsoft.com/office/drawing/2014/main" id="{881D7B8E-9B1F-8F64-5103-C3077499641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38477461-4719-0880-08CA-E3FC0FCCC988}"/>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40F3628B-4CBC-0B7B-549D-8B06A2ED2341}"/>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8427D2C3-B25C-8DB4-5818-88D660C135CA}"/>
              </a:ext>
            </a:extLst>
          </p:cNvPr>
          <p:cNvSpPr>
            <a:spLocks noGrp="1"/>
          </p:cNvSpPr>
          <p:nvPr>
            <p:ph type="sldNum" sz="quarter" idx="12"/>
          </p:nvPr>
        </p:nvSpPr>
        <p:spPr/>
        <p:txBody>
          <a:bodyPr/>
          <a:lstStyle/>
          <a:p>
            <a:fld id="{33A3D10F-77F7-DB43-842D-10933EFABD99}" type="slidenum">
              <a:rPr lang="en-US" smtClean="0"/>
              <a:t>24</a:t>
            </a:fld>
            <a:endParaRPr lang="en-US"/>
          </a:p>
        </p:txBody>
      </p:sp>
    </p:spTree>
    <p:extLst>
      <p:ext uri="{BB962C8B-B14F-4D97-AF65-F5344CB8AC3E}">
        <p14:creationId xmlns:p14="http://schemas.microsoft.com/office/powerpoint/2010/main" val="1807224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68442-FD2D-EE8C-5B66-ECBAA9958F3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85C763A9-205C-774C-2614-582AFFBF04B0}"/>
                  </a:ext>
                </a:extLst>
              </p:cNvPr>
              <p:cNvSpPr>
                <a:spLocks noGrp="1"/>
              </p:cNvSpPr>
              <p:nvPr>
                <p:ph type="title"/>
              </p:nvPr>
            </p:nvSpPr>
            <p:spPr>
              <a:xfrm>
                <a:off x="838200" y="365125"/>
                <a:ext cx="4114800" cy="2804795"/>
              </a:xfrm>
            </p:spPr>
            <p:txBody>
              <a:bodyPr/>
              <a:lstStyle/>
              <a:p>
                <a:r>
                  <a:rPr lang="en-US" dirty="0"/>
                  <a:t>Zipf’s Law: </a:t>
                </a:r>
                <a14:m>
                  <m:oMath xmlns:m="http://schemas.openxmlformats.org/officeDocument/2006/math">
                    <m:r>
                      <a:rPr lang="en-US" b="0" i="1" dirty="0" smtClean="0">
                        <a:latin typeface="Cambria Math" panose="02040503050406030204" pitchFamily="18" charset="0"/>
                        <a:ea typeface="Cambria Math" panose="02040503050406030204" pitchFamily="18" charset="0"/>
                      </a:rPr>
                      <m:t>𝑓𝑟𝑒𝑞</m:t>
                    </m:r>
                    <m:r>
                      <a:rPr lang="en-US" b="0" i="1" dirty="0" smtClean="0">
                        <a:latin typeface="Cambria Math" panose="02040503050406030204" pitchFamily="18" charset="0"/>
                        <a:ea typeface="Cambria Math" panose="02040503050406030204" pitchFamily="18" charset="0"/>
                      </a:rPr>
                      <m:t> ~</m:t>
                    </m:r>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𝑟𝑎𝑛𝑘</m:t>
                        </m:r>
                      </m:den>
                    </m:f>
                  </m:oMath>
                </a14:m>
                <a:endParaRPr lang="en-US" dirty="0"/>
              </a:p>
            </p:txBody>
          </p:sp>
        </mc:Choice>
        <mc:Fallback>
          <p:sp>
            <p:nvSpPr>
              <p:cNvPr id="6" name="Title 5">
                <a:extLst>
                  <a:ext uri="{FF2B5EF4-FFF2-40B4-BE49-F238E27FC236}">
                    <a16:creationId xmlns:a16="http://schemas.microsoft.com/office/drawing/2014/main" id="{85C763A9-205C-774C-2614-582AFFBF04B0}"/>
                  </a:ext>
                </a:extLst>
              </p:cNvPr>
              <p:cNvSpPr>
                <a:spLocks noGrp="1" noRot="1" noChangeAspect="1" noMove="1" noResize="1" noEditPoints="1" noAdjustHandles="1" noChangeArrowheads="1" noChangeShapeType="1" noTextEdit="1"/>
              </p:cNvSpPr>
              <p:nvPr>
                <p:ph type="title"/>
              </p:nvPr>
            </p:nvSpPr>
            <p:spPr>
              <a:xfrm>
                <a:off x="838200" y="365125"/>
                <a:ext cx="4114800" cy="2804795"/>
              </a:xfrm>
              <a:blipFill>
                <a:blip r:embed="rId2"/>
                <a:stretch>
                  <a:fillRect l="-6154"/>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821609E8-313C-5ADF-36FA-E5DE41C392DF}"/>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F1A48DCD-4AD3-11CF-CB08-1A444159EC97}"/>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73160FC4-6BAB-39BD-3E39-7E0BDB54E493}"/>
              </a:ext>
            </a:extLst>
          </p:cNvPr>
          <p:cNvSpPr>
            <a:spLocks noGrp="1"/>
          </p:cNvSpPr>
          <p:nvPr>
            <p:ph type="sldNum" sz="quarter" idx="12"/>
          </p:nvPr>
        </p:nvSpPr>
        <p:spPr/>
        <p:txBody>
          <a:bodyPr/>
          <a:lstStyle/>
          <a:p>
            <a:fld id="{33A3D10F-77F7-DB43-842D-10933EFABD99}" type="slidenum">
              <a:rPr lang="en-US" smtClean="0"/>
              <a:t>25</a:t>
            </a:fld>
            <a:endParaRPr lang="en-US"/>
          </a:p>
        </p:txBody>
      </p:sp>
      <p:pic>
        <p:nvPicPr>
          <p:cNvPr id="8" name="Content Placeholder 7">
            <a:extLst>
              <a:ext uri="{FF2B5EF4-FFF2-40B4-BE49-F238E27FC236}">
                <a16:creationId xmlns:a16="http://schemas.microsoft.com/office/drawing/2014/main" id="{A5C14D83-209C-3789-6748-578BE611E9B7}"/>
              </a:ext>
            </a:extLst>
          </p:cNvPr>
          <p:cNvPicPr>
            <a:picLocks noGrp="1" noChangeAspect="1"/>
          </p:cNvPicPr>
          <p:nvPr>
            <p:ph idx="1"/>
          </p:nvPr>
        </p:nvPicPr>
        <p:blipFill>
          <a:blip r:embed="rId3"/>
          <a:stretch>
            <a:fillRect/>
          </a:stretch>
        </p:blipFill>
        <p:spPr>
          <a:xfrm>
            <a:off x="5940206" y="224344"/>
            <a:ext cx="6264768" cy="6132005"/>
          </a:xfrm>
          <a:prstGeom prst="rect">
            <a:avLst/>
          </a:prstGeom>
        </p:spPr>
      </p:pic>
      <mc:AlternateContent xmlns:mc="http://schemas.openxmlformats.org/markup-compatibility/2006">
        <mc:Choice xmlns:a14="http://schemas.microsoft.com/office/drawing/2010/main" Requires="a14">
          <p:sp>
            <p:nvSpPr>
              <p:cNvPr id="10" name="Rounded Rectangular Callout 9">
                <a:extLst>
                  <a:ext uri="{FF2B5EF4-FFF2-40B4-BE49-F238E27FC236}">
                    <a16:creationId xmlns:a16="http://schemas.microsoft.com/office/drawing/2014/main" id="{4D58608B-A96A-9D28-AC96-72C538C0A524}"/>
                  </a:ext>
                </a:extLst>
              </p:cNvPr>
              <p:cNvSpPr/>
              <p:nvPr/>
            </p:nvSpPr>
            <p:spPr>
              <a:xfrm>
                <a:off x="3971693" y="1021143"/>
                <a:ext cx="2226465" cy="834972"/>
              </a:xfrm>
              <a:prstGeom prst="wedgeRoundRectCallout">
                <a:avLst>
                  <a:gd name="adj1" fmla="val 74289"/>
                  <a:gd name="adj2" fmla="val -5127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Function Words</a:t>
                </a:r>
              </a:p>
              <a:p>
                <a:pPr algn="ct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Pr</m:t>
                          </m:r>
                        </m:fName>
                        <m:e>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e>
                          </m:d>
                        </m:e>
                      </m:func>
                      <m:r>
                        <a:rPr lang="en-US" sz="2000" i="1" smtClean="0">
                          <a:latin typeface="Cambria Math" panose="02040503050406030204" pitchFamily="18" charset="0"/>
                        </a:rPr>
                        <m:t>&gt;</m:t>
                      </m:r>
                      <m:r>
                        <a:rPr lang="en-US" sz="2000" b="0" i="1" smtClean="0">
                          <a:latin typeface="Cambria Math" panose="02040503050406030204" pitchFamily="18" charset="0"/>
                        </a:rPr>
                        <m:t>𝑇</m:t>
                      </m:r>
                    </m:oMath>
                  </m:oMathPara>
                </a14:m>
                <a:endParaRPr lang="en-US" sz="2000" dirty="0"/>
              </a:p>
            </p:txBody>
          </p:sp>
        </mc:Choice>
        <mc:Fallback>
          <p:sp>
            <p:nvSpPr>
              <p:cNvPr id="10" name="Rounded Rectangular Callout 9">
                <a:extLst>
                  <a:ext uri="{FF2B5EF4-FFF2-40B4-BE49-F238E27FC236}">
                    <a16:creationId xmlns:a16="http://schemas.microsoft.com/office/drawing/2014/main" id="{4D58608B-A96A-9D28-AC96-72C538C0A524}"/>
                  </a:ext>
                </a:extLst>
              </p:cNvPr>
              <p:cNvSpPr>
                <a:spLocks noRot="1" noChangeAspect="1" noMove="1" noResize="1" noEditPoints="1" noAdjustHandles="1" noChangeArrowheads="1" noChangeShapeType="1" noTextEdit="1"/>
              </p:cNvSpPr>
              <p:nvPr/>
            </p:nvSpPr>
            <p:spPr>
              <a:xfrm>
                <a:off x="3971693" y="1021143"/>
                <a:ext cx="2226465" cy="834972"/>
              </a:xfrm>
              <a:prstGeom prst="wedgeRoundRectCallout">
                <a:avLst>
                  <a:gd name="adj1" fmla="val 74289"/>
                  <a:gd name="adj2" fmla="val -51277"/>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03E533F-B527-6279-D72F-E6426C33941B}"/>
                  </a:ext>
                </a:extLst>
              </p:cNvPr>
              <p:cNvSpPr txBox="1"/>
              <p:nvPr/>
            </p:nvSpPr>
            <p:spPr>
              <a:xfrm>
                <a:off x="227485" y="3571388"/>
                <a:ext cx="5397189"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High </a:t>
                </a:r>
                <a:r>
                  <a:rPr lang="en-US" sz="2400" dirty="0" err="1"/>
                  <a:t>freq</a:t>
                </a:r>
                <a:r>
                  <a:rPr lang="en-US" sz="2400" dirty="0"/>
                  <a:t>: function words (</a:t>
                </a:r>
                <a14:m>
                  <m:oMath xmlns:m="http://schemas.openxmlformats.org/officeDocument/2006/math">
                    <m:r>
                      <a:rPr lang="en-US" sz="2400" b="0" i="1" smtClean="0">
                        <a:latin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m:t>
                        </m:r>
                      </m:sup>
                    </m:sSup>
                  </m:oMath>
                </a14:m>
                <a:r>
                  <a:rPr lang="en-US" sz="2400" dirty="0"/>
                  <a:t>)</a:t>
                </a:r>
              </a:p>
              <a:p>
                <a:pPr marL="342900" indent="-342900">
                  <a:buFont typeface="Arial" panose="020B0604020202020204" pitchFamily="34" charset="0"/>
                  <a:buChar char="•"/>
                </a:pPr>
                <a:r>
                  <a:rPr lang="en-US" sz="2400" dirty="0"/>
                  <a:t>Low </a:t>
                </a:r>
                <a:r>
                  <a:rPr lang="en-US" sz="2400" dirty="0" err="1"/>
                  <a:t>freq</a:t>
                </a:r>
                <a:r>
                  <a:rPr lang="en-US" sz="2400" dirty="0"/>
                  <a:t>: content words (</a:t>
                </a:r>
                <a14:m>
                  <m:oMath xmlns:m="http://schemas.openxmlformats.org/officeDocument/2006/math">
                    <m:r>
                      <a:rPr lang="en-US" sz="2400" b="0" i="1" smtClean="0">
                        <a:latin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6</m:t>
                        </m:r>
                      </m:sup>
                    </m:sSup>
                  </m:oMath>
                </a14:m>
                <a:r>
                  <a:rPr lang="en-US" sz="2400" dirty="0"/>
                  <a:t>)</a:t>
                </a:r>
              </a:p>
              <a:p>
                <a:endParaRPr lang="en-US" sz="2400" dirty="0"/>
              </a:p>
              <a:p>
                <a:pPr marL="342900" indent="-342900">
                  <a:buFont typeface="Arial" panose="020B0604020202020204" pitchFamily="34" charset="0"/>
                  <a:buChar char="•"/>
                </a:pPr>
                <a:r>
                  <a:rPr lang="en-US" sz="2400" dirty="0"/>
                  <a:t>Frequency effect: higher </a:t>
                </a:r>
                <a:r>
                  <a:rPr lang="en-US" sz="2400" dirty="0" err="1"/>
                  <a:t>freq</a:t>
                </a:r>
                <a:r>
                  <a:rPr lang="en-US" sz="2400" dirty="0"/>
                  <a:t> </a:t>
                </a:r>
                <a:r>
                  <a:rPr lang="en-US" sz="2400" dirty="0">
                    <a:sym typeface="Wingdings" pitchFamily="2" charset="2"/>
                  </a:rPr>
                  <a:t> faster reaction times (RT)</a:t>
                </a:r>
                <a:endParaRPr lang="en-US" sz="2400" dirty="0"/>
              </a:p>
            </p:txBody>
          </p:sp>
        </mc:Choice>
        <mc:Fallback>
          <p:sp>
            <p:nvSpPr>
              <p:cNvPr id="12" name="TextBox 11">
                <a:extLst>
                  <a:ext uri="{FF2B5EF4-FFF2-40B4-BE49-F238E27FC236}">
                    <a16:creationId xmlns:a16="http://schemas.microsoft.com/office/drawing/2014/main" id="{103E533F-B527-6279-D72F-E6426C33941B}"/>
                  </a:ext>
                </a:extLst>
              </p:cNvPr>
              <p:cNvSpPr txBox="1">
                <a:spLocks noRot="1" noChangeAspect="1" noMove="1" noResize="1" noEditPoints="1" noAdjustHandles="1" noChangeArrowheads="1" noChangeShapeType="1" noTextEdit="1"/>
              </p:cNvSpPr>
              <p:nvPr/>
            </p:nvSpPr>
            <p:spPr>
              <a:xfrm>
                <a:off x="227485" y="3571388"/>
                <a:ext cx="5397189" cy="1938992"/>
              </a:xfrm>
              <a:prstGeom prst="rect">
                <a:avLst/>
              </a:prstGeom>
              <a:blipFill>
                <a:blip r:embed="rId5"/>
                <a:stretch>
                  <a:fillRect l="-1405" t="-2614" b="-6536"/>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34421028-AA5A-1254-1200-AE52E118306E}"/>
              </a:ext>
            </a:extLst>
          </p:cNvPr>
          <p:cNvSpPr/>
          <p:nvPr/>
        </p:nvSpPr>
        <p:spPr>
          <a:xfrm>
            <a:off x="3505943" y="5911847"/>
            <a:ext cx="1977063" cy="875597"/>
          </a:xfrm>
          <a:prstGeom prst="wedgeRoundRectCallout">
            <a:avLst>
              <a:gd name="adj1" fmla="val 90379"/>
              <a:gd name="adj2" fmla="val -12517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Figure from Shannon</a:t>
            </a:r>
          </a:p>
        </p:txBody>
      </p:sp>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2B214C34-5976-BCC1-FEBE-9E932B476FFB}"/>
                  </a:ext>
                </a:extLst>
              </p:cNvPr>
              <p:cNvSpPr/>
              <p:nvPr/>
            </p:nvSpPr>
            <p:spPr>
              <a:xfrm>
                <a:off x="6988861" y="3732485"/>
                <a:ext cx="2226465" cy="808399"/>
              </a:xfrm>
              <a:prstGeom prst="wedgeRoundRectCallout">
                <a:avLst>
                  <a:gd name="adj1" fmla="val 91117"/>
                  <a:gd name="adj2" fmla="val 50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Content Words</a:t>
                </a:r>
              </a:p>
              <a:p>
                <a:pPr algn="ct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Pr</m:t>
                          </m:r>
                        </m:fName>
                        <m:e>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e>
                          </m:d>
                        </m:e>
                      </m:func>
                      <m:r>
                        <a:rPr lang="en-US" sz="2000" b="0" i="1" smtClean="0">
                          <a:latin typeface="Cambria Math" panose="02040503050406030204" pitchFamily="18" charset="0"/>
                        </a:rPr>
                        <m:t>&lt;</m:t>
                      </m:r>
                      <m:r>
                        <a:rPr lang="en-US" sz="2000" b="0" i="1" smtClean="0">
                          <a:latin typeface="Cambria Math" panose="02040503050406030204" pitchFamily="18" charset="0"/>
                        </a:rPr>
                        <m:t>𝑇</m:t>
                      </m:r>
                    </m:oMath>
                  </m:oMathPara>
                </a14:m>
                <a:endParaRPr lang="en-US" sz="2000" dirty="0"/>
              </a:p>
            </p:txBody>
          </p:sp>
        </mc:Choice>
        <mc:Fallback>
          <p:sp>
            <p:nvSpPr>
              <p:cNvPr id="7" name="Rounded Rectangular Callout 6">
                <a:extLst>
                  <a:ext uri="{FF2B5EF4-FFF2-40B4-BE49-F238E27FC236}">
                    <a16:creationId xmlns:a16="http://schemas.microsoft.com/office/drawing/2014/main" id="{2B214C34-5976-BCC1-FEBE-9E932B476FFB}"/>
                  </a:ext>
                </a:extLst>
              </p:cNvPr>
              <p:cNvSpPr>
                <a:spLocks noRot="1" noChangeAspect="1" noMove="1" noResize="1" noEditPoints="1" noAdjustHandles="1" noChangeArrowheads="1" noChangeShapeType="1" noTextEdit="1"/>
              </p:cNvSpPr>
              <p:nvPr/>
            </p:nvSpPr>
            <p:spPr>
              <a:xfrm>
                <a:off x="6988861" y="3732485"/>
                <a:ext cx="2226465" cy="808399"/>
              </a:xfrm>
              <a:prstGeom prst="wedgeRoundRectCallout">
                <a:avLst>
                  <a:gd name="adj1" fmla="val 91117"/>
                  <a:gd name="adj2" fmla="val 5053"/>
                  <a:gd name="adj3" fmla="val 16667"/>
                </a:avLst>
              </a:prstGeom>
              <a:blipFill>
                <a:blip r:embed="rId6"/>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EB86A498-6DF8-6958-64DA-CFB621CDFAB8}"/>
              </a:ext>
            </a:extLst>
          </p:cNvPr>
          <p:cNvCxnSpPr/>
          <p:nvPr/>
        </p:nvCxnSpPr>
        <p:spPr>
          <a:xfrm>
            <a:off x="6539033" y="2627227"/>
            <a:ext cx="5067114" cy="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Rounded Rectangular Callout 13">
                <a:extLst>
                  <a:ext uri="{FF2B5EF4-FFF2-40B4-BE49-F238E27FC236}">
                    <a16:creationId xmlns:a16="http://schemas.microsoft.com/office/drawing/2014/main" id="{41C3E28D-A51A-EDD4-86DD-C0CB65CD45B9}"/>
                  </a:ext>
                </a:extLst>
              </p:cNvPr>
              <p:cNvSpPr/>
              <p:nvPr/>
            </p:nvSpPr>
            <p:spPr>
              <a:xfrm>
                <a:off x="11493034" y="2355144"/>
                <a:ext cx="674236" cy="367748"/>
              </a:xfrm>
              <a:prstGeom prst="wedgeRoundRectCallout">
                <a:avLst>
                  <a:gd name="adj1" fmla="val -70440"/>
                  <a:gd name="adj2" fmla="val 2654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m:t>
                      </m:r>
                    </m:oMath>
                  </m:oMathPara>
                </a14:m>
                <a:endParaRPr lang="en-US" sz="2000" dirty="0"/>
              </a:p>
            </p:txBody>
          </p:sp>
        </mc:Choice>
        <mc:Fallback>
          <p:sp>
            <p:nvSpPr>
              <p:cNvPr id="14" name="Rounded Rectangular Callout 13">
                <a:extLst>
                  <a:ext uri="{FF2B5EF4-FFF2-40B4-BE49-F238E27FC236}">
                    <a16:creationId xmlns:a16="http://schemas.microsoft.com/office/drawing/2014/main" id="{41C3E28D-A51A-EDD4-86DD-C0CB65CD45B9}"/>
                  </a:ext>
                </a:extLst>
              </p:cNvPr>
              <p:cNvSpPr>
                <a:spLocks noRot="1" noChangeAspect="1" noMove="1" noResize="1" noEditPoints="1" noAdjustHandles="1" noChangeArrowheads="1" noChangeShapeType="1" noTextEdit="1"/>
              </p:cNvSpPr>
              <p:nvPr/>
            </p:nvSpPr>
            <p:spPr>
              <a:xfrm>
                <a:off x="11493034" y="2355144"/>
                <a:ext cx="674236" cy="367748"/>
              </a:xfrm>
              <a:prstGeom prst="wedgeRoundRectCallout">
                <a:avLst>
                  <a:gd name="adj1" fmla="val -70440"/>
                  <a:gd name="adj2" fmla="val 26548"/>
                  <a:gd name="adj3" fmla="val 16667"/>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5358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6B5D1B-2C2A-BD02-6378-AA91A4261A19}"/>
              </a:ext>
            </a:extLst>
          </p:cNvPr>
          <p:cNvSpPr>
            <a:spLocks noGrp="1"/>
          </p:cNvSpPr>
          <p:nvPr>
            <p:ph type="title"/>
          </p:nvPr>
        </p:nvSpPr>
        <p:spPr/>
        <p:txBody>
          <a:bodyPr/>
          <a:lstStyle/>
          <a:p>
            <a:r>
              <a:rPr lang="en-US" dirty="0"/>
              <a:t>Predictable contexts</a:t>
            </a:r>
          </a:p>
        </p:txBody>
      </p:sp>
      <p:sp>
        <p:nvSpPr>
          <p:cNvPr id="7" name="Content Placeholder 6">
            <a:extLst>
              <a:ext uri="{FF2B5EF4-FFF2-40B4-BE49-F238E27FC236}">
                <a16:creationId xmlns:a16="http://schemas.microsoft.com/office/drawing/2014/main" id="{C7676066-8EDC-181E-DCDD-AA21FA145D42}"/>
              </a:ext>
            </a:extLst>
          </p:cNvPr>
          <p:cNvSpPr>
            <a:spLocks noGrp="1"/>
          </p:cNvSpPr>
          <p:nvPr>
            <p:ph idx="1"/>
          </p:nvPr>
        </p:nvSpPr>
        <p:spPr/>
        <p:txBody>
          <a:bodyPr/>
          <a:lstStyle/>
          <a:p>
            <a:r>
              <a:rPr lang="en-US" dirty="0"/>
              <a:t>Easier for people</a:t>
            </a:r>
          </a:p>
          <a:p>
            <a:pPr lvl="1"/>
            <a:r>
              <a:rPr lang="en-US" dirty="0"/>
              <a:t>Subjects respond quicker and more accurately</a:t>
            </a:r>
          </a:p>
          <a:p>
            <a:pPr lvl="1"/>
            <a:r>
              <a:rPr lang="en-US" dirty="0"/>
              <a:t>when contexts are predictable</a:t>
            </a:r>
          </a:p>
          <a:p>
            <a:r>
              <a:rPr lang="en-US" dirty="0"/>
              <a:t>Also, easier for machines</a:t>
            </a:r>
          </a:p>
          <a:p>
            <a:pPr lvl="1"/>
            <a:r>
              <a:rPr lang="en-US" dirty="0"/>
              <a:t>Web search</a:t>
            </a:r>
          </a:p>
          <a:p>
            <a:pPr lvl="1"/>
            <a:r>
              <a:rPr lang="en-US" dirty="0"/>
              <a:t>Bots</a:t>
            </a:r>
          </a:p>
          <a:p>
            <a:pPr lvl="1"/>
            <a:r>
              <a:rPr lang="en-US" dirty="0"/>
              <a:t>Information Retrieval</a:t>
            </a:r>
          </a:p>
          <a:p>
            <a:pPr lvl="1"/>
            <a:r>
              <a:rPr lang="en-US" dirty="0"/>
              <a:t>Speech recognition</a:t>
            </a:r>
          </a:p>
          <a:p>
            <a:pPr lvl="1"/>
            <a:r>
              <a:rPr lang="en-US" dirty="0"/>
              <a:t>Vision</a:t>
            </a:r>
          </a:p>
          <a:p>
            <a:r>
              <a:rPr lang="en-US" dirty="0"/>
              <a:t>Predictability varies over time and space</a:t>
            </a:r>
          </a:p>
        </p:txBody>
      </p:sp>
      <p:sp>
        <p:nvSpPr>
          <p:cNvPr id="3" name="Date Placeholder 2">
            <a:extLst>
              <a:ext uri="{FF2B5EF4-FFF2-40B4-BE49-F238E27FC236}">
                <a16:creationId xmlns:a16="http://schemas.microsoft.com/office/drawing/2014/main" id="{29A54FBB-879F-38BC-2343-BAC4DBE3AE75}"/>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74DE8BFE-E0C8-3A10-D04F-7AC69300212E}"/>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C5C56F2C-1991-23D1-2903-8AC3A0F45139}"/>
              </a:ext>
            </a:extLst>
          </p:cNvPr>
          <p:cNvSpPr>
            <a:spLocks noGrp="1"/>
          </p:cNvSpPr>
          <p:nvPr>
            <p:ph type="sldNum" sz="quarter" idx="12"/>
          </p:nvPr>
        </p:nvSpPr>
        <p:spPr/>
        <p:txBody>
          <a:bodyPr/>
          <a:lstStyle/>
          <a:p>
            <a:fld id="{33A3D10F-77F7-DB43-842D-10933EFABD99}" type="slidenum">
              <a:rPr lang="en-US" smtClean="0"/>
              <a:t>26</a:t>
            </a:fld>
            <a:endParaRPr lang="en-US"/>
          </a:p>
        </p:txBody>
      </p:sp>
    </p:spTree>
    <p:extLst>
      <p:ext uri="{BB962C8B-B14F-4D97-AF65-F5344CB8AC3E}">
        <p14:creationId xmlns:p14="http://schemas.microsoft.com/office/powerpoint/2010/main" val="2514835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graph with a line&#10;&#10;AI-generated content may be incorrect.">
            <a:extLst>
              <a:ext uri="{FF2B5EF4-FFF2-40B4-BE49-F238E27FC236}">
                <a16:creationId xmlns:a16="http://schemas.microsoft.com/office/drawing/2014/main" id="{68E02878-1513-A0C0-7448-156DDB763A66}"/>
              </a:ext>
            </a:extLst>
          </p:cNvPr>
          <p:cNvPicPr>
            <a:picLocks noGrp="1" noChangeAspect="1"/>
          </p:cNvPicPr>
          <p:nvPr>
            <p:ph idx="1"/>
          </p:nvPr>
        </p:nvPicPr>
        <p:blipFill>
          <a:blip r:embed="rId2"/>
          <a:stretch>
            <a:fillRect/>
          </a:stretch>
        </p:blipFill>
        <p:spPr>
          <a:xfrm>
            <a:off x="703040" y="1591029"/>
            <a:ext cx="10785919" cy="5011567"/>
          </a:xfrm>
        </p:spPr>
      </p:pic>
      <p:sp>
        <p:nvSpPr>
          <p:cNvPr id="2" name="Title 1">
            <a:extLst>
              <a:ext uri="{FF2B5EF4-FFF2-40B4-BE49-F238E27FC236}">
                <a16:creationId xmlns:a16="http://schemas.microsoft.com/office/drawing/2014/main" id="{CC6C2068-2DFE-5FA9-CA86-9183AFF9695D}"/>
              </a:ext>
            </a:extLst>
          </p:cNvPr>
          <p:cNvSpPr>
            <a:spLocks noGrp="1"/>
          </p:cNvSpPr>
          <p:nvPr>
            <p:ph type="title"/>
          </p:nvPr>
        </p:nvSpPr>
        <p:spPr/>
        <p:txBody>
          <a:bodyPr/>
          <a:lstStyle/>
          <a:p>
            <a:r>
              <a:rPr lang="en-US" dirty="0"/>
              <a:t>Google </a:t>
            </a:r>
            <a:r>
              <a:rPr lang="en-US" dirty="0" err="1"/>
              <a:t>Ngrams</a:t>
            </a:r>
            <a:r>
              <a:rPr lang="en-US" dirty="0"/>
              <a:t> for “Kennedy”</a:t>
            </a:r>
            <a:br>
              <a:rPr lang="en-US" dirty="0"/>
            </a:br>
            <a:r>
              <a:rPr lang="en-US" dirty="0"/>
              <a:t>Books published since 1500</a:t>
            </a:r>
          </a:p>
        </p:txBody>
      </p:sp>
      <p:sp>
        <p:nvSpPr>
          <p:cNvPr id="4" name="Date Placeholder 3">
            <a:extLst>
              <a:ext uri="{FF2B5EF4-FFF2-40B4-BE49-F238E27FC236}">
                <a16:creationId xmlns:a16="http://schemas.microsoft.com/office/drawing/2014/main" id="{BB10021B-4845-3584-3030-E1AE5A397A54}"/>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A4503475-3538-2737-276E-AFD57F045E3D}"/>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061F170C-11AE-9ADA-BBB9-3C7A2B3C3189}"/>
              </a:ext>
            </a:extLst>
          </p:cNvPr>
          <p:cNvSpPr>
            <a:spLocks noGrp="1"/>
          </p:cNvSpPr>
          <p:nvPr>
            <p:ph type="sldNum" sz="quarter" idx="12"/>
          </p:nvPr>
        </p:nvSpPr>
        <p:spPr/>
        <p:txBody>
          <a:bodyPr/>
          <a:lstStyle/>
          <a:p>
            <a:fld id="{33A3D10F-77F7-DB43-842D-10933EFABD99}" type="slidenum">
              <a:rPr lang="en-US" smtClean="0"/>
              <a:t>27</a:t>
            </a:fld>
            <a:endParaRPr lang="en-US"/>
          </a:p>
        </p:txBody>
      </p:sp>
      <p:sp>
        <p:nvSpPr>
          <p:cNvPr id="9" name="Rounded Rectangular Callout 8">
            <a:extLst>
              <a:ext uri="{FF2B5EF4-FFF2-40B4-BE49-F238E27FC236}">
                <a16:creationId xmlns:a16="http://schemas.microsoft.com/office/drawing/2014/main" id="{46B3B0C1-B925-B43F-2BB2-FB1BC26460E7}"/>
              </a:ext>
            </a:extLst>
          </p:cNvPr>
          <p:cNvSpPr/>
          <p:nvPr/>
        </p:nvSpPr>
        <p:spPr>
          <a:xfrm>
            <a:off x="9166347" y="1591029"/>
            <a:ext cx="1593461" cy="875597"/>
          </a:xfrm>
          <a:prstGeom prst="wedgeRoundRectCallout">
            <a:avLst>
              <a:gd name="adj1" fmla="val -6253"/>
              <a:gd name="adj2" fmla="val 1504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Brown Corpus</a:t>
            </a:r>
          </a:p>
        </p:txBody>
      </p:sp>
      <p:sp>
        <p:nvSpPr>
          <p:cNvPr id="14" name="Rounded Rectangular Callout 13">
            <a:extLst>
              <a:ext uri="{FF2B5EF4-FFF2-40B4-BE49-F238E27FC236}">
                <a16:creationId xmlns:a16="http://schemas.microsoft.com/office/drawing/2014/main" id="{5535C4DF-9ECA-F6F5-BDD6-2B7FB1AF3122}"/>
              </a:ext>
            </a:extLst>
          </p:cNvPr>
          <p:cNvSpPr/>
          <p:nvPr/>
        </p:nvSpPr>
        <p:spPr>
          <a:xfrm>
            <a:off x="7953842" y="3429000"/>
            <a:ext cx="1593461" cy="875597"/>
          </a:xfrm>
          <a:prstGeom prst="wedgeRoundRectCallout">
            <a:avLst>
              <a:gd name="adj1" fmla="val 53371"/>
              <a:gd name="adj2" fmla="val 14430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WW II</a:t>
            </a:r>
          </a:p>
        </p:txBody>
      </p:sp>
    </p:spTree>
    <p:extLst>
      <p:ext uri="{BB962C8B-B14F-4D97-AF65-F5344CB8AC3E}">
        <p14:creationId xmlns:p14="http://schemas.microsoft.com/office/powerpoint/2010/main" val="978178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showing a blue line&#10;&#10;AI-generated content may be incorrect.">
            <a:extLst>
              <a:ext uri="{FF2B5EF4-FFF2-40B4-BE49-F238E27FC236}">
                <a16:creationId xmlns:a16="http://schemas.microsoft.com/office/drawing/2014/main" id="{DE08A842-628D-9322-9DE8-CD0D9F7EE5C1}"/>
              </a:ext>
            </a:extLst>
          </p:cNvPr>
          <p:cNvPicPr>
            <a:picLocks noChangeAspect="1"/>
          </p:cNvPicPr>
          <p:nvPr/>
        </p:nvPicPr>
        <p:blipFill>
          <a:blip r:embed="rId2"/>
          <a:stretch>
            <a:fillRect/>
          </a:stretch>
        </p:blipFill>
        <p:spPr>
          <a:xfrm>
            <a:off x="530543" y="1512208"/>
            <a:ext cx="11130913" cy="2608808"/>
          </a:xfrm>
          <a:prstGeom prst="rect">
            <a:avLst/>
          </a:prstGeom>
        </p:spPr>
      </p:pic>
      <p:sp>
        <p:nvSpPr>
          <p:cNvPr id="2" name="Title 1">
            <a:extLst>
              <a:ext uri="{FF2B5EF4-FFF2-40B4-BE49-F238E27FC236}">
                <a16:creationId xmlns:a16="http://schemas.microsoft.com/office/drawing/2014/main" id="{B6F35382-9DD6-ADC5-4B80-5529F192DCF2}"/>
              </a:ext>
            </a:extLst>
          </p:cNvPr>
          <p:cNvSpPr>
            <a:spLocks noGrp="1"/>
          </p:cNvSpPr>
          <p:nvPr>
            <p:ph type="title"/>
          </p:nvPr>
        </p:nvSpPr>
        <p:spPr/>
        <p:txBody>
          <a:bodyPr/>
          <a:lstStyle/>
          <a:p>
            <a:r>
              <a:rPr lang="en-US" dirty="0"/>
              <a:t>Google Trends for “Kennedy”: </a:t>
            </a:r>
            <a:br>
              <a:rPr lang="en-US" dirty="0"/>
            </a:br>
            <a:r>
              <a:rPr lang="en-US" dirty="0"/>
              <a:t>Queries over decades</a:t>
            </a:r>
          </a:p>
        </p:txBody>
      </p:sp>
      <p:sp>
        <p:nvSpPr>
          <p:cNvPr id="3" name="Date Placeholder 2">
            <a:extLst>
              <a:ext uri="{FF2B5EF4-FFF2-40B4-BE49-F238E27FC236}">
                <a16:creationId xmlns:a16="http://schemas.microsoft.com/office/drawing/2014/main" id="{25EE026A-C56A-EEAA-0124-5C474EE798A2}"/>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3C5F4704-B6C4-B133-A565-0918FBE76B54}"/>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A79F31DF-3B25-C9B9-8A10-A837A9643BAD}"/>
              </a:ext>
            </a:extLst>
          </p:cNvPr>
          <p:cNvSpPr>
            <a:spLocks noGrp="1"/>
          </p:cNvSpPr>
          <p:nvPr>
            <p:ph type="sldNum" sz="quarter" idx="12"/>
          </p:nvPr>
        </p:nvSpPr>
        <p:spPr/>
        <p:txBody>
          <a:bodyPr/>
          <a:lstStyle/>
          <a:p>
            <a:fld id="{33A3D10F-77F7-DB43-842D-10933EFABD99}" type="slidenum">
              <a:rPr lang="en-US" smtClean="0"/>
              <a:t>28</a:t>
            </a:fld>
            <a:endParaRPr lang="en-US"/>
          </a:p>
        </p:txBody>
      </p:sp>
      <p:pic>
        <p:nvPicPr>
          <p:cNvPr id="11" name="Picture 10" descr="A screenshot of a map&#10;&#10;AI-generated content may be incorrect.">
            <a:extLst>
              <a:ext uri="{FF2B5EF4-FFF2-40B4-BE49-F238E27FC236}">
                <a16:creationId xmlns:a16="http://schemas.microsoft.com/office/drawing/2014/main" id="{29C8A791-CB85-A719-FD48-5F85EF3F30F1}"/>
              </a:ext>
            </a:extLst>
          </p:cNvPr>
          <p:cNvPicPr>
            <a:picLocks noChangeAspect="1"/>
          </p:cNvPicPr>
          <p:nvPr/>
        </p:nvPicPr>
        <p:blipFill>
          <a:blip r:embed="rId3"/>
          <a:stretch>
            <a:fillRect/>
          </a:stretch>
        </p:blipFill>
        <p:spPr>
          <a:xfrm>
            <a:off x="2246072" y="3942536"/>
            <a:ext cx="7226300" cy="2819400"/>
          </a:xfrm>
          <a:prstGeom prst="rect">
            <a:avLst/>
          </a:prstGeom>
        </p:spPr>
      </p:pic>
      <p:sp>
        <p:nvSpPr>
          <p:cNvPr id="16" name="Rounded Rectangular Callout 15">
            <a:extLst>
              <a:ext uri="{FF2B5EF4-FFF2-40B4-BE49-F238E27FC236}">
                <a16:creationId xmlns:a16="http://schemas.microsoft.com/office/drawing/2014/main" id="{1AC936FF-ECC0-8B7F-F0F2-527436456097}"/>
              </a:ext>
            </a:extLst>
          </p:cNvPr>
          <p:cNvSpPr/>
          <p:nvPr/>
        </p:nvSpPr>
        <p:spPr>
          <a:xfrm>
            <a:off x="1081667" y="4961641"/>
            <a:ext cx="1264177" cy="613792"/>
          </a:xfrm>
          <a:prstGeom prst="wedgeRoundRectCallout">
            <a:avLst>
              <a:gd name="adj1" fmla="val 69047"/>
              <a:gd name="adj2" fmla="val -181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Region</a:t>
            </a:r>
          </a:p>
        </p:txBody>
      </p:sp>
    </p:spTree>
    <p:extLst>
      <p:ext uri="{BB962C8B-B14F-4D97-AF65-F5344CB8AC3E}">
        <p14:creationId xmlns:p14="http://schemas.microsoft.com/office/powerpoint/2010/main" val="1537116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DF60E-592A-ED59-B4FC-2B56A76D2424}"/>
            </a:ext>
          </a:extLst>
        </p:cNvPr>
        <p:cNvGrpSpPr/>
        <p:nvPr/>
      </p:nvGrpSpPr>
      <p:grpSpPr>
        <a:xfrm>
          <a:off x="0" y="0"/>
          <a:ext cx="0" cy="0"/>
          <a:chOff x="0" y="0"/>
          <a:chExt cx="0" cy="0"/>
        </a:xfrm>
      </p:grpSpPr>
      <p:pic>
        <p:nvPicPr>
          <p:cNvPr id="13" name="Picture 12" descr="A graph showing a blue line&#10;&#10;AI-generated content may be incorrect.">
            <a:extLst>
              <a:ext uri="{FF2B5EF4-FFF2-40B4-BE49-F238E27FC236}">
                <a16:creationId xmlns:a16="http://schemas.microsoft.com/office/drawing/2014/main" id="{C8540633-2401-82D2-9852-E5B6195C96EC}"/>
              </a:ext>
            </a:extLst>
          </p:cNvPr>
          <p:cNvPicPr>
            <a:picLocks noChangeAspect="1"/>
          </p:cNvPicPr>
          <p:nvPr/>
        </p:nvPicPr>
        <p:blipFill>
          <a:blip r:embed="rId2"/>
          <a:stretch>
            <a:fillRect/>
          </a:stretch>
        </p:blipFill>
        <p:spPr>
          <a:xfrm>
            <a:off x="613551" y="1566239"/>
            <a:ext cx="11130913" cy="2608808"/>
          </a:xfrm>
          <a:prstGeom prst="rect">
            <a:avLst/>
          </a:prstGeom>
        </p:spPr>
      </p:pic>
      <p:sp>
        <p:nvSpPr>
          <p:cNvPr id="2" name="Title 1">
            <a:extLst>
              <a:ext uri="{FF2B5EF4-FFF2-40B4-BE49-F238E27FC236}">
                <a16:creationId xmlns:a16="http://schemas.microsoft.com/office/drawing/2014/main" id="{F4D97933-30AF-756C-DB9A-FEC30774FBC2}"/>
              </a:ext>
            </a:extLst>
          </p:cNvPr>
          <p:cNvSpPr>
            <a:spLocks noGrp="1"/>
          </p:cNvSpPr>
          <p:nvPr>
            <p:ph type="title"/>
          </p:nvPr>
        </p:nvSpPr>
        <p:spPr/>
        <p:txBody>
          <a:bodyPr/>
          <a:lstStyle/>
          <a:p>
            <a:r>
              <a:rPr lang="en-US" dirty="0"/>
              <a:t>Google Trends for “Kennedy”: </a:t>
            </a:r>
            <a:br>
              <a:rPr lang="en-US" dirty="0"/>
            </a:br>
            <a:r>
              <a:rPr lang="en-US" dirty="0"/>
              <a:t>Queries over decades</a:t>
            </a:r>
          </a:p>
        </p:txBody>
      </p:sp>
      <p:sp>
        <p:nvSpPr>
          <p:cNvPr id="3" name="Date Placeholder 2">
            <a:extLst>
              <a:ext uri="{FF2B5EF4-FFF2-40B4-BE49-F238E27FC236}">
                <a16:creationId xmlns:a16="http://schemas.microsoft.com/office/drawing/2014/main" id="{291F3A06-921F-6A22-2ACD-7F93CF3E34B9}"/>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64C6D954-58C9-F2E6-F513-60DB94CEEEA4}"/>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FBBCDFC5-1B07-C472-4403-3ECEA7898C80}"/>
              </a:ext>
            </a:extLst>
          </p:cNvPr>
          <p:cNvSpPr>
            <a:spLocks noGrp="1"/>
          </p:cNvSpPr>
          <p:nvPr>
            <p:ph type="sldNum" sz="quarter" idx="12"/>
          </p:nvPr>
        </p:nvSpPr>
        <p:spPr/>
        <p:txBody>
          <a:bodyPr/>
          <a:lstStyle/>
          <a:p>
            <a:fld id="{33A3D10F-77F7-DB43-842D-10933EFABD99}" type="slidenum">
              <a:rPr lang="en-US" smtClean="0"/>
              <a:t>29</a:t>
            </a:fld>
            <a:endParaRPr lang="en-US"/>
          </a:p>
        </p:txBody>
      </p:sp>
      <p:pic>
        <p:nvPicPr>
          <p:cNvPr id="7" name="Picture 6" descr="Screens screenshot of a phone&#10;&#10;AI-generated content may be incorrect.">
            <a:extLst>
              <a:ext uri="{FF2B5EF4-FFF2-40B4-BE49-F238E27FC236}">
                <a16:creationId xmlns:a16="http://schemas.microsoft.com/office/drawing/2014/main" id="{8C2E7ECD-25A3-858D-7C7F-00CF96CE1BF3}"/>
              </a:ext>
            </a:extLst>
          </p:cNvPr>
          <p:cNvPicPr>
            <a:picLocks noChangeAspect="1"/>
          </p:cNvPicPr>
          <p:nvPr/>
        </p:nvPicPr>
        <p:blipFill>
          <a:blip r:embed="rId3"/>
          <a:stretch>
            <a:fillRect/>
          </a:stretch>
        </p:blipFill>
        <p:spPr>
          <a:xfrm>
            <a:off x="1889387" y="4050597"/>
            <a:ext cx="7467600" cy="2679700"/>
          </a:xfrm>
          <a:prstGeom prst="rect">
            <a:avLst/>
          </a:prstGeom>
        </p:spPr>
      </p:pic>
      <p:sp>
        <p:nvSpPr>
          <p:cNvPr id="6" name="Rounded Rectangular Callout 5">
            <a:extLst>
              <a:ext uri="{FF2B5EF4-FFF2-40B4-BE49-F238E27FC236}">
                <a16:creationId xmlns:a16="http://schemas.microsoft.com/office/drawing/2014/main" id="{7B13E915-4ADB-2589-9FC1-5DD8CED77887}"/>
              </a:ext>
            </a:extLst>
          </p:cNvPr>
          <p:cNvSpPr/>
          <p:nvPr/>
        </p:nvSpPr>
        <p:spPr>
          <a:xfrm>
            <a:off x="288444" y="4498494"/>
            <a:ext cx="1264177" cy="613792"/>
          </a:xfrm>
          <a:prstGeom prst="wedgeRoundRectCallout">
            <a:avLst>
              <a:gd name="adj1" fmla="val 69047"/>
              <a:gd name="adj2" fmla="val -181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Topics</a:t>
            </a:r>
          </a:p>
        </p:txBody>
      </p:sp>
      <p:sp>
        <p:nvSpPr>
          <p:cNvPr id="8" name="Rounded Rectangular Callout 7">
            <a:extLst>
              <a:ext uri="{FF2B5EF4-FFF2-40B4-BE49-F238E27FC236}">
                <a16:creationId xmlns:a16="http://schemas.microsoft.com/office/drawing/2014/main" id="{C1E7C4EB-26D7-CCE8-3275-E1A8F0D26888}"/>
              </a:ext>
            </a:extLst>
          </p:cNvPr>
          <p:cNvSpPr/>
          <p:nvPr/>
        </p:nvSpPr>
        <p:spPr>
          <a:xfrm>
            <a:off x="9693753" y="4459093"/>
            <a:ext cx="1337033" cy="616942"/>
          </a:xfrm>
          <a:prstGeom prst="wedgeRoundRectCallout">
            <a:avLst>
              <a:gd name="adj1" fmla="val -71070"/>
              <a:gd name="adj2" fmla="val -189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Queries</a:t>
            </a:r>
          </a:p>
        </p:txBody>
      </p:sp>
    </p:spTree>
    <p:extLst>
      <p:ext uri="{BB962C8B-B14F-4D97-AF65-F5344CB8AC3E}">
        <p14:creationId xmlns:p14="http://schemas.microsoft.com/office/powerpoint/2010/main" val="30687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E2FF-3546-9A76-B062-40729F4AE406}"/>
              </a:ext>
            </a:extLst>
          </p:cNvPr>
          <p:cNvSpPr>
            <a:spLocks noGrp="1"/>
          </p:cNvSpPr>
          <p:nvPr>
            <p:ph type="title"/>
          </p:nvPr>
        </p:nvSpPr>
        <p:spPr>
          <a:xfrm>
            <a:off x="1423853" y="136525"/>
            <a:ext cx="2555964" cy="1325563"/>
          </a:xfrm>
        </p:spPr>
        <p:txBody>
          <a:bodyPr>
            <a:noAutofit/>
          </a:bodyPr>
          <a:lstStyle/>
          <a:p>
            <a:r>
              <a:rPr lang="en-US" sz="4800" dirty="0"/>
              <a:t>Textbook</a:t>
            </a:r>
            <a:br>
              <a:rPr lang="en-US" sz="1400" dirty="0"/>
            </a:br>
            <a:r>
              <a:rPr lang="en-US" sz="1100" dirty="0">
                <a:hlinkClick r:id="rId2"/>
              </a:rPr>
              <a:t>https://web.stanford.edu/~jurafsky/slp3/</a:t>
            </a:r>
            <a:r>
              <a:rPr lang="en-US" sz="1100" dirty="0"/>
              <a:t> </a:t>
            </a:r>
            <a:br>
              <a:rPr lang="en-US" sz="1400" dirty="0"/>
            </a:br>
            <a:r>
              <a:rPr lang="en-US" sz="1400" dirty="0">
                <a:hlinkClick r:id="rId2"/>
              </a:rPr>
              <a:t>JM</a:t>
            </a:r>
            <a:r>
              <a:rPr lang="en-US" sz="1400" dirty="0"/>
              <a:t>: Chapter </a:t>
            </a:r>
            <a:r>
              <a:rPr lang="en-US" sz="1400" dirty="0">
                <a:hlinkClick r:id="rId3"/>
              </a:rPr>
              <a:t>6</a:t>
            </a:r>
            <a:r>
              <a:rPr lang="en-US" sz="1400" dirty="0"/>
              <a:t> (especially </a:t>
            </a:r>
            <a:r>
              <a:rPr lang="en-US" sz="1400" dirty="0">
                <a:hlinkClick r:id="rId4"/>
              </a:rPr>
              <a:t>6.6</a:t>
            </a:r>
            <a:r>
              <a:rPr lang="en-US" sz="1400" dirty="0"/>
              <a:t>)</a:t>
            </a:r>
          </a:p>
        </p:txBody>
      </p:sp>
      <p:pic>
        <p:nvPicPr>
          <p:cNvPr id="5" name="Content Placeholder 4" descr="A screenshot of a book&#10;&#10;AI-generated content may be incorrect.">
            <a:extLst>
              <a:ext uri="{FF2B5EF4-FFF2-40B4-BE49-F238E27FC236}">
                <a16:creationId xmlns:a16="http://schemas.microsoft.com/office/drawing/2014/main" id="{B5735338-F021-D166-86B5-400C1FE15D29}"/>
              </a:ext>
            </a:extLst>
          </p:cNvPr>
          <p:cNvPicPr>
            <a:picLocks noGrp="1" noChangeAspect="1"/>
          </p:cNvPicPr>
          <p:nvPr>
            <p:ph idx="1"/>
          </p:nvPr>
        </p:nvPicPr>
        <p:blipFill>
          <a:blip r:embed="rId5"/>
          <a:stretch>
            <a:fillRect/>
          </a:stretch>
        </p:blipFill>
        <p:spPr>
          <a:xfrm>
            <a:off x="838200" y="1820825"/>
            <a:ext cx="10195988" cy="5378364"/>
          </a:xfrm>
        </p:spPr>
      </p:pic>
      <p:pic>
        <p:nvPicPr>
          <p:cNvPr id="6" name="Picture 5" descr="A close-up of a sign&#10;&#10;AI-generated content may be incorrect.">
            <a:extLst>
              <a:ext uri="{FF2B5EF4-FFF2-40B4-BE49-F238E27FC236}">
                <a16:creationId xmlns:a16="http://schemas.microsoft.com/office/drawing/2014/main" id="{C1E922F0-D95C-4A20-349B-B43A50A9E9C1}"/>
              </a:ext>
            </a:extLst>
          </p:cNvPr>
          <p:cNvPicPr>
            <a:picLocks noChangeAspect="1"/>
          </p:cNvPicPr>
          <p:nvPr/>
        </p:nvPicPr>
        <p:blipFill>
          <a:blip r:embed="rId6"/>
          <a:stretch>
            <a:fillRect/>
          </a:stretch>
        </p:blipFill>
        <p:spPr>
          <a:xfrm>
            <a:off x="4053017" y="158343"/>
            <a:ext cx="6632400" cy="1242188"/>
          </a:xfrm>
          <a:prstGeom prst="rect">
            <a:avLst/>
          </a:prstGeom>
        </p:spPr>
      </p:pic>
      <p:sp>
        <p:nvSpPr>
          <p:cNvPr id="8" name="Date Placeholder 7">
            <a:extLst>
              <a:ext uri="{FF2B5EF4-FFF2-40B4-BE49-F238E27FC236}">
                <a16:creationId xmlns:a16="http://schemas.microsoft.com/office/drawing/2014/main" id="{5C026CE4-8504-8768-7276-11F379E29375}"/>
              </a:ext>
            </a:extLst>
          </p:cNvPr>
          <p:cNvSpPr>
            <a:spLocks noGrp="1"/>
          </p:cNvSpPr>
          <p:nvPr>
            <p:ph type="dt" sz="half" idx="10"/>
          </p:nvPr>
        </p:nvSpPr>
        <p:spPr/>
        <p:txBody>
          <a:bodyPr/>
          <a:lstStyle/>
          <a:p>
            <a:fld id="{DC544334-15A3-AC41-AE5A-59A1B17692E6}" type="datetime1">
              <a:rPr lang="en-US" smtClean="0"/>
              <a:t>7/20/25</a:t>
            </a:fld>
            <a:endParaRPr lang="en-US"/>
          </a:p>
        </p:txBody>
      </p:sp>
      <p:sp>
        <p:nvSpPr>
          <p:cNvPr id="10" name="Slide Number Placeholder 9">
            <a:extLst>
              <a:ext uri="{FF2B5EF4-FFF2-40B4-BE49-F238E27FC236}">
                <a16:creationId xmlns:a16="http://schemas.microsoft.com/office/drawing/2014/main" id="{17070D09-5648-D606-AE62-C756FDCF0A9A}"/>
              </a:ext>
            </a:extLst>
          </p:cNvPr>
          <p:cNvSpPr>
            <a:spLocks noGrp="1"/>
          </p:cNvSpPr>
          <p:nvPr>
            <p:ph type="sldNum" sz="quarter" idx="12"/>
          </p:nvPr>
        </p:nvSpPr>
        <p:spPr/>
        <p:txBody>
          <a:bodyPr/>
          <a:lstStyle/>
          <a:p>
            <a:fld id="{33A3D10F-77F7-DB43-842D-10933EFABD99}" type="slidenum">
              <a:rPr lang="en-US" smtClean="0"/>
              <a:t>3</a:t>
            </a:fld>
            <a:endParaRPr lang="en-US"/>
          </a:p>
        </p:txBody>
      </p:sp>
      <p:pic>
        <p:nvPicPr>
          <p:cNvPr id="11" name="Picture 2">
            <a:extLst>
              <a:ext uri="{FF2B5EF4-FFF2-40B4-BE49-F238E27FC236}">
                <a16:creationId xmlns:a16="http://schemas.microsoft.com/office/drawing/2014/main" id="{2B77ABBA-C4C7-3678-5940-9DAEB49388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51" y="0"/>
            <a:ext cx="1284514" cy="1284514"/>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a:extLst>
              <a:ext uri="{FF2B5EF4-FFF2-40B4-BE49-F238E27FC236}">
                <a16:creationId xmlns:a16="http://schemas.microsoft.com/office/drawing/2014/main" id="{ADECA261-174C-C66E-B458-6744FB24AC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14016" y="1"/>
            <a:ext cx="1284514" cy="12845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15B02A05-4ABF-C8DE-E761-A0FF3853519E}"/>
              </a:ext>
            </a:extLst>
          </p:cNvPr>
          <p:cNvSpPr>
            <a:spLocks noChangeArrowheads="1"/>
          </p:cNvSpPr>
          <p:nvPr/>
        </p:nvSpPr>
        <p:spPr bwMode="auto">
          <a:xfrm>
            <a:off x="22654" y="0"/>
            <a:ext cx="12192000" cy="0"/>
          </a:xfrm>
          <a:prstGeom prst="rect">
            <a:avLst/>
          </a:prstGeom>
          <a:solidFill>
            <a:srgbClr val="FAFA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ounded Rectangle 12">
            <a:extLst>
              <a:ext uri="{FF2B5EF4-FFF2-40B4-BE49-F238E27FC236}">
                <a16:creationId xmlns:a16="http://schemas.microsoft.com/office/drawing/2014/main" id="{E036B4FE-5DF6-8CA1-86E2-91B17054D860}"/>
              </a:ext>
            </a:extLst>
          </p:cNvPr>
          <p:cNvSpPr/>
          <p:nvPr/>
        </p:nvSpPr>
        <p:spPr>
          <a:xfrm>
            <a:off x="1407730" y="910048"/>
            <a:ext cx="386236" cy="49048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2ED18D9-4A88-C7E9-AE95-5FDBB1DAB078}"/>
              </a:ext>
            </a:extLst>
          </p:cNvPr>
          <p:cNvSpPr/>
          <p:nvPr/>
        </p:nvSpPr>
        <p:spPr>
          <a:xfrm>
            <a:off x="4120449" y="635726"/>
            <a:ext cx="3247001" cy="34834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2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6CA8-E64D-250D-EE84-3B3635EE9637}"/>
              </a:ext>
            </a:extLst>
          </p:cNvPr>
          <p:cNvSpPr>
            <a:spLocks noGrp="1"/>
          </p:cNvSpPr>
          <p:nvPr>
            <p:ph type="title"/>
          </p:nvPr>
        </p:nvSpPr>
        <p:spPr/>
        <p:txBody>
          <a:bodyPr/>
          <a:lstStyle/>
          <a:p>
            <a:r>
              <a:rPr lang="en-US" dirty="0"/>
              <a:t>Google Trends for “Kennedy”: </a:t>
            </a:r>
            <a:br>
              <a:rPr lang="en-US" dirty="0"/>
            </a:br>
            <a:r>
              <a:rPr lang="en-US" dirty="0"/>
              <a:t>Queries over 12 months (7/24-7/25)</a:t>
            </a:r>
          </a:p>
        </p:txBody>
      </p:sp>
      <p:sp>
        <p:nvSpPr>
          <p:cNvPr id="3" name="Date Placeholder 2">
            <a:extLst>
              <a:ext uri="{FF2B5EF4-FFF2-40B4-BE49-F238E27FC236}">
                <a16:creationId xmlns:a16="http://schemas.microsoft.com/office/drawing/2014/main" id="{4D15F744-0276-2764-C032-6A2BDB271E71}"/>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71A4FE78-9DC7-7629-3F68-E794EC073001}"/>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14F20B80-2AB5-3632-37B9-898C8F3408B6}"/>
              </a:ext>
            </a:extLst>
          </p:cNvPr>
          <p:cNvSpPr>
            <a:spLocks noGrp="1"/>
          </p:cNvSpPr>
          <p:nvPr>
            <p:ph type="sldNum" sz="quarter" idx="12"/>
          </p:nvPr>
        </p:nvSpPr>
        <p:spPr/>
        <p:txBody>
          <a:bodyPr/>
          <a:lstStyle/>
          <a:p>
            <a:fld id="{33A3D10F-77F7-DB43-842D-10933EFABD99}" type="slidenum">
              <a:rPr lang="en-US" smtClean="0"/>
              <a:t>30</a:t>
            </a:fld>
            <a:endParaRPr lang="en-US"/>
          </a:p>
        </p:txBody>
      </p:sp>
      <p:pic>
        <p:nvPicPr>
          <p:cNvPr id="11" name="Picture 10" descr="A graph showing a line&#10;&#10;AI-generated content may be incorrect.">
            <a:extLst>
              <a:ext uri="{FF2B5EF4-FFF2-40B4-BE49-F238E27FC236}">
                <a16:creationId xmlns:a16="http://schemas.microsoft.com/office/drawing/2014/main" id="{5324913B-1523-3F10-8B73-1A84CC9C6C59}"/>
              </a:ext>
            </a:extLst>
          </p:cNvPr>
          <p:cNvPicPr>
            <a:picLocks noChangeAspect="1"/>
          </p:cNvPicPr>
          <p:nvPr/>
        </p:nvPicPr>
        <p:blipFill>
          <a:blip r:embed="rId2"/>
          <a:stretch>
            <a:fillRect/>
          </a:stretch>
        </p:blipFill>
        <p:spPr>
          <a:xfrm>
            <a:off x="335868" y="1864047"/>
            <a:ext cx="11337228" cy="4318944"/>
          </a:xfrm>
          <a:prstGeom prst="rect">
            <a:avLst/>
          </a:prstGeom>
        </p:spPr>
      </p:pic>
      <p:sp>
        <p:nvSpPr>
          <p:cNvPr id="12" name="Rounded Rectangular Callout 11">
            <a:extLst>
              <a:ext uri="{FF2B5EF4-FFF2-40B4-BE49-F238E27FC236}">
                <a16:creationId xmlns:a16="http://schemas.microsoft.com/office/drawing/2014/main" id="{E417A3F4-3860-7EFF-8393-5BD26281530D}"/>
              </a:ext>
            </a:extLst>
          </p:cNvPr>
          <p:cNvSpPr/>
          <p:nvPr/>
        </p:nvSpPr>
        <p:spPr>
          <a:xfrm>
            <a:off x="3211552" y="2540340"/>
            <a:ext cx="1419922" cy="613792"/>
          </a:xfrm>
          <a:prstGeom prst="wedgeRoundRectCallout">
            <a:avLst>
              <a:gd name="adj1" fmla="val 17529"/>
              <a:gd name="adj2" fmla="val 7845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Election</a:t>
            </a:r>
          </a:p>
        </p:txBody>
      </p:sp>
    </p:spTree>
    <p:extLst>
      <p:ext uri="{BB962C8B-B14F-4D97-AF65-F5344CB8AC3E}">
        <p14:creationId xmlns:p14="http://schemas.microsoft.com/office/powerpoint/2010/main" val="2452131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D1F4B-8197-431B-4776-5963485FA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56886-086F-AC00-5036-C96D3CA1B5B7}"/>
              </a:ext>
            </a:extLst>
          </p:cNvPr>
          <p:cNvSpPr>
            <a:spLocks noGrp="1"/>
          </p:cNvSpPr>
          <p:nvPr>
            <p:ph type="title"/>
          </p:nvPr>
        </p:nvSpPr>
        <p:spPr/>
        <p:txBody>
          <a:bodyPr/>
          <a:lstStyle/>
          <a:p>
            <a:r>
              <a:rPr lang="en-US" dirty="0"/>
              <a:t>Google Trends for “Kennedy”: </a:t>
            </a:r>
            <a:br>
              <a:rPr lang="en-US" dirty="0"/>
            </a:br>
            <a:r>
              <a:rPr lang="en-US" dirty="0"/>
              <a:t>Queries over 12 months (7/24-7/25)</a:t>
            </a:r>
          </a:p>
        </p:txBody>
      </p:sp>
      <p:sp>
        <p:nvSpPr>
          <p:cNvPr id="3" name="Date Placeholder 2">
            <a:extLst>
              <a:ext uri="{FF2B5EF4-FFF2-40B4-BE49-F238E27FC236}">
                <a16:creationId xmlns:a16="http://schemas.microsoft.com/office/drawing/2014/main" id="{86E3EB56-9E8B-889D-E390-E9DF1E6571D8}"/>
              </a:ext>
            </a:extLst>
          </p:cNvPr>
          <p:cNvSpPr>
            <a:spLocks noGrp="1"/>
          </p:cNvSpPr>
          <p:nvPr>
            <p:ph type="dt" sz="half" idx="10"/>
          </p:nvPr>
        </p:nvSpPr>
        <p:spPr/>
        <p:txBody>
          <a:bodyPr/>
          <a:lstStyle/>
          <a:p>
            <a:fld id="{3718A64B-4198-FA4F-AC96-9109695E443F}" type="datetime1">
              <a:rPr lang="en-US" smtClean="0"/>
              <a:t>7/20/25</a:t>
            </a:fld>
            <a:endParaRPr lang="en-US"/>
          </a:p>
        </p:txBody>
      </p:sp>
      <p:sp>
        <p:nvSpPr>
          <p:cNvPr id="4" name="Footer Placeholder 3">
            <a:extLst>
              <a:ext uri="{FF2B5EF4-FFF2-40B4-BE49-F238E27FC236}">
                <a16:creationId xmlns:a16="http://schemas.microsoft.com/office/drawing/2014/main" id="{2B84218F-6CC0-11DC-AE0D-40570CAE9392}"/>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C97357C1-3245-288D-5BBE-069F2378983D}"/>
              </a:ext>
            </a:extLst>
          </p:cNvPr>
          <p:cNvSpPr>
            <a:spLocks noGrp="1"/>
          </p:cNvSpPr>
          <p:nvPr>
            <p:ph type="sldNum" sz="quarter" idx="12"/>
          </p:nvPr>
        </p:nvSpPr>
        <p:spPr/>
        <p:txBody>
          <a:bodyPr/>
          <a:lstStyle/>
          <a:p>
            <a:fld id="{33A3D10F-77F7-DB43-842D-10933EFABD99}" type="slidenum">
              <a:rPr lang="en-US" smtClean="0"/>
              <a:t>31</a:t>
            </a:fld>
            <a:endParaRPr lang="en-US"/>
          </a:p>
        </p:txBody>
      </p:sp>
      <p:pic>
        <p:nvPicPr>
          <p:cNvPr id="11" name="Picture 10" descr="A graph showing a line&#10;&#10;AI-generated content may be incorrect.">
            <a:extLst>
              <a:ext uri="{FF2B5EF4-FFF2-40B4-BE49-F238E27FC236}">
                <a16:creationId xmlns:a16="http://schemas.microsoft.com/office/drawing/2014/main" id="{036579D9-A1A1-9653-C960-2F19078926B8}"/>
              </a:ext>
            </a:extLst>
          </p:cNvPr>
          <p:cNvPicPr>
            <a:picLocks noChangeAspect="1"/>
          </p:cNvPicPr>
          <p:nvPr/>
        </p:nvPicPr>
        <p:blipFill>
          <a:blip r:embed="rId2"/>
          <a:stretch>
            <a:fillRect/>
          </a:stretch>
        </p:blipFill>
        <p:spPr>
          <a:xfrm>
            <a:off x="227483" y="1626397"/>
            <a:ext cx="4603223" cy="1753609"/>
          </a:xfrm>
          <a:prstGeom prst="rect">
            <a:avLst/>
          </a:prstGeom>
        </p:spPr>
      </p:pic>
      <p:pic>
        <p:nvPicPr>
          <p:cNvPr id="12" name="Picture 11" descr="A screenshot of a map&#10;&#10;AI-generated content may be incorrect.">
            <a:extLst>
              <a:ext uri="{FF2B5EF4-FFF2-40B4-BE49-F238E27FC236}">
                <a16:creationId xmlns:a16="http://schemas.microsoft.com/office/drawing/2014/main" id="{EA6125FA-F058-5CD9-9113-F712EDCC8D74}"/>
              </a:ext>
            </a:extLst>
          </p:cNvPr>
          <p:cNvPicPr>
            <a:picLocks noChangeAspect="1"/>
          </p:cNvPicPr>
          <p:nvPr/>
        </p:nvPicPr>
        <p:blipFill>
          <a:blip r:embed="rId3"/>
          <a:stretch>
            <a:fillRect/>
          </a:stretch>
        </p:blipFill>
        <p:spPr>
          <a:xfrm>
            <a:off x="6220290" y="1753135"/>
            <a:ext cx="5744227" cy="2369859"/>
          </a:xfrm>
          <a:prstGeom prst="rect">
            <a:avLst/>
          </a:prstGeom>
        </p:spPr>
      </p:pic>
      <p:pic>
        <p:nvPicPr>
          <p:cNvPr id="14" name="Picture 13" descr="Screens screenshot of a phone&#10;&#10;AI-generated content may be incorrect.">
            <a:extLst>
              <a:ext uri="{FF2B5EF4-FFF2-40B4-BE49-F238E27FC236}">
                <a16:creationId xmlns:a16="http://schemas.microsoft.com/office/drawing/2014/main" id="{2D9AEC31-0C66-CF01-3073-A5E75A8AEDA6}"/>
              </a:ext>
            </a:extLst>
          </p:cNvPr>
          <p:cNvPicPr>
            <a:picLocks noChangeAspect="1"/>
          </p:cNvPicPr>
          <p:nvPr/>
        </p:nvPicPr>
        <p:blipFill>
          <a:blip r:embed="rId4"/>
          <a:stretch>
            <a:fillRect/>
          </a:stretch>
        </p:blipFill>
        <p:spPr>
          <a:xfrm>
            <a:off x="189710" y="3380006"/>
            <a:ext cx="7416800" cy="3187700"/>
          </a:xfrm>
          <a:prstGeom prst="rect">
            <a:avLst/>
          </a:prstGeom>
        </p:spPr>
      </p:pic>
    </p:spTree>
    <p:extLst>
      <p:ext uri="{BB962C8B-B14F-4D97-AF65-F5344CB8AC3E}">
        <p14:creationId xmlns:p14="http://schemas.microsoft.com/office/powerpoint/2010/main" val="3313180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FB10-5B93-85E4-5432-4FD1BBDEA57B}"/>
              </a:ext>
            </a:extLst>
          </p:cNvPr>
          <p:cNvSpPr>
            <a:spLocks noGrp="1"/>
          </p:cNvSpPr>
          <p:nvPr>
            <p:ph type="title"/>
          </p:nvPr>
        </p:nvSpPr>
        <p:spPr/>
        <p:txBody>
          <a:bodyPr/>
          <a:lstStyle/>
          <a:p>
            <a:r>
              <a:rPr lang="en-US" dirty="0"/>
              <a:t>Probability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816C40-F83A-9D4B-E3A9-823DD02001CA}"/>
                  </a:ext>
                </a:extLst>
              </p:cNvPr>
              <p:cNvSpPr>
                <a:spLocks noGrp="1"/>
              </p:cNvSpPr>
              <p:nvPr>
                <p:ph sz="half" idx="1"/>
              </p:nvPr>
            </p:nvSpPr>
            <p:spPr>
              <a:xfrm>
                <a:off x="838200" y="1825625"/>
                <a:ext cx="4687389" cy="4351338"/>
              </a:xfrm>
            </p:spPr>
            <p:txBody>
              <a:bodyPr>
                <a:normAutofit fontScale="77500" lnSpcReduction="20000"/>
              </a:bodyPr>
              <a:lstStyle/>
              <a:p>
                <a:r>
                  <a:rPr lang="en-US" dirty="0"/>
                  <a:t>Urn Models</a:t>
                </a:r>
              </a:p>
              <a:p>
                <a:r>
                  <a:rPr lang="en-US" dirty="0"/>
                  <a:t>Events:</a:t>
                </a:r>
              </a:p>
              <a:p>
                <a:pPr lvl="1"/>
                <a:r>
                  <a:rPr lang="en-US" dirty="0"/>
                  <a:t>A corpus: a sample of a population</a:t>
                </a:r>
              </a:p>
              <a:p>
                <a:pPr lvl="1"/>
                <a:r>
                  <a:rPr lang="en-US" dirty="0"/>
                  <a:t>Picking next word is like a coin toss</a:t>
                </a:r>
              </a:p>
              <a:p>
                <a:pPr lvl="1"/>
                <a:r>
                  <a:rPr lang="en-US" dirty="0"/>
                  <a:t>Let </a:t>
                </a:r>
                <a14:m>
                  <m:oMath xmlns:m="http://schemas.openxmlformats.org/officeDocument/2006/math">
                    <m:r>
                      <a:rPr lang="en-US" i="1" dirty="0" smtClean="0">
                        <a:latin typeface="Cambria Math" panose="02040503050406030204" pitchFamily="18" charset="0"/>
                      </a:rPr>
                      <m:t>𝑝</m:t>
                    </m:r>
                  </m:oMath>
                </a14:m>
                <a:r>
                  <a:rPr lang="en-US" dirty="0"/>
                  <a:t> be the probability of heads</a:t>
                </a:r>
              </a:p>
              <a:p>
                <a:pPr lvl="2"/>
                <a:r>
                  <a:rPr lang="en-US" dirty="0"/>
                  <a:t>The next word is “Kennedy”</a:t>
                </a:r>
              </a:p>
              <a:p>
                <a:pPr lvl="1"/>
                <a:r>
                  <a:rPr lang="en-US" dirty="0"/>
                  <a:t>Let </a:t>
                </a:r>
                <a14:m>
                  <m:oMath xmlns:m="http://schemas.openxmlformats.org/officeDocument/2006/math">
                    <m:r>
                      <a:rPr lang="en-US" i="1" dirty="0" smtClean="0">
                        <a:latin typeface="Cambria Math" panose="02040503050406030204" pitchFamily="18" charset="0"/>
                      </a:rPr>
                      <m:t>𝑞</m:t>
                    </m:r>
                  </m:oMath>
                </a14:m>
                <a:r>
                  <a:rPr lang="en-US" dirty="0"/>
                  <a:t> be the probability of tails</a:t>
                </a:r>
              </a:p>
              <a:p>
                <a:pPr lvl="2"/>
                <a:r>
                  <a:rPr lang="en-US" dirty="0"/>
                  <a:t>where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r>
                      <a:rPr lang="en-US" i="1" dirty="0" smtClean="0">
                        <a:latin typeface="Cambria Math" panose="02040503050406030204" pitchFamily="18" charset="0"/>
                      </a:rPr>
                      <m:t>=1</m:t>
                    </m:r>
                  </m:oMath>
                </a14:m>
                <a:endParaRPr lang="en-US" dirty="0"/>
              </a:p>
              <a:p>
                <a:pPr lvl="1"/>
                <a14:m>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e>
                        </m:d>
                      </m:e>
                      <m:sup>
                        <m:r>
                          <a:rPr lang="en-US" b="0" i="1" smtClean="0">
                            <a:latin typeface="Cambria Math" panose="02040503050406030204" pitchFamily="18" charset="0"/>
                          </a:rPr>
                          <m:t>𝑛</m:t>
                        </m:r>
                      </m:sup>
                    </m:sSup>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𝑘</m:t>
                        </m:r>
                        <m:r>
                          <a:rPr lang="en-US" b="0" i="1" dirty="0" smtClean="0">
                            <a:latin typeface="Cambria Math" panose="02040503050406030204" pitchFamily="18" charset="0"/>
                          </a:rPr>
                          <m:t>=0</m:t>
                        </m:r>
                      </m:sub>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𝑛</m:t>
                        </m:r>
                      </m:sup>
                      <m:e>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𝑛</m:t>
                                  </m:r>
                                </m:e>
                              </m:mr>
                              <m:mr>
                                <m:e>
                                  <m:r>
                                    <a:rPr lang="en-US" b="0" i="1" dirty="0" smtClean="0">
                                      <a:latin typeface="Cambria Math" panose="02040503050406030204" pitchFamily="18" charset="0"/>
                                    </a:rPr>
                                    <m:t>𝑘</m:t>
                                  </m:r>
                                </m:e>
                              </m:mr>
                            </m:m>
                          </m:e>
                        </m:d>
                      </m:e>
                    </m:nary>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𝑘</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𝑞</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oMath>
                </a14:m>
                <a:endParaRPr lang="en-US" dirty="0"/>
              </a:p>
              <a:p>
                <a:pPr lvl="1"/>
                <a:r>
                  <a:rPr lang="en-US" dirty="0"/>
                  <a:t>What is the probability of</a:t>
                </a:r>
              </a:p>
              <a:p>
                <a:pPr lvl="2"/>
                <a:r>
                  <a:rPr lang="en-US" dirty="0"/>
                  <a:t>exactly </a:t>
                </a:r>
                <a14:m>
                  <m:oMath xmlns:m="http://schemas.openxmlformats.org/officeDocument/2006/math">
                    <m:r>
                      <a:rPr lang="en-US" i="1" dirty="0" smtClean="0">
                        <a:latin typeface="Cambria Math" panose="02040503050406030204" pitchFamily="18" charset="0"/>
                      </a:rPr>
                      <m:t>𝑘</m:t>
                    </m:r>
                  </m:oMath>
                </a14:m>
                <a:r>
                  <a:rPr lang="en-US" dirty="0"/>
                  <a:t> instances of “Kennedy” </a:t>
                </a:r>
              </a:p>
              <a:p>
                <a:pPr lvl="2"/>
                <a:r>
                  <a:rPr lang="en-US" dirty="0"/>
                  <a:t>in a sample of </a:t>
                </a:r>
                <a14:m>
                  <m:oMath xmlns:m="http://schemas.openxmlformats.org/officeDocument/2006/math">
                    <m:r>
                      <a:rPr lang="en-US" i="1" dirty="0" smtClean="0">
                        <a:latin typeface="Cambria Math" panose="02040503050406030204" pitchFamily="18" charset="0"/>
                      </a:rPr>
                      <m:t>𝑛</m:t>
                    </m:r>
                  </m:oMath>
                </a14:m>
                <a:r>
                  <a:rPr lang="en-US" dirty="0"/>
                  <a:t> words</a:t>
                </a:r>
              </a:p>
              <a:p>
                <a:r>
                  <a:rPr lang="en-US" dirty="0"/>
                  <a:t>Binomial is one of many models</a:t>
                </a:r>
              </a:p>
              <a:p>
                <a:pPr lvl="1"/>
                <a:r>
                  <a:rPr lang="en-US" dirty="0"/>
                  <a:t>Binomial: Logistic Regression</a:t>
                </a:r>
              </a:p>
              <a:p>
                <a:pPr lvl="1"/>
                <a:r>
                  <a:rPr lang="en-US" dirty="0"/>
                  <a:t>Multinomial: </a:t>
                </a:r>
                <a:r>
                  <a:rPr lang="en-US" dirty="0" err="1"/>
                  <a:t>Softmax</a:t>
                </a:r>
                <a:endParaRPr lang="en-US" dirty="0"/>
              </a:p>
              <a:p>
                <a:pPr marL="914400" lvl="2" indent="0">
                  <a:buNone/>
                </a:pPr>
                <a:endParaRPr lang="en-US" dirty="0"/>
              </a:p>
            </p:txBody>
          </p:sp>
        </mc:Choice>
        <mc:Fallback>
          <p:sp>
            <p:nvSpPr>
              <p:cNvPr id="3" name="Content Placeholder 2">
                <a:extLst>
                  <a:ext uri="{FF2B5EF4-FFF2-40B4-BE49-F238E27FC236}">
                    <a16:creationId xmlns:a16="http://schemas.microsoft.com/office/drawing/2014/main" id="{2B816C40-F83A-9D4B-E3A9-823DD02001CA}"/>
                  </a:ext>
                </a:extLst>
              </p:cNvPr>
              <p:cNvSpPr>
                <a:spLocks noGrp="1" noRot="1" noChangeAspect="1" noMove="1" noResize="1" noEditPoints="1" noAdjustHandles="1" noChangeArrowheads="1" noChangeShapeType="1" noTextEdit="1"/>
              </p:cNvSpPr>
              <p:nvPr>
                <p:ph sz="half" idx="1"/>
              </p:nvPr>
            </p:nvSpPr>
            <p:spPr>
              <a:xfrm>
                <a:off x="838200" y="1825625"/>
                <a:ext cx="4687389" cy="4351338"/>
              </a:xfrm>
              <a:blipFill>
                <a:blip r:embed="rId2"/>
                <a:stretch>
                  <a:fillRect l="-1626" t="-2616" b="-1744"/>
                </a:stretch>
              </a:blipFill>
            </p:spPr>
            <p:txBody>
              <a:bodyPr/>
              <a:lstStyle/>
              <a:p>
                <a:r>
                  <a:rPr lang="en-US">
                    <a:noFill/>
                  </a:rPr>
                  <a:t> </a:t>
                </a:r>
              </a:p>
            </p:txBody>
          </p:sp>
        </mc:Fallback>
      </mc:AlternateContent>
      <p:pic>
        <p:nvPicPr>
          <p:cNvPr id="9" name="Content Placeholder 8" descr="A screenshot of a web page&#10;&#10;Description automatically generated">
            <a:extLst>
              <a:ext uri="{FF2B5EF4-FFF2-40B4-BE49-F238E27FC236}">
                <a16:creationId xmlns:a16="http://schemas.microsoft.com/office/drawing/2014/main" id="{D6770221-F791-7C17-87D1-F3ACBDCA928E}"/>
              </a:ext>
            </a:extLst>
          </p:cNvPr>
          <p:cNvPicPr>
            <a:picLocks noGrp="1" noChangeAspect="1"/>
          </p:cNvPicPr>
          <p:nvPr>
            <p:ph sz="half" idx="2"/>
          </p:nvPr>
        </p:nvPicPr>
        <p:blipFill>
          <a:blip r:embed="rId3"/>
          <a:stretch>
            <a:fillRect/>
          </a:stretch>
        </p:blipFill>
        <p:spPr>
          <a:xfrm>
            <a:off x="5714169" y="1686161"/>
            <a:ext cx="6477831" cy="4670189"/>
          </a:xfrm>
        </p:spPr>
      </p:pic>
      <p:sp>
        <p:nvSpPr>
          <p:cNvPr id="5" name="Date Placeholder 4">
            <a:extLst>
              <a:ext uri="{FF2B5EF4-FFF2-40B4-BE49-F238E27FC236}">
                <a16:creationId xmlns:a16="http://schemas.microsoft.com/office/drawing/2014/main" id="{3A2AF549-A0F3-DE2A-E0F5-64525D44CF1A}"/>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3D480171-FD94-61ED-EFBA-EF775D75D395}"/>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3E3A888A-A003-D5D3-99AB-AABE463FC11D}"/>
              </a:ext>
            </a:extLst>
          </p:cNvPr>
          <p:cNvSpPr>
            <a:spLocks noGrp="1"/>
          </p:cNvSpPr>
          <p:nvPr>
            <p:ph type="sldNum" sz="quarter" idx="12"/>
          </p:nvPr>
        </p:nvSpPr>
        <p:spPr/>
        <p:txBody>
          <a:bodyPr/>
          <a:lstStyle/>
          <a:p>
            <a:fld id="{968D9EE9-F5CC-E840-B721-2FE4EA623452}" type="slidenum">
              <a:rPr lang="en-US" smtClean="0"/>
              <a:t>32</a:t>
            </a:fld>
            <a:endParaRPr lang="en-US"/>
          </a:p>
        </p:txBody>
      </p:sp>
    </p:spTree>
    <p:extLst>
      <p:ext uri="{BB962C8B-B14F-4D97-AF65-F5344CB8AC3E}">
        <p14:creationId xmlns:p14="http://schemas.microsoft.com/office/powerpoint/2010/main" val="54609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A462-FA08-21DA-4D6B-82192015620B}"/>
              </a:ext>
            </a:extLst>
          </p:cNvPr>
          <p:cNvSpPr>
            <a:spLocks noGrp="1"/>
          </p:cNvSpPr>
          <p:nvPr>
            <p:ph type="title"/>
          </p:nvPr>
        </p:nvSpPr>
        <p:spPr/>
        <p:txBody>
          <a:bodyPr/>
          <a:lstStyle/>
          <a:p>
            <a:r>
              <a:rPr lang="en-US" dirty="0"/>
              <a:t>Statistics: </a:t>
            </a:r>
            <a:r>
              <a:rPr lang="en-US" sz="3600" dirty="0"/>
              <a:t>Combining Models with Observations</a:t>
            </a:r>
            <a:endParaRPr lang="en-US" dirty="0"/>
          </a:p>
        </p:txBody>
      </p:sp>
      <p:sp>
        <p:nvSpPr>
          <p:cNvPr id="3" name="Content Placeholder 2">
            <a:extLst>
              <a:ext uri="{FF2B5EF4-FFF2-40B4-BE49-F238E27FC236}">
                <a16:creationId xmlns:a16="http://schemas.microsoft.com/office/drawing/2014/main" id="{80982267-A133-B857-A48A-518890019356}"/>
              </a:ext>
            </a:extLst>
          </p:cNvPr>
          <p:cNvSpPr>
            <a:spLocks noGrp="1"/>
          </p:cNvSpPr>
          <p:nvPr>
            <p:ph sz="half" idx="1"/>
          </p:nvPr>
        </p:nvSpPr>
        <p:spPr/>
        <p:txBody>
          <a:bodyPr>
            <a:normAutofit fontScale="85000" lnSpcReduction="20000"/>
          </a:bodyPr>
          <a:lstStyle/>
          <a:p>
            <a:r>
              <a:rPr lang="en-US" dirty="0"/>
              <a:t>Models (from Probability)</a:t>
            </a:r>
          </a:p>
          <a:p>
            <a:pPr lvl="1"/>
            <a:r>
              <a:rPr lang="en-US" dirty="0"/>
              <a:t>Binomial</a:t>
            </a:r>
          </a:p>
          <a:p>
            <a:pPr lvl="1"/>
            <a:r>
              <a:rPr lang="en-US" dirty="0"/>
              <a:t>Multinomial</a:t>
            </a:r>
          </a:p>
          <a:p>
            <a:pPr lvl="1"/>
            <a:r>
              <a:rPr lang="en-US" dirty="0"/>
              <a:t>Normal</a:t>
            </a:r>
          </a:p>
          <a:p>
            <a:pPr lvl="1"/>
            <a:r>
              <a:rPr lang="en-US" dirty="0"/>
              <a:t>Poisson</a:t>
            </a:r>
          </a:p>
          <a:p>
            <a:pPr lvl="1"/>
            <a:r>
              <a:rPr lang="en-US" dirty="0"/>
              <a:t>Exponential</a:t>
            </a:r>
          </a:p>
          <a:p>
            <a:r>
              <a:rPr lang="en-US" dirty="0"/>
              <a:t>Observations: Corpora</a:t>
            </a:r>
          </a:p>
          <a:p>
            <a:r>
              <a:rPr lang="en-US" dirty="0"/>
              <a:t>Assumptions: IID</a:t>
            </a:r>
          </a:p>
          <a:p>
            <a:pPr lvl="1"/>
            <a:r>
              <a:rPr lang="en-US" sz="1900" dirty="0">
                <a:hlinkClick r:id="rId2"/>
              </a:rPr>
              <a:t>https://en.wikipedia.org/wiki/Independent_and_identically_distributed_random_variables</a:t>
            </a:r>
            <a:r>
              <a:rPr lang="en-US" sz="1900" dirty="0"/>
              <a:t> </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27FEFD3-AC5E-2A26-CAC8-25CD1BBD0D2A}"/>
                  </a:ext>
                </a:extLst>
              </p:cNvPr>
              <p:cNvSpPr>
                <a:spLocks noGrp="1"/>
              </p:cNvSpPr>
              <p:nvPr>
                <p:ph sz="half" idx="2"/>
              </p:nvPr>
            </p:nvSpPr>
            <p:spPr/>
            <p:txBody>
              <a:bodyPr>
                <a:normAutofit fontScale="85000" lnSpcReduction="20000"/>
              </a:bodyPr>
              <a:lstStyle/>
              <a:p>
                <a:r>
                  <a:rPr lang="en-US" dirty="0"/>
                  <a:t>Example:</a:t>
                </a:r>
              </a:p>
              <a:p>
                <a:pPr lvl="1"/>
                <a:r>
                  <a:rPr lang="en-US" dirty="0"/>
                  <a:t>What is the probability of finding </a:t>
                </a:r>
              </a:p>
              <a:p>
                <a:pPr lvl="2"/>
                <a:r>
                  <a:rPr lang="en-US" dirty="0"/>
                  <a:t>exactly </a:t>
                </a:r>
                <a14:m>
                  <m:oMath xmlns:m="http://schemas.openxmlformats.org/officeDocument/2006/math">
                    <m:r>
                      <a:rPr lang="en-US" i="1" dirty="0" smtClean="0">
                        <a:latin typeface="Cambria Math" panose="02040503050406030204" pitchFamily="18" charset="0"/>
                      </a:rPr>
                      <m:t>𝑘</m:t>
                    </m:r>
                  </m:oMath>
                </a14:m>
                <a:r>
                  <a:rPr lang="en-US" dirty="0"/>
                  <a:t> instances of “Kennedy” </a:t>
                </a:r>
              </a:p>
              <a:p>
                <a:pPr lvl="2"/>
                <a:r>
                  <a:rPr lang="en-US" dirty="0"/>
                  <a:t>in a sample of </a:t>
                </a:r>
                <a14:m>
                  <m:oMath xmlns:m="http://schemas.openxmlformats.org/officeDocument/2006/math">
                    <m:r>
                      <a:rPr lang="en-US" i="1" dirty="0" smtClean="0">
                        <a:latin typeface="Cambria Math" panose="02040503050406030204" pitchFamily="18" charset="0"/>
                      </a:rPr>
                      <m:t>𝑛</m:t>
                    </m:r>
                  </m:oMath>
                </a14:m>
                <a:r>
                  <a:rPr lang="en-US" dirty="0"/>
                  <a:t> words?</a:t>
                </a:r>
              </a:p>
              <a:p>
                <a:pPr lvl="1"/>
                <a:r>
                  <a:rPr lang="en-US" dirty="0"/>
                  <a:t>Model: binomial</a:t>
                </a:r>
              </a:p>
              <a:p>
                <a:pPr lvl="2"/>
                <a14:m>
                  <m:oMath xmlns:m="http://schemas.openxmlformats.org/officeDocument/2006/math">
                    <m:r>
                      <m:rPr>
                        <m:sty m:val="p"/>
                      </m:rPr>
                      <a:rPr lang="en-US" i="1" dirty="0" smtClean="0">
                        <a:latin typeface="Cambria Math" panose="02040503050406030204" pitchFamily="18" charset="0"/>
                      </a:rPr>
                      <m:t>Pr</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 = </m:t>
                    </m:r>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𝑛</m:t>
                              </m:r>
                            </m:e>
                          </m:mr>
                          <m:mr>
                            <m:e>
                              <m:r>
                                <a:rPr lang="en-US" b="0" i="1" dirty="0" smtClean="0">
                                  <a:latin typeface="Cambria Math" panose="02040503050406030204" pitchFamily="18" charset="0"/>
                                </a:rPr>
                                <m:t>𝑘</m:t>
                              </m:r>
                            </m:e>
                          </m:mr>
                        </m:m>
                      </m:e>
                    </m:d>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𝑝</m:t>
                        </m:r>
                      </m:e>
                      <m:sup>
                        <m:r>
                          <a:rPr lang="en-US" b="0" i="1" dirty="0" smtClean="0">
                            <a:latin typeface="Cambria Math" panose="02040503050406030204" pitchFamily="18" charset="0"/>
                          </a:rPr>
                          <m:t>𝑘</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𝑞</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oMath>
                </a14:m>
                <a:endParaRPr lang="en-US" dirty="0"/>
              </a:p>
              <a:p>
                <a:pPr lvl="1"/>
                <a:r>
                  <a:rPr lang="en-US" dirty="0"/>
                  <a:t>Observations: Brown Corpus</a:t>
                </a:r>
              </a:p>
              <a:p>
                <a:pPr lvl="2"/>
                <a:r>
                  <a:rPr lang="en-US" dirty="0"/>
                  <a:t>Sample size: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 1M words</a:t>
                </a:r>
              </a:p>
              <a:p>
                <a:pPr lvl="2"/>
                <a:r>
                  <a:rPr lang="en-US" dirty="0" err="1"/>
                  <a:t>freq</a:t>
                </a:r>
                <a:r>
                  <a:rPr lang="en-US" dirty="0"/>
                  <a:t>(“Kennedy”) </a:t>
                </a:r>
                <a14:m>
                  <m:oMath xmlns:m="http://schemas.openxmlformats.org/officeDocument/2006/math">
                    <m:r>
                      <a:rPr lang="en-US" i="1" dirty="0" smtClean="0">
                        <a:latin typeface="Cambria Math" panose="02040503050406030204" pitchFamily="18" charset="0"/>
                      </a:rPr>
                      <m:t>=104</m:t>
                    </m:r>
                  </m:oMath>
                </a14:m>
                <a:endParaRPr lang="en-US" dirty="0"/>
              </a:p>
              <a:p>
                <a:pPr lvl="1"/>
                <a:r>
                  <a:rPr lang="en-US" dirty="0"/>
                  <a:t>Fitting the model</a:t>
                </a:r>
              </a:p>
              <a:p>
                <a:pPr lvl="2"/>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=104/</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oMath>
                </a14:m>
                <a:endParaRPr lang="en-US" dirty="0"/>
              </a:p>
              <a:p>
                <a:pPr lvl="2"/>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=1−</m:t>
                    </m:r>
                    <m:r>
                      <a:rPr lang="en-US" i="1" dirty="0">
                        <a:latin typeface="Cambria Math" panose="02040503050406030204" pitchFamily="18" charset="0"/>
                      </a:rPr>
                      <m:t>𝑝</m:t>
                    </m:r>
                  </m:oMath>
                </a14:m>
                <a:endParaRPr lang="en-US" dirty="0"/>
              </a:p>
              <a:p>
                <a:pPr lvl="1"/>
                <a:r>
                  <a:rPr lang="en-US" dirty="0"/>
                  <a:t>Challenge(s): IID assumption</a:t>
                </a:r>
              </a:p>
              <a:p>
                <a:pPr lvl="2"/>
                <a:r>
                  <a:rPr lang="en-US" dirty="0"/>
                  <a:t>“Kennedy” is more frequent</a:t>
                </a:r>
              </a:p>
              <a:p>
                <a:pPr lvl="2"/>
                <a:r>
                  <a:rPr lang="en-US" dirty="0"/>
                  <a:t>in news in 1960s than religion</a:t>
                </a:r>
              </a:p>
            </p:txBody>
          </p:sp>
        </mc:Choice>
        <mc:Fallback>
          <p:sp>
            <p:nvSpPr>
              <p:cNvPr id="4" name="Content Placeholder 3">
                <a:extLst>
                  <a:ext uri="{FF2B5EF4-FFF2-40B4-BE49-F238E27FC236}">
                    <a16:creationId xmlns:a16="http://schemas.microsoft.com/office/drawing/2014/main" id="{527FEFD3-AC5E-2A26-CAC8-25CD1BBD0D2A}"/>
                  </a:ext>
                </a:extLst>
              </p:cNvPr>
              <p:cNvSpPr>
                <a:spLocks noGrp="1" noRot="1" noChangeAspect="1" noMove="1" noResize="1" noEditPoints="1" noAdjustHandles="1" noChangeArrowheads="1" noChangeShapeType="1" noTextEdit="1"/>
              </p:cNvSpPr>
              <p:nvPr>
                <p:ph sz="half" idx="2"/>
              </p:nvPr>
            </p:nvSpPr>
            <p:spPr>
              <a:blipFill>
                <a:blip r:embed="rId3"/>
                <a:stretch>
                  <a:fillRect l="-1711" t="-319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A52ACE04-BA3B-E23E-A622-E6F3B9287AFF}"/>
              </a:ext>
            </a:extLst>
          </p:cNvPr>
          <p:cNvSpPr>
            <a:spLocks noGrp="1"/>
          </p:cNvSpPr>
          <p:nvPr>
            <p:ph type="dt" sz="half" idx="10"/>
          </p:nvPr>
        </p:nvSpPr>
        <p:spPr/>
        <p:txBody>
          <a:bodyPr/>
          <a:lstStyle/>
          <a:p>
            <a:r>
              <a:rPr lang="en-US"/>
              <a:t>9/11/2023</a:t>
            </a:r>
          </a:p>
        </p:txBody>
      </p:sp>
      <p:sp>
        <p:nvSpPr>
          <p:cNvPr id="6" name="Footer Placeholder 5">
            <a:extLst>
              <a:ext uri="{FF2B5EF4-FFF2-40B4-BE49-F238E27FC236}">
                <a16:creationId xmlns:a16="http://schemas.microsoft.com/office/drawing/2014/main" id="{591292D5-EF1D-4331-1F97-8D8F8BEFBFAE}"/>
              </a:ext>
            </a:extLst>
          </p:cNvPr>
          <p:cNvSpPr>
            <a:spLocks noGrp="1"/>
          </p:cNvSpPr>
          <p:nvPr>
            <p:ph type="ftr" sz="quarter" idx="11"/>
          </p:nvPr>
        </p:nvSpPr>
        <p:spPr/>
        <p:txBody>
          <a:bodyPr/>
          <a:lstStyle/>
          <a:p>
            <a:r>
              <a:rPr lang="en-US"/>
              <a:t>CS6120</a:t>
            </a:r>
          </a:p>
        </p:txBody>
      </p:sp>
      <p:sp>
        <p:nvSpPr>
          <p:cNvPr id="7" name="Slide Number Placeholder 6">
            <a:extLst>
              <a:ext uri="{FF2B5EF4-FFF2-40B4-BE49-F238E27FC236}">
                <a16:creationId xmlns:a16="http://schemas.microsoft.com/office/drawing/2014/main" id="{D024F16E-915B-6CD2-E4B2-3FDC2A521121}"/>
              </a:ext>
            </a:extLst>
          </p:cNvPr>
          <p:cNvSpPr>
            <a:spLocks noGrp="1"/>
          </p:cNvSpPr>
          <p:nvPr>
            <p:ph type="sldNum" sz="quarter" idx="12"/>
          </p:nvPr>
        </p:nvSpPr>
        <p:spPr/>
        <p:txBody>
          <a:bodyPr/>
          <a:lstStyle/>
          <a:p>
            <a:fld id="{968D9EE9-F5CC-E840-B721-2FE4EA623452}" type="slidenum">
              <a:rPr lang="en-US" smtClean="0"/>
              <a:t>33</a:t>
            </a:fld>
            <a:endParaRPr lang="en-US"/>
          </a:p>
        </p:txBody>
      </p:sp>
    </p:spTree>
    <p:extLst>
      <p:ext uri="{BB962C8B-B14F-4D97-AF65-F5344CB8AC3E}">
        <p14:creationId xmlns:p14="http://schemas.microsoft.com/office/powerpoint/2010/main" val="1730536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6313" t="10101" r="11626" b="12451"/>
          <a:stretch>
            <a:fillRect/>
          </a:stretch>
        </p:blipFill>
        <p:spPr>
          <a:xfrm>
            <a:off x="1524000" y="228600"/>
            <a:ext cx="9144000" cy="6470650"/>
          </a:xfrm>
        </p:spPr>
      </p:pic>
      <p:sp>
        <p:nvSpPr>
          <p:cNvPr id="206851" name="Oval 3"/>
          <p:cNvSpPr>
            <a:spLocks noChangeArrowheads="1"/>
          </p:cNvSpPr>
          <p:nvPr/>
        </p:nvSpPr>
        <p:spPr bwMode="auto">
          <a:xfrm>
            <a:off x="6858000" y="4998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2" name="Oval 4"/>
          <p:cNvSpPr>
            <a:spLocks noChangeArrowheads="1"/>
          </p:cNvSpPr>
          <p:nvPr/>
        </p:nvSpPr>
        <p:spPr bwMode="auto">
          <a:xfrm>
            <a:off x="2743200" y="3474125"/>
            <a:ext cx="3429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3" name="Oval 5"/>
          <p:cNvSpPr>
            <a:spLocks noChangeArrowheads="1"/>
          </p:cNvSpPr>
          <p:nvPr/>
        </p:nvSpPr>
        <p:spPr bwMode="auto">
          <a:xfrm>
            <a:off x="2743200" y="3474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4" name="Oval 6"/>
          <p:cNvSpPr>
            <a:spLocks noChangeArrowheads="1"/>
          </p:cNvSpPr>
          <p:nvPr/>
        </p:nvSpPr>
        <p:spPr bwMode="auto">
          <a:xfrm>
            <a:off x="3124200" y="2331125"/>
            <a:ext cx="1066800" cy="51935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5" name="Oval 7"/>
          <p:cNvSpPr>
            <a:spLocks noChangeArrowheads="1"/>
          </p:cNvSpPr>
          <p:nvPr/>
        </p:nvSpPr>
        <p:spPr bwMode="auto">
          <a:xfrm>
            <a:off x="3810000" y="1950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6" name="Oval 8"/>
          <p:cNvSpPr>
            <a:spLocks noChangeArrowheads="1"/>
          </p:cNvSpPr>
          <p:nvPr/>
        </p:nvSpPr>
        <p:spPr bwMode="auto">
          <a:xfrm>
            <a:off x="6858000" y="4998125"/>
            <a:ext cx="3429000" cy="519351"/>
          </a:xfrm>
          <a:prstGeom prst="ellipse">
            <a:avLst/>
          </a:prstGeom>
          <a:noFill/>
          <a:ln w="28575">
            <a:solidFill>
              <a:srgbClr val="96969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7" name="Oval 9"/>
          <p:cNvSpPr>
            <a:spLocks noChangeArrowheads="1"/>
          </p:cNvSpPr>
          <p:nvPr/>
        </p:nvSpPr>
        <p:spPr bwMode="auto">
          <a:xfrm>
            <a:off x="6896100" y="1569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8" name="Oval 10"/>
          <p:cNvSpPr>
            <a:spLocks noChangeArrowheads="1"/>
          </p:cNvSpPr>
          <p:nvPr/>
        </p:nvSpPr>
        <p:spPr bwMode="auto">
          <a:xfrm>
            <a:off x="8153400" y="25597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6859" name="Oval 11"/>
          <p:cNvSpPr>
            <a:spLocks noChangeArrowheads="1"/>
          </p:cNvSpPr>
          <p:nvPr/>
        </p:nvSpPr>
        <p:spPr bwMode="auto">
          <a:xfrm>
            <a:off x="8991600" y="2331125"/>
            <a:ext cx="1295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
        <p:nvSpPr>
          <p:cNvPr id="3" name="Rounded Rectangular Callout 2">
            <a:extLst>
              <a:ext uri="{FF2B5EF4-FFF2-40B4-BE49-F238E27FC236}">
                <a16:creationId xmlns:a16="http://schemas.microsoft.com/office/drawing/2014/main" id="{CD427786-FCE8-F245-38AF-7CD0F43633C1}"/>
              </a:ext>
            </a:extLst>
          </p:cNvPr>
          <p:cNvSpPr/>
          <p:nvPr/>
        </p:nvSpPr>
        <p:spPr>
          <a:xfrm>
            <a:off x="120434" y="401444"/>
            <a:ext cx="3575452" cy="941550"/>
          </a:xfrm>
          <a:prstGeom prst="wedgeRoundRectCallout">
            <a:avLst>
              <a:gd name="adj1" fmla="val 49965"/>
              <a:gd name="adj2" fmla="val 11208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Freq depends on many factors including genre</a:t>
            </a:r>
          </a:p>
        </p:txBody>
      </p:sp>
    </p:spTree>
    <p:extLst>
      <p:ext uri="{BB962C8B-B14F-4D97-AF65-F5344CB8AC3E}">
        <p14:creationId xmlns:p14="http://schemas.microsoft.com/office/powerpoint/2010/main" val="1726218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l="5429" t="9619" r="15714" b="12666"/>
          <a:stretch>
            <a:fillRect/>
          </a:stretch>
        </p:blipFill>
        <p:spPr bwMode="auto">
          <a:xfrm>
            <a:off x="2895600" y="1114426"/>
            <a:ext cx="7772400"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l="6313" t="10101" r="11626" b="12451"/>
          <a:stretch>
            <a:fillRect/>
          </a:stretch>
        </p:blipFill>
        <p:spPr bwMode="auto">
          <a:xfrm>
            <a:off x="1524000" y="0"/>
            <a:ext cx="2819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Oval 4"/>
          <p:cNvSpPr>
            <a:spLocks noChangeArrowheads="1"/>
          </p:cNvSpPr>
          <p:nvPr/>
        </p:nvSpPr>
        <p:spPr bwMode="auto">
          <a:xfrm>
            <a:off x="4191000" y="37789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1" name="Oval 5"/>
          <p:cNvSpPr>
            <a:spLocks noChangeArrowheads="1"/>
          </p:cNvSpPr>
          <p:nvPr/>
        </p:nvSpPr>
        <p:spPr bwMode="auto">
          <a:xfrm>
            <a:off x="4191000" y="50743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08902" name="Oval 6"/>
          <p:cNvSpPr>
            <a:spLocks noChangeArrowheads="1"/>
          </p:cNvSpPr>
          <p:nvPr/>
        </p:nvSpPr>
        <p:spPr bwMode="auto">
          <a:xfrm>
            <a:off x="4191000" y="2559725"/>
            <a:ext cx="6477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 name="Date Placeholder 1"/>
          <p:cNvSpPr>
            <a:spLocks noGrp="1"/>
          </p:cNvSpPr>
          <p:nvPr>
            <p:ph type="dt" sz="half" idx="10"/>
          </p:nvPr>
        </p:nvSpPr>
        <p:spPr/>
        <p:txBody>
          <a:bodyPr/>
          <a:lstStyle/>
          <a:p>
            <a:r>
              <a:rPr lang="en-US"/>
              <a:t>9/15/17</a:t>
            </a:r>
          </a:p>
        </p:txBody>
      </p:sp>
      <p:sp>
        <p:nvSpPr>
          <p:cNvPr id="3" name="Rounded Rectangular Callout 2">
            <a:extLst>
              <a:ext uri="{FF2B5EF4-FFF2-40B4-BE49-F238E27FC236}">
                <a16:creationId xmlns:a16="http://schemas.microsoft.com/office/drawing/2014/main" id="{43B927B8-24AA-DFCA-D994-69DDCC72D6AE}"/>
              </a:ext>
            </a:extLst>
          </p:cNvPr>
          <p:cNvSpPr/>
          <p:nvPr/>
        </p:nvSpPr>
        <p:spPr>
          <a:xfrm>
            <a:off x="80289" y="5410091"/>
            <a:ext cx="4027820" cy="1311384"/>
          </a:xfrm>
          <a:prstGeom prst="wedgeRoundRectCallout">
            <a:avLst>
              <a:gd name="adj1" fmla="val 56033"/>
              <a:gd name="adj2" fmla="val -8054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Freq depends on news type (reportage vs. editorial)</a:t>
            </a:r>
          </a:p>
        </p:txBody>
      </p:sp>
    </p:spTree>
    <p:extLst>
      <p:ext uri="{BB962C8B-B14F-4D97-AF65-F5344CB8AC3E}">
        <p14:creationId xmlns:p14="http://schemas.microsoft.com/office/powerpoint/2010/main" val="151556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animEffect transition="in" filter="slide(fromTop)">
                                      <p:cBhvr>
                                        <p:cTn id="7" dur="500"/>
                                        <p:tgtEl>
                                          <p:spTgt spid="2089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8901"/>
                                        </p:tgtEl>
                                        <p:attrNameLst>
                                          <p:attrName>style.visibility</p:attrName>
                                        </p:attrNameLst>
                                      </p:cBhvr>
                                      <p:to>
                                        <p:strVal val="visible"/>
                                      </p:to>
                                    </p:set>
                                    <p:animEffect transition="in" filter="slide(fromBottom)">
                                      <p:cBhvr>
                                        <p:cTn id="12" dur="500"/>
                                        <p:tgtEl>
                                          <p:spTgt spid="208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08902"/>
                                        </p:tgtEl>
                                        <p:attrNameLst>
                                          <p:attrName>style.visibility</p:attrName>
                                        </p:attrNameLst>
                                      </p:cBhvr>
                                      <p:to>
                                        <p:strVal val="visible"/>
                                      </p:to>
                                    </p:set>
                                    <p:animEffect transition="in" filter="slide(fromTop)">
                                      <p:cBhvr>
                                        <p:cTn id="1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animBg="1"/>
      <p:bldP spid="208901" grpId="0" animBg="1"/>
      <p:bldP spid="20890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l="4286" t="10381" r="17429" b="10381"/>
          <a:stretch>
            <a:fillRect/>
          </a:stretch>
        </p:blipFill>
        <p:spPr bwMode="auto">
          <a:xfrm>
            <a:off x="3200400" y="1189038"/>
            <a:ext cx="7467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l="5429" t="9619" r="15714" b="12666"/>
          <a:stretch>
            <a:fillRect/>
          </a:stretch>
        </p:blipFill>
        <p:spPr bwMode="auto">
          <a:xfrm>
            <a:off x="1524000" y="1"/>
            <a:ext cx="3124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Oval 4"/>
          <p:cNvSpPr>
            <a:spLocks noChangeArrowheads="1"/>
          </p:cNvSpPr>
          <p:nvPr/>
        </p:nvSpPr>
        <p:spPr bwMode="auto">
          <a:xfrm>
            <a:off x="4191000" y="2445425"/>
            <a:ext cx="11430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49" name="Oval 5"/>
          <p:cNvSpPr>
            <a:spLocks noChangeArrowheads="1"/>
          </p:cNvSpPr>
          <p:nvPr/>
        </p:nvSpPr>
        <p:spPr bwMode="auto">
          <a:xfrm>
            <a:off x="6705600" y="4807625"/>
            <a:ext cx="3962400" cy="51935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0" name="Oval 6"/>
          <p:cNvSpPr>
            <a:spLocks noChangeArrowheads="1"/>
          </p:cNvSpPr>
          <p:nvPr/>
        </p:nvSpPr>
        <p:spPr bwMode="auto">
          <a:xfrm>
            <a:off x="3276600" y="1447800"/>
            <a:ext cx="685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1" name="Line 7"/>
          <p:cNvSpPr>
            <a:spLocks noChangeShapeType="1"/>
          </p:cNvSpPr>
          <p:nvPr/>
        </p:nvSpPr>
        <p:spPr bwMode="auto">
          <a:xfrm flipH="1" flipV="1">
            <a:off x="3886200" y="1905000"/>
            <a:ext cx="457200" cy="533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0952" name="Oval 8"/>
          <p:cNvSpPr>
            <a:spLocks noChangeArrowheads="1"/>
          </p:cNvSpPr>
          <p:nvPr/>
        </p:nvSpPr>
        <p:spPr bwMode="auto">
          <a:xfrm>
            <a:off x="1828800" y="838200"/>
            <a:ext cx="29718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x-none" altLang="x-none" sz="1800"/>
          </a:p>
        </p:txBody>
      </p:sp>
      <p:sp>
        <p:nvSpPr>
          <p:cNvPr id="210953" name="Line 9"/>
          <p:cNvSpPr>
            <a:spLocks noChangeShapeType="1"/>
          </p:cNvSpPr>
          <p:nvPr/>
        </p:nvSpPr>
        <p:spPr bwMode="auto">
          <a:xfrm flipH="1" flipV="1">
            <a:off x="4724400" y="1295400"/>
            <a:ext cx="2819400" cy="3048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 name="Date Placeholder 1"/>
          <p:cNvSpPr>
            <a:spLocks noGrp="1"/>
          </p:cNvSpPr>
          <p:nvPr>
            <p:ph type="dt" sz="half" idx="10"/>
          </p:nvPr>
        </p:nvSpPr>
        <p:spPr/>
        <p:txBody>
          <a:bodyPr/>
          <a:lstStyle/>
          <a:p>
            <a:r>
              <a:rPr lang="en-US"/>
              <a:t>9/15/17</a:t>
            </a:r>
          </a:p>
        </p:txBody>
      </p:sp>
      <p:sp>
        <p:nvSpPr>
          <p:cNvPr id="3" name="TextBox 2">
            <a:extLst>
              <a:ext uri="{FF2B5EF4-FFF2-40B4-BE49-F238E27FC236}">
                <a16:creationId xmlns:a16="http://schemas.microsoft.com/office/drawing/2014/main" id="{8DAF41FD-AC68-7FD4-0C37-EC8543B7AADA}"/>
              </a:ext>
            </a:extLst>
          </p:cNvPr>
          <p:cNvSpPr txBox="1"/>
          <p:nvPr/>
        </p:nvSpPr>
        <p:spPr>
          <a:xfrm>
            <a:off x="526337" y="3644219"/>
            <a:ext cx="2063322" cy="584775"/>
          </a:xfrm>
          <a:prstGeom prst="rect">
            <a:avLst/>
          </a:prstGeom>
          <a:noFill/>
        </p:spPr>
        <p:txBody>
          <a:bodyPr wrap="none" rtlCol="0">
            <a:spAutoFit/>
          </a:bodyPr>
          <a:lstStyle/>
          <a:p>
            <a:r>
              <a:rPr lang="en-US" sz="3200" dirty="0"/>
              <a:t>Burstiness</a:t>
            </a:r>
          </a:p>
        </p:txBody>
      </p:sp>
      <p:sp>
        <p:nvSpPr>
          <p:cNvPr id="4" name="Rounded Rectangular Callout 3">
            <a:extLst>
              <a:ext uri="{FF2B5EF4-FFF2-40B4-BE49-F238E27FC236}">
                <a16:creationId xmlns:a16="http://schemas.microsoft.com/office/drawing/2014/main" id="{9E406E17-A6FE-9DB9-B5CA-8A61AA661741}"/>
              </a:ext>
            </a:extLst>
          </p:cNvPr>
          <p:cNvSpPr/>
          <p:nvPr/>
        </p:nvSpPr>
        <p:spPr>
          <a:xfrm>
            <a:off x="269860" y="4549775"/>
            <a:ext cx="2930540" cy="809734"/>
          </a:xfrm>
          <a:prstGeom prst="wedgeRoundRectCallout">
            <a:avLst>
              <a:gd name="adj1" fmla="val 3826"/>
              <a:gd name="adj2" fmla="val -9871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Freq depends many hidden variables</a:t>
            </a:r>
          </a:p>
        </p:txBody>
      </p:sp>
    </p:spTree>
    <p:extLst>
      <p:ext uri="{BB962C8B-B14F-4D97-AF65-F5344CB8AC3E}">
        <p14:creationId xmlns:p14="http://schemas.microsoft.com/office/powerpoint/2010/main" val="1227695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slide(fromLeft)">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0950"/>
                                        </p:tgtEl>
                                        <p:attrNameLst>
                                          <p:attrName>style.visibility</p:attrName>
                                        </p:attrNameLst>
                                      </p:cBhvr>
                                      <p:to>
                                        <p:strVal val="visible"/>
                                      </p:to>
                                    </p:set>
                                    <p:animEffect transition="in" filter="slide(fromLeft)">
                                      <p:cBhvr>
                                        <p:cTn id="12" dur="500"/>
                                        <p:tgtEl>
                                          <p:spTgt spid="21095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095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210949"/>
                                        </p:tgtEl>
                                        <p:attrNameLst>
                                          <p:attrName>style.visibility</p:attrName>
                                        </p:attrNameLst>
                                      </p:cBhvr>
                                      <p:to>
                                        <p:strVal val="visible"/>
                                      </p:to>
                                    </p:set>
                                    <p:animEffect transition="in" filter="slide(fromRight)">
                                      <p:cBhvr>
                                        <p:cTn id="20" dur="500"/>
                                        <p:tgtEl>
                                          <p:spTgt spid="2109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10952"/>
                                        </p:tgtEl>
                                        <p:attrNameLst>
                                          <p:attrName>style.visibility</p:attrName>
                                        </p:attrNameLst>
                                      </p:cBhvr>
                                      <p:to>
                                        <p:strVal val="visible"/>
                                      </p:to>
                                    </p:set>
                                    <p:animEffect transition="in" filter="slide(fromLeft)">
                                      <p:cBhvr>
                                        <p:cTn id="25" dur="500"/>
                                        <p:tgtEl>
                                          <p:spTgt spid="210952"/>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10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210950" grpId="0" animBg="1"/>
      <p:bldP spid="210951" grpId="0" animBg="1"/>
      <p:bldP spid="210952" grpId="0" animBg="1"/>
      <p:bldP spid="21095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F741AA-E47E-D9E1-2085-706FF68E2CA0}"/>
              </a:ext>
            </a:extLst>
          </p:cNvPr>
          <p:cNvSpPr>
            <a:spLocks noGrp="1"/>
          </p:cNvSpPr>
          <p:nvPr>
            <p:ph type="title"/>
          </p:nvPr>
        </p:nvSpPr>
        <p:spPr/>
        <p:txBody>
          <a:bodyPr/>
          <a:lstStyle/>
          <a:p>
            <a:r>
              <a:rPr lang="en-US" dirty="0"/>
              <a:t>Priming &amp; Self-Priming (Burstiness)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A200B25-1C99-E8FC-CD2B-99FA23911E24}"/>
                  </a:ext>
                </a:extLst>
              </p:cNvPr>
              <p:cNvSpPr>
                <a:spLocks noGrp="1"/>
              </p:cNvSpPr>
              <p:nvPr>
                <p:ph idx="1"/>
              </p:nvPr>
            </p:nvSpPr>
            <p:spPr/>
            <p:txBody>
              <a:bodyPr/>
              <a:lstStyle/>
              <a:p>
                <a:r>
                  <a:rPr lang="en-US" dirty="0"/>
                  <a:t>First order effect</a:t>
                </a:r>
              </a:p>
              <a:p>
                <a:pPr lvl="1"/>
                <a:r>
                  <a:rPr lang="en-US" dirty="0"/>
                  <a:t>Word Frequency</a:t>
                </a:r>
              </a:p>
              <a:p>
                <a:pPr lvl="1"/>
                <a:r>
                  <a:rPr lang="en-US" dirty="0"/>
                  <a:t>High frequency words are more predictable than low frequency words</a:t>
                </a:r>
              </a:p>
              <a:p>
                <a:pPr lvl="2"/>
                <a:r>
                  <a:rPr lang="en-US" dirty="0"/>
                  <a:t>High Frequency: function words,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)≈0.05</m:t>
                    </m:r>
                  </m:oMath>
                </a14:m>
                <a:endParaRPr lang="en-US" dirty="0"/>
              </a:p>
              <a:p>
                <a:pPr lvl="2"/>
                <a:r>
                  <a:rPr lang="en-US" dirty="0"/>
                  <a:t>Low Frequency: content words,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𝐾𝑒𝑛𝑛𝑒𝑑𝑦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endParaRPr lang="en-US" dirty="0"/>
              </a:p>
              <a:p>
                <a:r>
                  <a:rPr lang="en-US" dirty="0"/>
                  <a:t>Second order effect(s)</a:t>
                </a:r>
              </a:p>
              <a:p>
                <a:pPr lvl="1"/>
                <a:r>
                  <a:rPr lang="en-US" dirty="0"/>
                  <a:t>Priming: </a:t>
                </a:r>
                <a:r>
                  <a:rPr lang="en-US" i="1" dirty="0"/>
                  <a:t>doctor</a:t>
                </a:r>
                <a:r>
                  <a:rPr lang="en-US" dirty="0"/>
                  <a:t> </a:t>
                </a:r>
                <a:r>
                  <a:rPr lang="en-US" dirty="0">
                    <a:sym typeface="Wingdings" pitchFamily="2" charset="2"/>
                  </a:rPr>
                  <a:t> </a:t>
                </a:r>
                <a:r>
                  <a:rPr lang="en-US" i="1" dirty="0">
                    <a:sym typeface="Wingdings" pitchFamily="2" charset="2"/>
                  </a:rPr>
                  <a:t>nurse</a:t>
                </a:r>
              </a:p>
              <a:p>
                <a:pPr lvl="1"/>
                <a:r>
                  <a:rPr lang="en-US" dirty="0">
                    <a:sym typeface="Wingdings" pitchFamily="2" charset="2"/>
                  </a:rPr>
                  <a:t>Self-priming (Burstiness): </a:t>
                </a:r>
                <a:r>
                  <a:rPr lang="en-US" i="1" dirty="0">
                    <a:sym typeface="Wingdings" pitchFamily="2" charset="2"/>
                  </a:rPr>
                  <a:t>Kennedy</a:t>
                </a:r>
                <a:r>
                  <a:rPr lang="en-US" dirty="0">
                    <a:sym typeface="Wingdings" pitchFamily="2" charset="2"/>
                  </a:rPr>
                  <a:t>  </a:t>
                </a:r>
                <a:r>
                  <a:rPr lang="en-US" i="1" dirty="0">
                    <a:sym typeface="Wingdings" pitchFamily="2" charset="2"/>
                  </a:rPr>
                  <a:t>Kennedy</a:t>
                </a:r>
              </a:p>
              <a:p>
                <a:pPr lvl="2"/>
                <a:r>
                  <a:rPr lang="en-US" dirty="0">
                    <a:sym typeface="Wingdings" pitchFamily="2" charset="2"/>
                  </a:rPr>
                  <a:t>Holds for both “Kennedy” and “said”</a:t>
                </a:r>
              </a:p>
              <a:p>
                <a:pPr lvl="2"/>
                <a:r>
                  <a:rPr lang="en-US" dirty="0">
                    <a:sym typeface="Wingdings" pitchFamily="2" charset="2"/>
                  </a:rPr>
                  <a:t>But stronger for good keywords</a:t>
                </a:r>
              </a:p>
              <a:p>
                <a:pPr lvl="2"/>
                <a:r>
                  <a:rPr lang="en-US" dirty="0">
                    <a:sym typeface="Wingdings" pitchFamily="2" charset="2"/>
                  </a:rPr>
                  <a:t>Words with more content  more predictable from context</a:t>
                </a:r>
                <a:endParaRPr lang="en-US" dirty="0"/>
              </a:p>
            </p:txBody>
          </p:sp>
        </mc:Choice>
        <mc:Fallback>
          <p:sp>
            <p:nvSpPr>
              <p:cNvPr id="6" name="Content Placeholder 5">
                <a:extLst>
                  <a:ext uri="{FF2B5EF4-FFF2-40B4-BE49-F238E27FC236}">
                    <a16:creationId xmlns:a16="http://schemas.microsoft.com/office/drawing/2014/main" id="{CA200B25-1C99-E8FC-CD2B-99FA23911E24}"/>
                  </a:ext>
                </a:extLst>
              </p:cNvPr>
              <p:cNvSpPr>
                <a:spLocks noGrp="1" noRot="1" noChangeAspect="1" noMove="1" noResize="1" noEditPoints="1" noAdjustHandles="1" noChangeArrowheads="1" noChangeShapeType="1" noTextEdit="1"/>
              </p:cNvSpPr>
              <p:nvPr>
                <p:ph idx="1"/>
              </p:nvPr>
            </p:nvSpPr>
            <p:spPr>
              <a:blipFill>
                <a:blip r:embed="rId2"/>
                <a:stretch>
                  <a:fillRect l="-1086" t="-2326" b="-291"/>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6E7668C4-8674-2113-56EB-418F97A6DF50}"/>
              </a:ext>
            </a:extLst>
          </p:cNvPr>
          <p:cNvSpPr>
            <a:spLocks noGrp="1"/>
          </p:cNvSpPr>
          <p:nvPr>
            <p:ph type="dt" sz="half" idx="10"/>
          </p:nvPr>
        </p:nvSpPr>
        <p:spPr/>
        <p:txBody>
          <a:bodyPr/>
          <a:lstStyle/>
          <a:p>
            <a:fld id="{9C912BAD-0CF8-DA45-BDB8-0D96E11789F2}" type="datetime1">
              <a:rPr lang="en-US" smtClean="0"/>
              <a:t>7/20/25</a:t>
            </a:fld>
            <a:endParaRPr lang="en-US"/>
          </a:p>
        </p:txBody>
      </p:sp>
      <p:sp>
        <p:nvSpPr>
          <p:cNvPr id="3" name="Footer Placeholder 2">
            <a:extLst>
              <a:ext uri="{FF2B5EF4-FFF2-40B4-BE49-F238E27FC236}">
                <a16:creationId xmlns:a16="http://schemas.microsoft.com/office/drawing/2014/main" id="{EECBDC7A-74D9-4933-D8FF-AF5D65B02D5A}"/>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52DB0D72-A7F2-AB14-7980-7C2350585E83}"/>
              </a:ext>
            </a:extLst>
          </p:cNvPr>
          <p:cNvSpPr>
            <a:spLocks noGrp="1"/>
          </p:cNvSpPr>
          <p:nvPr>
            <p:ph type="sldNum" sz="quarter" idx="12"/>
          </p:nvPr>
        </p:nvSpPr>
        <p:spPr/>
        <p:txBody>
          <a:bodyPr/>
          <a:lstStyle/>
          <a:p>
            <a:fld id="{33A3D10F-77F7-DB43-842D-10933EFABD99}" type="slidenum">
              <a:rPr lang="en-US" smtClean="0"/>
              <a:t>37</a:t>
            </a:fld>
            <a:endParaRPr lang="en-US"/>
          </a:p>
        </p:txBody>
      </p:sp>
    </p:spTree>
    <p:extLst>
      <p:ext uri="{BB962C8B-B14F-4D97-AF65-F5344CB8AC3E}">
        <p14:creationId xmlns:p14="http://schemas.microsoft.com/office/powerpoint/2010/main" val="3217853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44BB-DA0D-43F6-E476-B8019E887D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34E8B78-7B65-C021-C3F9-DB3E701F85CB}"/>
              </a:ext>
            </a:extLst>
          </p:cNvPr>
          <p:cNvSpPr>
            <a:spLocks noGrp="1"/>
          </p:cNvSpPr>
          <p:nvPr>
            <p:ph idx="1"/>
          </p:nvPr>
        </p:nvSpPr>
        <p:spPr/>
        <p:txBody>
          <a:bodyPr/>
          <a:lstStyle/>
          <a:p>
            <a:pPr>
              <a:buFont typeface="Wingdings" pitchFamily="2" charset="2"/>
              <a:buChar char="Ø"/>
            </a:pPr>
            <a:r>
              <a:rPr lang="en-US" b="1" dirty="0"/>
              <a:t>Lexical Semantics</a:t>
            </a:r>
          </a:p>
          <a:p>
            <a:r>
              <a:rPr lang="en-US" dirty="0"/>
              <a:t>Word Associations</a:t>
            </a:r>
          </a:p>
          <a:p>
            <a:r>
              <a:rPr lang="en-US" dirty="0"/>
              <a:t>Information Theory</a:t>
            </a:r>
          </a:p>
          <a:p>
            <a:r>
              <a:rPr lang="en-US" dirty="0"/>
              <a:t>Computational Linguistics</a:t>
            </a:r>
          </a:p>
          <a:p>
            <a:r>
              <a:rPr lang="en-US" dirty="0"/>
              <a:t>Corpora</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3430EC71-98E5-3942-9ED0-778D9252391F}"/>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6C909D1E-D379-7EC2-3B34-CB6AD013B6E1}"/>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6C5D0C1D-DCF6-3D9A-49D2-76FA7FD08703}"/>
              </a:ext>
            </a:extLst>
          </p:cNvPr>
          <p:cNvSpPr>
            <a:spLocks noGrp="1"/>
          </p:cNvSpPr>
          <p:nvPr>
            <p:ph type="sldNum" sz="quarter" idx="12"/>
          </p:nvPr>
        </p:nvSpPr>
        <p:spPr/>
        <p:txBody>
          <a:bodyPr/>
          <a:lstStyle/>
          <a:p>
            <a:fld id="{33A3D10F-77F7-DB43-842D-10933EFABD99}" type="slidenum">
              <a:rPr lang="en-US" smtClean="0"/>
              <a:t>38</a:t>
            </a:fld>
            <a:endParaRPr lang="en-US"/>
          </a:p>
        </p:txBody>
      </p:sp>
    </p:spTree>
    <p:extLst>
      <p:ext uri="{BB962C8B-B14F-4D97-AF65-F5344CB8AC3E}">
        <p14:creationId xmlns:p14="http://schemas.microsoft.com/office/powerpoint/2010/main" val="1329501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EBA08-C727-F5B7-5C66-9B4C7CA5E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45F5E-8B61-C5A4-4F41-3CD68805374D}"/>
              </a:ext>
            </a:extLst>
          </p:cNvPr>
          <p:cNvSpPr>
            <a:spLocks noGrp="1"/>
          </p:cNvSpPr>
          <p:nvPr>
            <p:ph type="title"/>
          </p:nvPr>
        </p:nvSpPr>
        <p:spPr/>
        <p:txBody>
          <a:bodyPr/>
          <a:lstStyle/>
          <a:p>
            <a:r>
              <a:rPr lang="en-US" dirty="0"/>
              <a:t>Lexical Semantics</a:t>
            </a:r>
          </a:p>
        </p:txBody>
      </p:sp>
      <p:sp>
        <p:nvSpPr>
          <p:cNvPr id="3" name="Content Placeholder 2">
            <a:extLst>
              <a:ext uri="{FF2B5EF4-FFF2-40B4-BE49-F238E27FC236}">
                <a16:creationId xmlns:a16="http://schemas.microsoft.com/office/drawing/2014/main" id="{D4742477-94BC-B4F0-82AE-D233D256E9C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BCACBFD-D837-BC13-E7A7-317429982421}"/>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46676F83-887F-B75F-8DD2-788115DC502F}"/>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8E6235AD-C521-BB4C-E169-65D3E3B768FE}"/>
              </a:ext>
            </a:extLst>
          </p:cNvPr>
          <p:cNvSpPr>
            <a:spLocks noGrp="1"/>
          </p:cNvSpPr>
          <p:nvPr>
            <p:ph type="sldNum" sz="quarter" idx="12"/>
          </p:nvPr>
        </p:nvSpPr>
        <p:spPr/>
        <p:txBody>
          <a:bodyPr/>
          <a:lstStyle/>
          <a:p>
            <a:fld id="{33A3D10F-77F7-DB43-842D-10933EFABD99}" type="slidenum">
              <a:rPr lang="en-US" smtClean="0"/>
              <a:t>39</a:t>
            </a:fld>
            <a:endParaRPr lang="en-US"/>
          </a:p>
        </p:txBody>
      </p:sp>
    </p:spTree>
    <p:extLst>
      <p:ext uri="{BB962C8B-B14F-4D97-AF65-F5344CB8AC3E}">
        <p14:creationId xmlns:p14="http://schemas.microsoft.com/office/powerpoint/2010/main" val="1950393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sign&#10;&#10;AI-generated content may be incorrect.">
            <a:extLst>
              <a:ext uri="{FF2B5EF4-FFF2-40B4-BE49-F238E27FC236}">
                <a16:creationId xmlns:a16="http://schemas.microsoft.com/office/drawing/2014/main" id="{417E031E-BB47-F878-5869-0B909F552596}"/>
              </a:ext>
            </a:extLst>
          </p:cNvPr>
          <p:cNvPicPr>
            <a:picLocks noChangeAspect="1"/>
          </p:cNvPicPr>
          <p:nvPr/>
        </p:nvPicPr>
        <p:blipFill>
          <a:blip r:embed="rId2"/>
          <a:srcRect r="22003"/>
          <a:stretch>
            <a:fillRect/>
          </a:stretch>
        </p:blipFill>
        <p:spPr>
          <a:xfrm>
            <a:off x="47897" y="82730"/>
            <a:ext cx="4133665" cy="992597"/>
          </a:xfrm>
          <a:prstGeom prst="rect">
            <a:avLst/>
          </a:prstGeom>
        </p:spPr>
      </p:pic>
      <p:sp>
        <p:nvSpPr>
          <p:cNvPr id="2" name="Title 1">
            <a:extLst>
              <a:ext uri="{FF2B5EF4-FFF2-40B4-BE49-F238E27FC236}">
                <a16:creationId xmlns:a16="http://schemas.microsoft.com/office/drawing/2014/main" id="{D534C7CC-20C8-8C9C-3C8F-6888C69316CB}"/>
              </a:ext>
            </a:extLst>
          </p:cNvPr>
          <p:cNvSpPr>
            <a:spLocks noGrp="1"/>
          </p:cNvSpPr>
          <p:nvPr>
            <p:ph type="title"/>
          </p:nvPr>
        </p:nvSpPr>
        <p:spPr>
          <a:xfrm>
            <a:off x="2616177" y="715464"/>
            <a:ext cx="6762795" cy="1325563"/>
          </a:xfrm>
          <a:ln>
            <a:solidFill>
              <a:schemeClr val="accent1">
                <a:shade val="15000"/>
              </a:schemeClr>
            </a:solidFill>
          </a:ln>
        </p:spPr>
        <p:txBody>
          <a:bodyPr>
            <a:normAutofit/>
          </a:bodyPr>
          <a:lstStyle/>
          <a:p>
            <a:r>
              <a:rPr lang="en-US" sz="3600" dirty="0"/>
              <a:t>Chapter 6: </a:t>
            </a:r>
            <a:br>
              <a:rPr lang="en-US" sz="3600" dirty="0"/>
            </a:br>
            <a:r>
              <a:rPr lang="en-US" sz="3600" dirty="0"/>
              <a:t>Vector Semantics and Embeddings</a:t>
            </a:r>
          </a:p>
        </p:txBody>
      </p:sp>
      <p:sp>
        <p:nvSpPr>
          <p:cNvPr id="8" name="Text Placeholder 7">
            <a:extLst>
              <a:ext uri="{FF2B5EF4-FFF2-40B4-BE49-F238E27FC236}">
                <a16:creationId xmlns:a16="http://schemas.microsoft.com/office/drawing/2014/main" id="{3C705909-9A49-21CC-1635-0D0A11172F3B}"/>
              </a:ext>
            </a:extLst>
          </p:cNvPr>
          <p:cNvSpPr>
            <a:spLocks noGrp="1"/>
          </p:cNvSpPr>
          <p:nvPr>
            <p:ph type="body" idx="1"/>
          </p:nvPr>
        </p:nvSpPr>
        <p:spPr/>
        <p:txBody>
          <a:bodyPr/>
          <a:lstStyle/>
          <a:p>
            <a:r>
              <a:rPr lang="en-US" dirty="0"/>
              <a:t>Without Embeddings</a:t>
            </a:r>
          </a:p>
        </p:txBody>
      </p:sp>
      <p:sp>
        <p:nvSpPr>
          <p:cNvPr id="3" name="Content Placeholder 2">
            <a:extLst>
              <a:ext uri="{FF2B5EF4-FFF2-40B4-BE49-F238E27FC236}">
                <a16:creationId xmlns:a16="http://schemas.microsoft.com/office/drawing/2014/main" id="{886E4B7A-05F0-9158-D06C-DD3AEC7533F4}"/>
              </a:ext>
            </a:extLst>
          </p:cNvPr>
          <p:cNvSpPr>
            <a:spLocks noGrp="1"/>
          </p:cNvSpPr>
          <p:nvPr>
            <p:ph sz="half" idx="2"/>
          </p:nvPr>
        </p:nvSpPr>
        <p:spPr/>
        <p:txBody>
          <a:bodyPr>
            <a:normAutofit lnSpcReduction="10000"/>
          </a:bodyPr>
          <a:lstStyle/>
          <a:p>
            <a:r>
              <a:rPr lang="en-US" dirty="0"/>
              <a:t>6.1: Lexical Semantics</a:t>
            </a:r>
          </a:p>
          <a:p>
            <a:r>
              <a:rPr lang="en-US" dirty="0"/>
              <a:t>6.2: Vector Semantics</a:t>
            </a:r>
          </a:p>
          <a:p>
            <a:r>
              <a:rPr lang="en-US" dirty="0"/>
              <a:t>6.3: Words and Vectors</a:t>
            </a:r>
          </a:p>
          <a:p>
            <a:r>
              <a:rPr lang="en-US" dirty="0"/>
              <a:t>6.4: Cosines (Similarity)</a:t>
            </a:r>
          </a:p>
          <a:p>
            <a:r>
              <a:rPr lang="en-US" dirty="0"/>
              <a:t>6.5: Term Weighting</a:t>
            </a:r>
          </a:p>
          <a:p>
            <a:pPr>
              <a:buFont typeface="Wingdings" pitchFamily="2" charset="2"/>
              <a:buChar char="Ø"/>
            </a:pPr>
            <a:r>
              <a:rPr lang="en-US" b="1" dirty="0"/>
              <a:t>6.6: Pointwise Mutual Information (PMI)</a:t>
            </a:r>
          </a:p>
          <a:p>
            <a:r>
              <a:rPr lang="en-US" dirty="0"/>
              <a:t>6.7: Apps of TF-IDF &amp; PMI</a:t>
            </a:r>
          </a:p>
          <a:p>
            <a:endParaRPr lang="en-US" dirty="0"/>
          </a:p>
        </p:txBody>
      </p:sp>
      <p:sp>
        <p:nvSpPr>
          <p:cNvPr id="9" name="Text Placeholder 8">
            <a:extLst>
              <a:ext uri="{FF2B5EF4-FFF2-40B4-BE49-F238E27FC236}">
                <a16:creationId xmlns:a16="http://schemas.microsoft.com/office/drawing/2014/main" id="{28B70BBF-B084-AA27-573E-6670713A07C3}"/>
              </a:ext>
            </a:extLst>
          </p:cNvPr>
          <p:cNvSpPr>
            <a:spLocks noGrp="1"/>
          </p:cNvSpPr>
          <p:nvPr>
            <p:ph type="body" sz="quarter" idx="3"/>
          </p:nvPr>
        </p:nvSpPr>
        <p:spPr/>
        <p:txBody>
          <a:bodyPr/>
          <a:lstStyle/>
          <a:p>
            <a:r>
              <a:rPr lang="en-US" dirty="0"/>
              <a:t>With Embeddings</a:t>
            </a:r>
          </a:p>
        </p:txBody>
      </p:sp>
      <p:sp>
        <p:nvSpPr>
          <p:cNvPr id="7" name="Content Placeholder 6">
            <a:extLst>
              <a:ext uri="{FF2B5EF4-FFF2-40B4-BE49-F238E27FC236}">
                <a16:creationId xmlns:a16="http://schemas.microsoft.com/office/drawing/2014/main" id="{594985E0-B7CB-1F58-908F-DBFE8ACDC825}"/>
              </a:ext>
            </a:extLst>
          </p:cNvPr>
          <p:cNvSpPr>
            <a:spLocks noGrp="1"/>
          </p:cNvSpPr>
          <p:nvPr>
            <p:ph sz="quarter" idx="4"/>
          </p:nvPr>
        </p:nvSpPr>
        <p:spPr/>
        <p:txBody>
          <a:bodyPr>
            <a:normAutofit lnSpcReduction="10000"/>
          </a:bodyPr>
          <a:lstStyle/>
          <a:p>
            <a:r>
              <a:rPr lang="en-US" dirty="0"/>
              <a:t>6.8: Word2Vec</a:t>
            </a:r>
          </a:p>
          <a:p>
            <a:r>
              <a:rPr lang="en-US" dirty="0"/>
              <a:t>6.9: Visualizing Embeddings</a:t>
            </a:r>
          </a:p>
          <a:p>
            <a:r>
              <a:rPr lang="en-US" dirty="0"/>
              <a:t>6.10: Semantic Properties of Embeddings</a:t>
            </a:r>
          </a:p>
          <a:p>
            <a:r>
              <a:rPr lang="en-US" dirty="0"/>
              <a:t>6.11: Bias and Embeddings</a:t>
            </a:r>
          </a:p>
          <a:p>
            <a:r>
              <a:rPr lang="en-US" dirty="0"/>
              <a:t>6.12: Evaluating Vector Models</a:t>
            </a:r>
          </a:p>
          <a:p>
            <a:r>
              <a:rPr lang="en-US" dirty="0"/>
              <a:t>6.13: Summary</a:t>
            </a:r>
          </a:p>
          <a:p>
            <a:pPr marL="0" indent="0">
              <a:buNone/>
            </a:pPr>
            <a:endParaRPr lang="en-US" dirty="0"/>
          </a:p>
        </p:txBody>
      </p:sp>
      <p:sp>
        <p:nvSpPr>
          <p:cNvPr id="4" name="Date Placeholder 3">
            <a:extLst>
              <a:ext uri="{FF2B5EF4-FFF2-40B4-BE49-F238E27FC236}">
                <a16:creationId xmlns:a16="http://schemas.microsoft.com/office/drawing/2014/main" id="{07480BA7-2FF8-53E8-BB7D-6479A14507E3}"/>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5A8B685F-C6C6-B596-CC03-8103C9D8ABD4}"/>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F97670AF-B7D0-31B0-70C5-B40E5888C530}"/>
              </a:ext>
            </a:extLst>
          </p:cNvPr>
          <p:cNvSpPr>
            <a:spLocks noGrp="1"/>
          </p:cNvSpPr>
          <p:nvPr>
            <p:ph type="sldNum" sz="quarter" idx="12"/>
          </p:nvPr>
        </p:nvSpPr>
        <p:spPr/>
        <p:txBody>
          <a:bodyPr/>
          <a:lstStyle/>
          <a:p>
            <a:fld id="{33A3D10F-77F7-DB43-842D-10933EFABD99}" type="slidenum">
              <a:rPr lang="en-US" smtClean="0"/>
              <a:t>4</a:t>
            </a:fld>
            <a:endParaRPr lang="en-US"/>
          </a:p>
        </p:txBody>
      </p:sp>
    </p:spTree>
    <p:extLst>
      <p:ext uri="{BB962C8B-B14F-4D97-AF65-F5344CB8AC3E}">
        <p14:creationId xmlns:p14="http://schemas.microsoft.com/office/powerpoint/2010/main" val="194961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04D8D90-FAC0-595F-00F0-E586CAF4D327}"/>
              </a:ext>
            </a:extLst>
          </p:cNvPr>
          <p:cNvSpPr>
            <a:spLocks noGrp="1"/>
          </p:cNvSpPr>
          <p:nvPr>
            <p:ph type="title"/>
          </p:nvPr>
        </p:nvSpPr>
        <p:spPr/>
        <p:txBody>
          <a:bodyPr/>
          <a:lstStyle/>
          <a:p>
            <a:r>
              <a:rPr lang="en-US" dirty="0"/>
              <a:t>Vectors </a:t>
            </a:r>
            <a:r>
              <a:rPr lang="en-US" dirty="0">
                <a:sym typeface="Wingdings" pitchFamily="2" charset="2"/>
              </a:rPr>
              <a:t>Lexical Semantics</a:t>
            </a:r>
            <a:endParaRPr lang="en-US" dirty="0"/>
          </a:p>
        </p:txBody>
      </p:sp>
      <p:sp>
        <p:nvSpPr>
          <p:cNvPr id="17" name="Content Placeholder 16">
            <a:extLst>
              <a:ext uri="{FF2B5EF4-FFF2-40B4-BE49-F238E27FC236}">
                <a16:creationId xmlns:a16="http://schemas.microsoft.com/office/drawing/2014/main" id="{736580FE-9D95-B5E3-FFD6-989B38080D7F}"/>
              </a:ext>
            </a:extLst>
          </p:cNvPr>
          <p:cNvSpPr>
            <a:spLocks noGrp="1"/>
          </p:cNvSpPr>
          <p:nvPr>
            <p:ph sz="half" idx="2"/>
          </p:nvPr>
        </p:nvSpPr>
        <p:spPr>
          <a:xfrm>
            <a:off x="7014339" y="1690688"/>
            <a:ext cx="5181600" cy="4351338"/>
          </a:xfrm>
        </p:spPr>
        <p:txBody>
          <a:bodyPr>
            <a:normAutofit/>
          </a:bodyPr>
          <a:lstStyle/>
          <a:p>
            <a:r>
              <a:rPr lang="en-US" dirty="0"/>
              <a:t>Related Topics</a:t>
            </a:r>
          </a:p>
          <a:p>
            <a:pPr lvl="1"/>
            <a:r>
              <a:rPr lang="en-US" dirty="0"/>
              <a:t>Ontologies</a:t>
            </a:r>
          </a:p>
          <a:p>
            <a:pPr lvl="1"/>
            <a:r>
              <a:rPr lang="en-US" dirty="0"/>
              <a:t>Semantic Networks</a:t>
            </a:r>
          </a:p>
          <a:p>
            <a:pPr lvl="1"/>
            <a:r>
              <a:rPr lang="en-US" dirty="0"/>
              <a:t>WordNet</a:t>
            </a:r>
          </a:p>
          <a:p>
            <a:r>
              <a:rPr lang="en-US" dirty="0"/>
              <a:t>Vectors/Embeddings:</a:t>
            </a:r>
          </a:p>
          <a:p>
            <a:pPr lvl="1"/>
            <a:r>
              <a:rPr lang="en-US" dirty="0"/>
              <a:t>More modern view of meaning</a:t>
            </a:r>
          </a:p>
          <a:p>
            <a:pPr lvl="1"/>
            <a:r>
              <a:rPr lang="en-US" dirty="0"/>
              <a:t>Behind much of the recent excitement in AI</a:t>
            </a:r>
          </a:p>
          <a:p>
            <a:pPr lvl="1"/>
            <a:r>
              <a:rPr lang="en-US" dirty="0"/>
              <a:t>Large Language Models (LLM)</a:t>
            </a:r>
          </a:p>
          <a:p>
            <a:pPr lvl="1"/>
            <a:r>
              <a:rPr lang="en-US" dirty="0"/>
              <a:t>Bots: ChatGPT, DeepSeek</a:t>
            </a:r>
          </a:p>
          <a:p>
            <a:pPr lvl="1"/>
            <a:endParaRPr lang="en-US" dirty="0"/>
          </a:p>
        </p:txBody>
      </p:sp>
      <mc:AlternateContent xmlns:mc="http://schemas.openxmlformats.org/markup-compatibility/2006">
        <mc:Choice xmlns:a14="http://schemas.microsoft.com/office/drawing/2010/main" Requires="a14">
          <p:sp>
            <p:nvSpPr>
              <p:cNvPr id="25" name="Content Placeholder 24">
                <a:extLst>
                  <a:ext uri="{FF2B5EF4-FFF2-40B4-BE49-F238E27FC236}">
                    <a16:creationId xmlns:a16="http://schemas.microsoft.com/office/drawing/2014/main" id="{3FFC926C-461F-823E-06F4-58E9E8EB0ECC}"/>
                  </a:ext>
                </a:extLst>
              </p:cNvPr>
              <p:cNvSpPr>
                <a:spLocks noGrp="1"/>
              </p:cNvSpPr>
              <p:nvPr>
                <p:ph sz="half" idx="1"/>
              </p:nvPr>
            </p:nvSpPr>
            <p:spPr>
              <a:xfrm>
                <a:off x="838200" y="1825625"/>
                <a:ext cx="5181600" cy="4530725"/>
              </a:xfrm>
            </p:spPr>
            <p:txBody>
              <a:bodyPr>
                <a:normAutofit/>
              </a:bodyPr>
              <a:lstStyle/>
              <a:p>
                <a:r>
                  <a:rPr lang="en-US" dirty="0"/>
                  <a:t>Linguistics</a:t>
                </a:r>
              </a:p>
              <a:p>
                <a:pPr lvl="1"/>
                <a:r>
                  <a:rPr lang="en-US" dirty="0"/>
                  <a:t>Sound and Meaning</a:t>
                </a:r>
              </a:p>
              <a:p>
                <a:pPr lvl="2"/>
                <a:r>
                  <a:rPr lang="en-US" dirty="0"/>
                  <a:t>Phonology (Sound)</a:t>
                </a:r>
              </a:p>
              <a:p>
                <a:pPr lvl="2"/>
                <a:r>
                  <a:rPr lang="en-US" dirty="0"/>
                  <a:t>Semantics (Meaning)</a:t>
                </a:r>
              </a:p>
              <a:p>
                <a:r>
                  <a:rPr lang="en-US" dirty="0"/>
                  <a:t>Lexical Semantics</a:t>
                </a:r>
              </a:p>
              <a:p>
                <a:pPr lvl="1"/>
                <a:r>
                  <a:rPr lang="en-US" dirty="0"/>
                  <a:t>Synonyms: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endParaRPr lang="en-US" dirty="0"/>
              </a:p>
              <a:p>
                <a:pPr lvl="1"/>
                <a:r>
                  <a:rPr lang="en-US" dirty="0"/>
                  <a:t>Antonyms: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oMath>
                </a14:m>
                <a:endParaRPr lang="en-US" dirty="0"/>
              </a:p>
              <a:p>
                <a:pPr lvl="1"/>
                <a:r>
                  <a:rPr lang="en-US" dirty="0"/>
                  <a:t>Hypernyms (is-a):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&lt;</m:t>
                    </m:r>
                    <m:r>
                      <a:rPr lang="en-US" i="1">
                        <a:latin typeface="Cambria Math" panose="02040503050406030204" pitchFamily="18" charset="0"/>
                      </a:rPr>
                      <m:t>𝑦</m:t>
                    </m:r>
                  </m:oMath>
                </a14:m>
                <a:endParaRPr lang="en-US" dirty="0"/>
              </a:p>
              <a:p>
                <a:pPr lvl="2"/>
                <a:r>
                  <a:rPr lang="en-US" i="1" dirty="0"/>
                  <a:t>a car is a vehicle</a:t>
                </a:r>
              </a:p>
            </p:txBody>
          </p:sp>
        </mc:Choice>
        <mc:Fallback>
          <p:sp>
            <p:nvSpPr>
              <p:cNvPr id="25" name="Content Placeholder 24">
                <a:extLst>
                  <a:ext uri="{FF2B5EF4-FFF2-40B4-BE49-F238E27FC236}">
                    <a16:creationId xmlns:a16="http://schemas.microsoft.com/office/drawing/2014/main" id="{3FFC926C-461F-823E-06F4-58E9E8EB0ECC}"/>
                  </a:ext>
                </a:extLst>
              </p:cNvPr>
              <p:cNvSpPr>
                <a:spLocks noGrp="1" noRot="1" noChangeAspect="1" noMove="1" noResize="1" noEditPoints="1" noAdjustHandles="1" noChangeArrowheads="1" noChangeShapeType="1" noTextEdit="1"/>
              </p:cNvSpPr>
              <p:nvPr>
                <p:ph sz="half" idx="1"/>
              </p:nvPr>
            </p:nvSpPr>
            <p:spPr>
              <a:xfrm>
                <a:off x="838200" y="1825625"/>
                <a:ext cx="5181600" cy="4530725"/>
              </a:xfrm>
              <a:blipFill>
                <a:blip r:embed="rId2"/>
                <a:stretch>
                  <a:fillRect l="-2200" t="-2235"/>
                </a:stretch>
              </a:blipFill>
            </p:spPr>
            <p:txBody>
              <a:bodyPr/>
              <a:lstStyle/>
              <a:p>
                <a:r>
                  <a:rPr lang="en-US">
                    <a:noFill/>
                  </a:rPr>
                  <a:t> </a:t>
                </a:r>
              </a:p>
            </p:txBody>
          </p:sp>
        </mc:Fallback>
      </mc:AlternateContent>
      <p:pic>
        <p:nvPicPr>
          <p:cNvPr id="26" name="Content Placeholder 17" descr="A black text on a white background&#10;&#10;AI-generated content may be incorrect.">
            <a:extLst>
              <a:ext uri="{FF2B5EF4-FFF2-40B4-BE49-F238E27FC236}">
                <a16:creationId xmlns:a16="http://schemas.microsoft.com/office/drawing/2014/main" id="{90CC7006-0A56-2151-28DE-600BA9815736}"/>
              </a:ext>
            </a:extLst>
          </p:cNvPr>
          <p:cNvPicPr>
            <a:picLocks noChangeAspect="1"/>
          </p:cNvPicPr>
          <p:nvPr/>
        </p:nvPicPr>
        <p:blipFill>
          <a:blip r:embed="rId3"/>
          <a:stretch>
            <a:fillRect/>
          </a:stretch>
        </p:blipFill>
        <p:spPr>
          <a:xfrm>
            <a:off x="8229600" y="-13570"/>
            <a:ext cx="3962400" cy="1704258"/>
          </a:xfrm>
          <a:prstGeom prst="rect">
            <a:avLst/>
          </a:prstGeom>
          <a:ln>
            <a:solidFill>
              <a:schemeClr val="accent1">
                <a:shade val="50000"/>
              </a:schemeClr>
            </a:solidFill>
          </a:ln>
        </p:spPr>
      </p:pic>
      <p:sp>
        <p:nvSpPr>
          <p:cNvPr id="27" name="Date Placeholder 26">
            <a:extLst>
              <a:ext uri="{FF2B5EF4-FFF2-40B4-BE49-F238E27FC236}">
                <a16:creationId xmlns:a16="http://schemas.microsoft.com/office/drawing/2014/main" id="{150A9C39-C524-95B2-E4FE-6A7DD0F031AE}"/>
              </a:ext>
            </a:extLst>
          </p:cNvPr>
          <p:cNvSpPr>
            <a:spLocks noGrp="1"/>
          </p:cNvSpPr>
          <p:nvPr>
            <p:ph type="dt" sz="half" idx="10"/>
          </p:nvPr>
        </p:nvSpPr>
        <p:spPr>
          <a:xfrm>
            <a:off x="1014047" y="6417408"/>
            <a:ext cx="2743200" cy="365125"/>
          </a:xfrm>
        </p:spPr>
        <p:txBody>
          <a:bodyPr/>
          <a:lstStyle/>
          <a:p>
            <a:fld id="{5FB4D9AD-289B-474E-815A-AC06B4BF3F22}" type="datetime1">
              <a:rPr lang="en-US" smtClean="0"/>
              <a:t>7/20/25</a:t>
            </a:fld>
            <a:endParaRPr lang="en-US"/>
          </a:p>
        </p:txBody>
      </p:sp>
      <p:sp>
        <p:nvSpPr>
          <p:cNvPr id="28" name="Footer Placeholder 27">
            <a:extLst>
              <a:ext uri="{FF2B5EF4-FFF2-40B4-BE49-F238E27FC236}">
                <a16:creationId xmlns:a16="http://schemas.microsoft.com/office/drawing/2014/main" id="{A5738C57-59E5-A6AC-5778-8E62E3C0F92C}"/>
              </a:ext>
            </a:extLst>
          </p:cNvPr>
          <p:cNvSpPr>
            <a:spLocks noGrp="1"/>
          </p:cNvSpPr>
          <p:nvPr>
            <p:ph type="ftr" sz="quarter" idx="11"/>
          </p:nvPr>
        </p:nvSpPr>
        <p:spPr/>
        <p:txBody>
          <a:bodyPr/>
          <a:lstStyle/>
          <a:p>
            <a:r>
              <a:rPr lang="en-US"/>
              <a:t>From PMI to Bots</a:t>
            </a:r>
          </a:p>
        </p:txBody>
      </p:sp>
      <p:sp>
        <p:nvSpPr>
          <p:cNvPr id="29" name="Slide Number Placeholder 28">
            <a:extLst>
              <a:ext uri="{FF2B5EF4-FFF2-40B4-BE49-F238E27FC236}">
                <a16:creationId xmlns:a16="http://schemas.microsoft.com/office/drawing/2014/main" id="{4A6C692C-48B9-C237-4F5F-7256390DAD17}"/>
              </a:ext>
            </a:extLst>
          </p:cNvPr>
          <p:cNvSpPr>
            <a:spLocks noGrp="1"/>
          </p:cNvSpPr>
          <p:nvPr>
            <p:ph type="sldNum" sz="quarter" idx="12"/>
          </p:nvPr>
        </p:nvSpPr>
        <p:spPr/>
        <p:txBody>
          <a:bodyPr/>
          <a:lstStyle/>
          <a:p>
            <a:fld id="{33A3D10F-77F7-DB43-842D-10933EFABD99}" type="slidenum">
              <a:rPr lang="en-US" smtClean="0"/>
              <a:t>40</a:t>
            </a:fld>
            <a:endParaRPr lang="en-US"/>
          </a:p>
        </p:txBody>
      </p:sp>
      <p:pic>
        <p:nvPicPr>
          <p:cNvPr id="30" name="Content Placeholder 6">
            <a:extLst>
              <a:ext uri="{FF2B5EF4-FFF2-40B4-BE49-F238E27FC236}">
                <a16:creationId xmlns:a16="http://schemas.microsoft.com/office/drawing/2014/main" id="{1330B773-DE1C-AE53-0334-A9CE326FA175}"/>
              </a:ext>
            </a:extLst>
          </p:cNvPr>
          <p:cNvPicPr>
            <a:picLocks noChangeAspect="1"/>
          </p:cNvPicPr>
          <p:nvPr/>
        </p:nvPicPr>
        <p:blipFill>
          <a:blip r:embed="rId4">
            <a:extLst>
              <a:ext uri="{28A0092B-C50C-407E-A947-70E740481C1C}">
                <a14:useLocalDpi xmlns:a14="http://schemas.microsoft.com/office/drawing/2010/main" val="0"/>
              </a:ext>
            </a:extLst>
          </a:blip>
          <a:srcRect l="44051" b="56416"/>
          <a:stretch>
            <a:fillRect/>
          </a:stretch>
        </p:blipFill>
        <p:spPr>
          <a:xfrm>
            <a:off x="4527079" y="1629630"/>
            <a:ext cx="2707982" cy="1704259"/>
          </a:xfrm>
          <a:prstGeom prst="rect">
            <a:avLst/>
          </a:prstGeom>
        </p:spPr>
      </p:pic>
      <p:sp>
        <p:nvSpPr>
          <p:cNvPr id="31" name="Rounded Rectangular Callout 30">
            <a:extLst>
              <a:ext uri="{FF2B5EF4-FFF2-40B4-BE49-F238E27FC236}">
                <a16:creationId xmlns:a16="http://schemas.microsoft.com/office/drawing/2014/main" id="{DEC19B6E-CDFF-C80E-9483-130721D05353}"/>
              </a:ext>
            </a:extLst>
          </p:cNvPr>
          <p:cNvSpPr/>
          <p:nvPr/>
        </p:nvSpPr>
        <p:spPr>
          <a:xfrm>
            <a:off x="4527079" y="3530061"/>
            <a:ext cx="1708258" cy="771931"/>
          </a:xfrm>
          <a:prstGeom prst="wedgeRoundRectCallout">
            <a:avLst>
              <a:gd name="adj1" fmla="val -82525"/>
              <a:gd name="adj2" fmla="val 182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Equivalence Relation</a:t>
            </a:r>
          </a:p>
        </p:txBody>
      </p:sp>
      <p:sp>
        <p:nvSpPr>
          <p:cNvPr id="32" name="Rounded Rectangular Callout 31">
            <a:extLst>
              <a:ext uri="{FF2B5EF4-FFF2-40B4-BE49-F238E27FC236}">
                <a16:creationId xmlns:a16="http://schemas.microsoft.com/office/drawing/2014/main" id="{03BBEEE5-2D4E-BC83-A6DE-7DF6D4C855FB}"/>
              </a:ext>
            </a:extLst>
          </p:cNvPr>
          <p:cNvSpPr/>
          <p:nvPr/>
        </p:nvSpPr>
        <p:spPr>
          <a:xfrm>
            <a:off x="5236827" y="4427305"/>
            <a:ext cx="1133493" cy="713665"/>
          </a:xfrm>
          <a:prstGeom prst="wedgeRoundRectCallout">
            <a:avLst>
              <a:gd name="adj1" fmla="val -82525"/>
              <a:gd name="adj2" fmla="val 182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Partial Order</a:t>
            </a:r>
          </a:p>
        </p:txBody>
      </p:sp>
    </p:spTree>
    <p:extLst>
      <p:ext uri="{BB962C8B-B14F-4D97-AF65-F5344CB8AC3E}">
        <p14:creationId xmlns:p14="http://schemas.microsoft.com/office/powerpoint/2010/main" val="295864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xEl>
                                              <p:pRg st="7" end="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C2534-7889-5532-DC26-4A3F1F2AD7EE}"/>
              </a:ext>
            </a:extLst>
          </p:cNvPr>
          <p:cNvPicPr>
            <a:picLocks noChangeAspect="1"/>
          </p:cNvPicPr>
          <p:nvPr/>
        </p:nvPicPr>
        <p:blipFill>
          <a:blip r:embed="rId2"/>
          <a:stretch>
            <a:fillRect/>
          </a:stretch>
        </p:blipFill>
        <p:spPr>
          <a:xfrm>
            <a:off x="9148191" y="3429000"/>
            <a:ext cx="2857500" cy="2857500"/>
          </a:xfrm>
          <a:prstGeom prst="rect">
            <a:avLst/>
          </a:prstGeom>
        </p:spPr>
      </p:pic>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
        <p:nvSpPr>
          <p:cNvPr id="4" name="TextBox 3">
            <a:extLst>
              <a:ext uri="{FF2B5EF4-FFF2-40B4-BE49-F238E27FC236}">
                <a16:creationId xmlns:a16="http://schemas.microsoft.com/office/drawing/2014/main" id="{CE1C64CD-D1BA-8270-3491-A41DB1E0E436}"/>
              </a:ext>
            </a:extLst>
          </p:cNvPr>
          <p:cNvSpPr txBox="1"/>
          <p:nvPr/>
        </p:nvSpPr>
        <p:spPr>
          <a:xfrm>
            <a:off x="4583723" y="6101834"/>
            <a:ext cx="7421968" cy="369332"/>
          </a:xfrm>
          <a:prstGeom prst="rect">
            <a:avLst/>
          </a:prstGeom>
          <a:noFill/>
        </p:spPr>
        <p:txBody>
          <a:bodyPr wrap="none" rtlCol="0">
            <a:spAutoFit/>
          </a:bodyPr>
          <a:lstStyle/>
          <a:p>
            <a:r>
              <a:rPr lang="en-US" dirty="0">
                <a:hlinkClick r:id="rId3"/>
              </a:rPr>
              <a:t>https://web.stanford.edu/~jurafsky/slp3/slides/vectorsemantics2024.pdf</a:t>
            </a:r>
            <a:r>
              <a:rPr lang="en-US" dirty="0"/>
              <a:t> </a:t>
            </a:r>
          </a:p>
        </p:txBody>
      </p:sp>
      <p:sp>
        <p:nvSpPr>
          <p:cNvPr id="6" name="Rounded Rectangular Callout 5">
            <a:extLst>
              <a:ext uri="{FF2B5EF4-FFF2-40B4-BE49-F238E27FC236}">
                <a16:creationId xmlns:a16="http://schemas.microsoft.com/office/drawing/2014/main" id="{008D029A-B858-2A5D-D012-E5B5F67266DD}"/>
              </a:ext>
            </a:extLst>
          </p:cNvPr>
          <p:cNvSpPr/>
          <p:nvPr/>
        </p:nvSpPr>
        <p:spPr>
          <a:xfrm>
            <a:off x="7839223" y="283030"/>
            <a:ext cx="3270737" cy="1570388"/>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Word-Sense Disambiguation (WSD)</a:t>
            </a:r>
          </a:p>
        </p:txBody>
      </p:sp>
      <p:sp>
        <p:nvSpPr>
          <p:cNvPr id="7" name="Rounded Rectangular Callout 6">
            <a:extLst>
              <a:ext uri="{FF2B5EF4-FFF2-40B4-BE49-F238E27FC236}">
                <a16:creationId xmlns:a16="http://schemas.microsoft.com/office/drawing/2014/main" id="{9D2A61DF-4B61-5F03-4789-C2175CBEB015}"/>
              </a:ext>
            </a:extLst>
          </p:cNvPr>
          <p:cNvSpPr/>
          <p:nvPr/>
        </p:nvSpPr>
        <p:spPr>
          <a:xfrm>
            <a:off x="5154389" y="4212981"/>
            <a:ext cx="3423137" cy="1289537"/>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8" name="Rounded Rectangular Callout 7">
            <a:extLst>
              <a:ext uri="{FF2B5EF4-FFF2-40B4-BE49-F238E27FC236}">
                <a16:creationId xmlns:a16="http://schemas.microsoft.com/office/drawing/2014/main" id="{F265147B-EB65-CFD7-6A85-62E3589A8F64}"/>
              </a:ext>
            </a:extLst>
          </p:cNvPr>
          <p:cNvSpPr/>
          <p:nvPr/>
        </p:nvSpPr>
        <p:spPr>
          <a:xfrm>
            <a:off x="5151458" y="4212981"/>
            <a:ext cx="3423137" cy="1289537"/>
          </a:xfrm>
          <a:prstGeom prst="wedgeRoundRectCallout">
            <a:avLst>
              <a:gd name="adj1" fmla="val -83846"/>
              <a:gd name="adj2" fmla="val 161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9" name="Date Placeholder 8">
            <a:extLst>
              <a:ext uri="{FF2B5EF4-FFF2-40B4-BE49-F238E27FC236}">
                <a16:creationId xmlns:a16="http://schemas.microsoft.com/office/drawing/2014/main" id="{D2684964-4E53-A89E-984E-1D94DD9F7218}"/>
              </a:ext>
            </a:extLst>
          </p:cNvPr>
          <p:cNvSpPr>
            <a:spLocks noGrp="1"/>
          </p:cNvSpPr>
          <p:nvPr>
            <p:ph type="dt" sz="half" idx="10"/>
          </p:nvPr>
        </p:nvSpPr>
        <p:spPr/>
        <p:txBody>
          <a:bodyPr/>
          <a:lstStyle/>
          <a:p>
            <a:fld id="{6E9E518A-A07A-FA49-BC65-519A2B5B46CC}" type="datetime1">
              <a:rPr lang="en-US" smtClean="0"/>
              <a:t>7/20/25</a:t>
            </a:fld>
            <a:endParaRPr lang="en-US"/>
          </a:p>
        </p:txBody>
      </p:sp>
      <p:sp>
        <p:nvSpPr>
          <p:cNvPr id="10" name="Footer Placeholder 9">
            <a:extLst>
              <a:ext uri="{FF2B5EF4-FFF2-40B4-BE49-F238E27FC236}">
                <a16:creationId xmlns:a16="http://schemas.microsoft.com/office/drawing/2014/main" id="{DDDB7B18-E544-E15B-26FA-74C15AEED056}"/>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527765BE-4954-D00C-A437-ABBC9E1D9A92}"/>
              </a:ext>
            </a:extLst>
          </p:cNvPr>
          <p:cNvSpPr>
            <a:spLocks noGrp="1"/>
          </p:cNvSpPr>
          <p:nvPr>
            <p:ph type="sldNum" sz="quarter" idx="12"/>
          </p:nvPr>
        </p:nvSpPr>
        <p:spPr/>
        <p:txBody>
          <a:bodyPr/>
          <a:lstStyle/>
          <a:p>
            <a:fld id="{33A3D10F-77F7-DB43-842D-10933EFABD99}" type="slidenum">
              <a:rPr lang="en-US" smtClean="0"/>
              <a:t>41</a:t>
            </a:fld>
            <a:endParaRPr lang="en-US"/>
          </a:p>
        </p:txBody>
      </p:sp>
      <p:sp>
        <p:nvSpPr>
          <p:cNvPr id="12" name="Rounded Rectangular Callout 11">
            <a:extLst>
              <a:ext uri="{FF2B5EF4-FFF2-40B4-BE49-F238E27FC236}">
                <a16:creationId xmlns:a16="http://schemas.microsoft.com/office/drawing/2014/main" id="{6BC41C45-8523-FC32-1C3F-588537441C4F}"/>
              </a:ext>
            </a:extLst>
          </p:cNvPr>
          <p:cNvSpPr/>
          <p:nvPr/>
        </p:nvSpPr>
        <p:spPr>
          <a:xfrm>
            <a:off x="3534509" y="96134"/>
            <a:ext cx="2561491" cy="1289537"/>
          </a:xfrm>
          <a:prstGeom prst="wedgeRoundRectCallout">
            <a:avLst>
              <a:gd name="adj1" fmla="val -94491"/>
              <a:gd name="adj2" fmla="val 25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t>Jurafsky’s</a:t>
            </a:r>
            <a:r>
              <a:rPr lang="en-US" sz="3200" dirty="0"/>
              <a:t> Slide 17</a:t>
            </a:r>
          </a:p>
        </p:txBody>
      </p:sp>
      <p:sp>
        <p:nvSpPr>
          <p:cNvPr id="13" name="Rounded Rectangular Callout 12">
            <a:extLst>
              <a:ext uri="{FF2B5EF4-FFF2-40B4-BE49-F238E27FC236}">
                <a16:creationId xmlns:a16="http://schemas.microsoft.com/office/drawing/2014/main" id="{59D4467D-7F72-24EC-384F-023A3376637E}"/>
              </a:ext>
            </a:extLst>
          </p:cNvPr>
          <p:cNvSpPr/>
          <p:nvPr/>
        </p:nvSpPr>
        <p:spPr>
          <a:xfrm>
            <a:off x="5148527" y="4237840"/>
            <a:ext cx="3423137" cy="1289537"/>
          </a:xfrm>
          <a:prstGeom prst="wedgeRoundRectCallout">
            <a:avLst>
              <a:gd name="adj1" fmla="val -85900"/>
              <a:gd name="adj2" fmla="val -2022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14" name="Rounded Rectangular Callout 13">
            <a:extLst>
              <a:ext uri="{FF2B5EF4-FFF2-40B4-BE49-F238E27FC236}">
                <a16:creationId xmlns:a16="http://schemas.microsoft.com/office/drawing/2014/main" id="{98D6B9B3-F583-43DF-0528-ABA9660B04E2}"/>
              </a:ext>
            </a:extLst>
          </p:cNvPr>
          <p:cNvSpPr/>
          <p:nvPr/>
        </p:nvSpPr>
        <p:spPr>
          <a:xfrm>
            <a:off x="5148527" y="4188122"/>
            <a:ext cx="3423137" cy="1289537"/>
          </a:xfrm>
          <a:prstGeom prst="wedgeRoundRectCallout">
            <a:avLst>
              <a:gd name="adj1" fmla="val -94891"/>
              <a:gd name="adj2" fmla="val -811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15" name="Rounded Rectangular Callout 14">
            <a:extLst>
              <a:ext uri="{FF2B5EF4-FFF2-40B4-BE49-F238E27FC236}">
                <a16:creationId xmlns:a16="http://schemas.microsoft.com/office/drawing/2014/main" id="{4CDFF5C4-C353-2398-67D4-F79E2AE160FF}"/>
              </a:ext>
            </a:extLst>
          </p:cNvPr>
          <p:cNvSpPr/>
          <p:nvPr/>
        </p:nvSpPr>
        <p:spPr>
          <a:xfrm>
            <a:off x="5142665" y="4200551"/>
            <a:ext cx="3423137" cy="1289537"/>
          </a:xfrm>
          <a:prstGeom prst="wedgeRoundRectCallout">
            <a:avLst>
              <a:gd name="adj1" fmla="val -92546"/>
              <a:gd name="adj2" fmla="val -5101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Collocations</a:t>
            </a:r>
          </a:p>
        </p:txBody>
      </p:sp>
      <p:sp>
        <p:nvSpPr>
          <p:cNvPr id="16" name="Rounded Rectangular Callout 15">
            <a:extLst>
              <a:ext uri="{FF2B5EF4-FFF2-40B4-BE49-F238E27FC236}">
                <a16:creationId xmlns:a16="http://schemas.microsoft.com/office/drawing/2014/main" id="{234BC325-668A-505C-5D89-6C7B3AA90758}"/>
              </a:ext>
            </a:extLst>
          </p:cNvPr>
          <p:cNvSpPr/>
          <p:nvPr/>
        </p:nvSpPr>
        <p:spPr>
          <a:xfrm>
            <a:off x="2297150" y="5920285"/>
            <a:ext cx="2145495" cy="732429"/>
          </a:xfrm>
          <a:prstGeom prst="wedgeRoundRectCallout">
            <a:avLst>
              <a:gd name="adj1" fmla="val 79553"/>
              <a:gd name="adj2" fmla="val -1123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Large PMI</a:t>
            </a:r>
          </a:p>
        </p:txBody>
      </p:sp>
    </p:spTree>
    <p:extLst>
      <p:ext uri="{BB962C8B-B14F-4D97-AF65-F5344CB8AC3E}">
        <p14:creationId xmlns:p14="http://schemas.microsoft.com/office/powerpoint/2010/main" val="465327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txBox="1">
            <a:spLocks noGrp="1"/>
          </p:cNvSpPr>
          <p:nvPr/>
        </p:nvSpPr>
        <p:spPr>
          <a:xfrm>
            <a:off x="1981200" y="6356351"/>
            <a:ext cx="2133600" cy="365125"/>
          </a:xfrm>
          <a:prstGeom prst="rect">
            <a:avLst/>
          </a:prstGeom>
          <a:noFill/>
        </p:spPr>
        <p:txBody>
          <a:bodyPr anchor="ctr"/>
          <a:lstStyle/>
          <a:p>
            <a:pPr>
              <a:defRPr/>
            </a:pPr>
            <a:r>
              <a:rPr lang="en-US" sz="1200">
                <a:solidFill>
                  <a:schemeClr val="tx1">
                    <a:tint val="75000"/>
                  </a:schemeClr>
                </a:solidFill>
              </a:rPr>
              <a:t>6/27/2014</a:t>
            </a:r>
          </a:p>
        </p:txBody>
      </p:sp>
      <p:sp>
        <p:nvSpPr>
          <p:cNvPr id="118787" name="Footer Placeholder 4"/>
          <p:cNvSpPr txBox="1">
            <a:spLocks noGrp="1"/>
          </p:cNvSpPr>
          <p:nvPr/>
        </p:nvSpPr>
        <p:spPr bwMode="auto">
          <a:xfrm>
            <a:off x="4648200" y="6356351"/>
            <a:ext cx="2895600" cy="365125"/>
          </a:xfrm>
          <a:prstGeom prst="rect">
            <a:avLst/>
          </a:prstGeom>
          <a:noFill/>
          <a:ln w="9525">
            <a:noFill/>
            <a:miter lim="800000"/>
            <a:headEnd/>
            <a:tailEnd/>
          </a:ln>
        </p:spPr>
        <p:txBody>
          <a:bodyPr anchor="ctr"/>
          <a:lstStyle/>
          <a:p>
            <a:pPr algn="ctr"/>
            <a:r>
              <a:rPr lang="en-US" sz="1200">
                <a:solidFill>
                  <a:srgbClr val="898989"/>
                </a:solidFill>
                <a:latin typeface="Calibri" pitchFamily="34" charset="0"/>
              </a:rPr>
              <a:t>Fillmore Workshop</a:t>
            </a:r>
          </a:p>
        </p:txBody>
      </p:sp>
      <p:sp>
        <p:nvSpPr>
          <p:cNvPr id="9" name="Slide Number Placeholder 5"/>
          <p:cNvSpPr txBox="1">
            <a:spLocks noGrp="1"/>
          </p:cNvSpPr>
          <p:nvPr/>
        </p:nvSpPr>
        <p:spPr>
          <a:xfrm>
            <a:off x="8077200" y="6356351"/>
            <a:ext cx="2133600" cy="365125"/>
          </a:xfrm>
          <a:prstGeom prst="rect">
            <a:avLst/>
          </a:prstGeom>
          <a:noFill/>
        </p:spPr>
        <p:txBody>
          <a:bodyPr anchor="ctr"/>
          <a:lstStyle/>
          <a:p>
            <a:pPr algn="r">
              <a:defRPr/>
            </a:pPr>
            <a:fld id="{46EBCF71-A04F-46AE-9568-F8EC5DA9C7AD}" type="slidenum">
              <a:rPr lang="en-US" sz="1200">
                <a:solidFill>
                  <a:schemeClr val="tx1">
                    <a:tint val="75000"/>
                  </a:schemeClr>
                </a:solidFill>
              </a:rPr>
              <a:pPr algn="r">
                <a:defRPr/>
              </a:pPr>
              <a:t>42</a:t>
            </a:fld>
            <a:endParaRPr lang="en-US" sz="1200">
              <a:solidFill>
                <a:schemeClr val="tx1">
                  <a:tint val="75000"/>
                </a:schemeClr>
              </a:solidFill>
            </a:endParaRPr>
          </a:p>
        </p:txBody>
      </p:sp>
      <p:sp>
        <p:nvSpPr>
          <p:cNvPr id="118789" name="Title 6"/>
          <p:cNvSpPr>
            <a:spLocks noGrp="1"/>
          </p:cNvSpPr>
          <p:nvPr>
            <p:ph type="title"/>
          </p:nvPr>
        </p:nvSpPr>
        <p:spPr/>
        <p:txBody>
          <a:bodyPr>
            <a:normAutofit/>
          </a:bodyPr>
          <a:lstStyle/>
          <a:p>
            <a:pPr eaLnBrk="1" hangingPunct="1"/>
            <a:r>
              <a:rPr lang="en-US" dirty="0"/>
              <a:t>Collocations: Examples &gt;&gt; Definitions</a:t>
            </a:r>
            <a:br>
              <a:rPr lang="en-US" sz="3200" dirty="0"/>
            </a:br>
            <a:r>
              <a:rPr lang="en-US" sz="3600" dirty="0"/>
              <a:t>(George Miller: Chomsky’s Mentor &amp; WordNet)</a:t>
            </a:r>
            <a:endParaRPr lang="en-US" sz="2800" dirty="0"/>
          </a:p>
        </p:txBody>
      </p:sp>
      <p:sp>
        <p:nvSpPr>
          <p:cNvPr id="4" name="Content Placeholder 3"/>
          <p:cNvSpPr>
            <a:spLocks noGrp="1"/>
          </p:cNvSpPr>
          <p:nvPr>
            <p:ph idx="1"/>
          </p:nvPr>
        </p:nvSpPr>
        <p:spPr/>
        <p:txBody>
          <a:bodyPr>
            <a:normAutofit fontScale="92500" lnSpcReduction="10000"/>
          </a:bodyPr>
          <a:lstStyle/>
          <a:p>
            <a:pPr eaLnBrk="1" hangingPunct="1"/>
            <a:r>
              <a:rPr lang="en-US" sz="3200" dirty="0"/>
              <a:t>Exercise: Use “erode” in a sentence:</a:t>
            </a:r>
          </a:p>
          <a:p>
            <a:pPr lvl="1" eaLnBrk="1" hangingPunct="1"/>
            <a:r>
              <a:rPr lang="en-US" sz="2800" i="1" dirty="0"/>
              <a:t>My family erodes a lot.</a:t>
            </a:r>
          </a:p>
          <a:p>
            <a:pPr eaLnBrk="1" hangingPunct="1"/>
            <a:r>
              <a:rPr lang="en-US" sz="3200" b="1" i="1" u="sng" dirty="0"/>
              <a:t>to eat </a:t>
            </a:r>
            <a:r>
              <a:rPr lang="en-US" sz="3200" dirty="0"/>
              <a:t>into or </a:t>
            </a:r>
            <a:r>
              <a:rPr lang="en-US" sz="3200" b="1" i="1" u="sng" dirty="0"/>
              <a:t>away</a:t>
            </a:r>
            <a:r>
              <a:rPr lang="en-US" sz="3200" dirty="0"/>
              <a:t>; destroy by slow consumption or disintegration </a:t>
            </a:r>
          </a:p>
          <a:p>
            <a:pPr lvl="1" eaLnBrk="1" hangingPunct="1"/>
            <a:r>
              <a:rPr lang="en-US" sz="2800" i="1" dirty="0"/>
              <a:t>Battery acid had eroded the engine.</a:t>
            </a:r>
          </a:p>
          <a:p>
            <a:pPr lvl="1" eaLnBrk="1" hangingPunct="1"/>
            <a:r>
              <a:rPr lang="en-US" sz="2800" i="1" dirty="0"/>
              <a:t>Inflation erodes the value of our money.</a:t>
            </a:r>
          </a:p>
          <a:p>
            <a:pPr eaLnBrk="1" hangingPunct="1"/>
            <a:r>
              <a:rPr lang="en-US" sz="3200" dirty="0"/>
              <a:t>Miller’s Conclusion:</a:t>
            </a:r>
          </a:p>
          <a:p>
            <a:pPr lvl="1" eaLnBrk="1" hangingPunct="1"/>
            <a:r>
              <a:rPr lang="en-US" sz="2800" dirty="0"/>
              <a:t>Dictionary examples are more helpful than definitions</a:t>
            </a:r>
          </a:p>
          <a:p>
            <a:r>
              <a:rPr lang="en-US" sz="3200" dirty="0"/>
              <a:t>Effective examples: </a:t>
            </a:r>
          </a:p>
          <a:p>
            <a:pPr lvl="1"/>
            <a:r>
              <a:rPr lang="en-US" sz="2800" dirty="0"/>
              <a:t>Make heavy use of collocations</a:t>
            </a:r>
          </a:p>
        </p:txBody>
      </p:sp>
      <p:sp>
        <p:nvSpPr>
          <p:cNvPr id="2" name="Date Placeholder 1"/>
          <p:cNvSpPr>
            <a:spLocks noGrp="1"/>
          </p:cNvSpPr>
          <p:nvPr>
            <p:ph type="dt" sz="half" idx="10"/>
          </p:nvPr>
        </p:nvSpPr>
        <p:spPr/>
        <p:txBody>
          <a:bodyPr/>
          <a:lstStyle/>
          <a:p>
            <a:pPr>
              <a:defRPr/>
            </a:pPr>
            <a:r>
              <a:rPr lang="en-US"/>
              <a:t>12/1/2017</a:t>
            </a:r>
          </a:p>
        </p:txBody>
      </p:sp>
      <p:sp>
        <p:nvSpPr>
          <p:cNvPr id="3" name="Slide Number Placeholder 2"/>
          <p:cNvSpPr>
            <a:spLocks noGrp="1"/>
          </p:cNvSpPr>
          <p:nvPr>
            <p:ph type="sldNum" sz="quarter" idx="12"/>
          </p:nvPr>
        </p:nvSpPr>
        <p:spPr/>
        <p:txBody>
          <a:bodyPr/>
          <a:lstStyle/>
          <a:p>
            <a:pPr>
              <a:defRPr/>
            </a:pPr>
            <a:fld id="{09E8992D-4903-48E0-A5EE-E5885E7F4C9E}" type="slidenum">
              <a:rPr lang="en-US" smtClean="0"/>
              <a:pPr>
                <a:defRPr/>
              </a:pPr>
              <a:t>42</a:t>
            </a:fld>
            <a:endParaRPr lang="en-US"/>
          </a:p>
        </p:txBody>
      </p:sp>
      <p:sp>
        <p:nvSpPr>
          <p:cNvPr id="5" name="Rectangular Callout 4"/>
          <p:cNvSpPr>
            <a:spLocks noChangeArrowheads="1"/>
          </p:cNvSpPr>
          <p:nvPr/>
        </p:nvSpPr>
        <p:spPr bwMode="auto">
          <a:xfrm>
            <a:off x="9746734" y="1870075"/>
            <a:ext cx="2057400" cy="609600"/>
          </a:xfrm>
          <a:prstGeom prst="wedgeRectCallout">
            <a:avLst>
              <a:gd name="adj1" fmla="val -57949"/>
              <a:gd name="adj2" fmla="val 98176"/>
            </a:avLst>
          </a:prstGeom>
          <a:solidFill>
            <a:schemeClr val="accent1"/>
          </a:solidFill>
          <a:ln w="25400" algn="ctr">
            <a:solidFill>
              <a:srgbClr val="385D8A"/>
            </a:solidFill>
            <a:miter lim="800000"/>
            <a:headEnd/>
            <a:tailEnd/>
          </a:ln>
        </p:spPr>
        <p:txBody>
          <a:bodyPr anchor="ctr"/>
          <a:lstStyle/>
          <a:p>
            <a:pPr algn="ctr">
              <a:defRPr/>
            </a:pPr>
            <a:r>
              <a:rPr lang="en-US" sz="3200" dirty="0">
                <a:solidFill>
                  <a:schemeClr val="lt1"/>
                </a:solidFill>
              </a:rPr>
              <a:t>Definition</a:t>
            </a:r>
          </a:p>
        </p:txBody>
      </p:sp>
      <p:sp>
        <p:nvSpPr>
          <p:cNvPr id="6" name="Rectangular Callout 5"/>
          <p:cNvSpPr/>
          <p:nvPr/>
        </p:nvSpPr>
        <p:spPr>
          <a:xfrm>
            <a:off x="8077200" y="3827584"/>
            <a:ext cx="2274277" cy="609600"/>
          </a:xfrm>
          <a:prstGeom prst="wedgeRectCallout">
            <a:avLst>
              <a:gd name="adj1" fmla="val -77144"/>
              <a:gd name="adj2" fmla="val -1322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t>Examples</a:t>
            </a:r>
          </a:p>
        </p:txBody>
      </p:sp>
      <p:sp>
        <p:nvSpPr>
          <p:cNvPr id="8" name="Rounded Rectangle 7">
            <a:extLst>
              <a:ext uri="{FF2B5EF4-FFF2-40B4-BE49-F238E27FC236}">
                <a16:creationId xmlns:a16="http://schemas.microsoft.com/office/drawing/2014/main" id="{18CB770B-5053-044D-FE8C-3CEEBA700904}"/>
              </a:ext>
            </a:extLst>
          </p:cNvPr>
          <p:cNvSpPr/>
          <p:nvPr/>
        </p:nvSpPr>
        <p:spPr>
          <a:xfrm>
            <a:off x="1568775" y="3488923"/>
            <a:ext cx="1805796" cy="373327"/>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388CC21-4882-C8DB-77E2-B21A1BE62B76}"/>
              </a:ext>
            </a:extLst>
          </p:cNvPr>
          <p:cNvSpPr/>
          <p:nvPr/>
        </p:nvSpPr>
        <p:spPr>
          <a:xfrm>
            <a:off x="5558389" y="3519403"/>
            <a:ext cx="1134148" cy="373327"/>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F2C297-4D75-87A6-BE91-A1DADC9FFB57}"/>
              </a:ext>
            </a:extLst>
          </p:cNvPr>
          <p:cNvSpPr/>
          <p:nvPr/>
        </p:nvSpPr>
        <p:spPr>
          <a:xfrm>
            <a:off x="1568774" y="3892730"/>
            <a:ext cx="2306539" cy="373327"/>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9897030-B944-5D28-4CD1-6DF56FC0763F}"/>
              </a:ext>
            </a:extLst>
          </p:cNvPr>
          <p:cNvSpPr/>
          <p:nvPr/>
        </p:nvSpPr>
        <p:spPr>
          <a:xfrm>
            <a:off x="4385998" y="3892731"/>
            <a:ext cx="2811636" cy="339636"/>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03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Righ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slide(from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P spid="8" grpId="0" animBg="1"/>
      <p:bldP spid="10"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BBF1-A24F-0D78-8D6F-8CE63C21FDCA}"/>
              </a:ext>
            </a:extLst>
          </p:cNvPr>
          <p:cNvSpPr>
            <a:spLocks noGrp="1"/>
          </p:cNvSpPr>
          <p:nvPr>
            <p:ph type="title"/>
          </p:nvPr>
        </p:nvSpPr>
        <p:spPr/>
        <p:txBody>
          <a:bodyPr/>
          <a:lstStyle/>
          <a:p>
            <a:r>
              <a:rPr lang="en-US" dirty="0"/>
              <a:t>Corpus-Based Lexicography</a:t>
            </a:r>
          </a:p>
        </p:txBody>
      </p:sp>
      <p:sp>
        <p:nvSpPr>
          <p:cNvPr id="3" name="Content Placeholder 2">
            <a:extLst>
              <a:ext uri="{FF2B5EF4-FFF2-40B4-BE49-F238E27FC236}">
                <a16:creationId xmlns:a16="http://schemas.microsoft.com/office/drawing/2014/main" id="{A773362E-52DC-9E41-0EC1-41C11C9DFA3D}"/>
              </a:ext>
            </a:extLst>
          </p:cNvPr>
          <p:cNvSpPr>
            <a:spLocks noGrp="1"/>
          </p:cNvSpPr>
          <p:nvPr>
            <p:ph idx="1"/>
          </p:nvPr>
        </p:nvSpPr>
        <p:spPr/>
        <p:txBody>
          <a:bodyPr/>
          <a:lstStyle/>
          <a:p>
            <a:r>
              <a:rPr lang="en-US" dirty="0"/>
              <a:t>Examples should be “natural”</a:t>
            </a:r>
          </a:p>
          <a:p>
            <a:pPr lvl="1"/>
            <a:r>
              <a:rPr lang="en-US" dirty="0"/>
              <a:t>Based on corpus evidence</a:t>
            </a:r>
          </a:p>
          <a:p>
            <a:pPr lvl="1"/>
            <a:r>
              <a:rPr lang="en-US" dirty="0"/>
              <a:t>Avoid temptation to make up examples</a:t>
            </a:r>
          </a:p>
          <a:p>
            <a:r>
              <a:rPr lang="en-US" dirty="0"/>
              <a:t>Representative (sorted by frequency)</a:t>
            </a:r>
          </a:p>
          <a:p>
            <a:pPr lvl="1"/>
            <a:r>
              <a:rPr lang="en-US" dirty="0"/>
              <a:t>Classify concordances by sense (collocates)</a:t>
            </a:r>
          </a:p>
          <a:p>
            <a:pPr lvl="1"/>
            <a:r>
              <a:rPr lang="en-US" dirty="0"/>
              <a:t>Sort senses by frequency</a:t>
            </a:r>
          </a:p>
          <a:p>
            <a:pPr lvl="1"/>
            <a:endParaRPr lang="en-US" dirty="0"/>
          </a:p>
        </p:txBody>
      </p:sp>
      <p:sp>
        <p:nvSpPr>
          <p:cNvPr id="4" name="Date Placeholder 3">
            <a:extLst>
              <a:ext uri="{FF2B5EF4-FFF2-40B4-BE49-F238E27FC236}">
                <a16:creationId xmlns:a16="http://schemas.microsoft.com/office/drawing/2014/main" id="{BFE8DFFB-B050-2727-B9E5-AFFDA1CD17F9}"/>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14A0EF14-8C8E-02FD-F7F6-2D083AFE82DE}"/>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C9E2EE23-9422-FF13-3247-0C4F942D13A8}"/>
              </a:ext>
            </a:extLst>
          </p:cNvPr>
          <p:cNvSpPr>
            <a:spLocks noGrp="1"/>
          </p:cNvSpPr>
          <p:nvPr>
            <p:ph type="sldNum" sz="quarter" idx="12"/>
          </p:nvPr>
        </p:nvSpPr>
        <p:spPr/>
        <p:txBody>
          <a:bodyPr/>
          <a:lstStyle/>
          <a:p>
            <a:fld id="{33A3D10F-77F7-DB43-842D-10933EFABD99}" type="slidenum">
              <a:rPr lang="en-US" smtClean="0"/>
              <a:t>43</a:t>
            </a:fld>
            <a:endParaRPr lang="en-US"/>
          </a:p>
        </p:txBody>
      </p:sp>
    </p:spTree>
    <p:extLst>
      <p:ext uri="{BB962C8B-B14F-4D97-AF65-F5344CB8AC3E}">
        <p14:creationId xmlns:p14="http://schemas.microsoft.com/office/powerpoint/2010/main" val="736826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EBAA-84A8-8266-E365-91E2D7A9DA06}"/>
              </a:ext>
            </a:extLst>
          </p:cNvPr>
          <p:cNvSpPr>
            <a:spLocks noGrp="1"/>
          </p:cNvSpPr>
          <p:nvPr>
            <p:ph type="title"/>
          </p:nvPr>
        </p:nvSpPr>
        <p:spPr/>
        <p:txBody>
          <a:bodyPr/>
          <a:lstStyle/>
          <a:p>
            <a:r>
              <a:rPr lang="en-US" dirty="0"/>
              <a:t>Corpus-Based Methods</a:t>
            </a:r>
            <a:br>
              <a:rPr lang="en-US" dirty="0"/>
            </a:br>
            <a:r>
              <a:rPr lang="en-US" dirty="0"/>
              <a:t>Lexicography </a:t>
            </a:r>
            <a:r>
              <a:rPr lang="en-US" dirty="0">
                <a:sym typeface="Wingdings" pitchFamily="2" charset="2"/>
              </a:rPr>
              <a:t> Engineering</a:t>
            </a:r>
            <a:endParaRPr lang="en-US" dirty="0"/>
          </a:p>
        </p:txBody>
      </p:sp>
      <p:sp>
        <p:nvSpPr>
          <p:cNvPr id="3" name="Content Placeholder 2">
            <a:extLst>
              <a:ext uri="{FF2B5EF4-FFF2-40B4-BE49-F238E27FC236}">
                <a16:creationId xmlns:a16="http://schemas.microsoft.com/office/drawing/2014/main" id="{5B3C25A3-7790-BDA9-BC52-D7C2B0575055}"/>
              </a:ext>
            </a:extLst>
          </p:cNvPr>
          <p:cNvSpPr>
            <a:spLocks noGrp="1"/>
          </p:cNvSpPr>
          <p:nvPr>
            <p:ph idx="1"/>
          </p:nvPr>
        </p:nvSpPr>
        <p:spPr/>
        <p:txBody>
          <a:bodyPr/>
          <a:lstStyle/>
          <a:p>
            <a:r>
              <a:rPr lang="en-US" dirty="0"/>
              <a:t>Collect a sample of text (corpus) </a:t>
            </a:r>
          </a:p>
          <a:p>
            <a:pPr lvl="1"/>
            <a:r>
              <a:rPr lang="en-US" dirty="0"/>
              <a:t>Brown Corpus</a:t>
            </a:r>
          </a:p>
          <a:p>
            <a:pPr lvl="1"/>
            <a:r>
              <a:rPr lang="en-US" dirty="0"/>
              <a:t>British National Corpus (BNC)</a:t>
            </a:r>
          </a:p>
          <a:p>
            <a:r>
              <a:rPr lang="en-US" dirty="0"/>
              <a:t>Create Concordances</a:t>
            </a:r>
          </a:p>
          <a:p>
            <a:pPr lvl="1"/>
            <a:r>
              <a:rPr lang="en-US" dirty="0"/>
              <a:t>Also known as key word in context (KWIC)</a:t>
            </a:r>
          </a:p>
          <a:p>
            <a:r>
              <a:rPr lang="en-US" dirty="0"/>
              <a:t>Identify collocations</a:t>
            </a:r>
          </a:p>
          <a:p>
            <a:r>
              <a:rPr lang="en-US" dirty="0"/>
              <a:t>Organize concordances into patterns</a:t>
            </a:r>
          </a:p>
          <a:p>
            <a:pPr lvl="1"/>
            <a:r>
              <a:rPr lang="en-US" dirty="0"/>
              <a:t>Save &lt;good&gt; from &lt;bad&gt;</a:t>
            </a:r>
          </a:p>
        </p:txBody>
      </p:sp>
      <p:sp>
        <p:nvSpPr>
          <p:cNvPr id="4" name="Date Placeholder 3">
            <a:extLst>
              <a:ext uri="{FF2B5EF4-FFF2-40B4-BE49-F238E27FC236}">
                <a16:creationId xmlns:a16="http://schemas.microsoft.com/office/drawing/2014/main" id="{90D34CF3-D6E7-A0F9-6370-B7663B122AAF}"/>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5FC8FDEF-CED2-DA3C-CA21-8EAE434E883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BF5BCA2D-60FC-9A95-B0EB-B9D41FB5A4FC}"/>
              </a:ext>
            </a:extLst>
          </p:cNvPr>
          <p:cNvSpPr>
            <a:spLocks noGrp="1"/>
          </p:cNvSpPr>
          <p:nvPr>
            <p:ph type="sldNum" sz="quarter" idx="12"/>
          </p:nvPr>
        </p:nvSpPr>
        <p:spPr/>
        <p:txBody>
          <a:bodyPr/>
          <a:lstStyle/>
          <a:p>
            <a:fld id="{33A3D10F-77F7-DB43-842D-10933EFABD99}" type="slidenum">
              <a:rPr lang="en-US" smtClean="0"/>
              <a:t>44</a:t>
            </a:fld>
            <a:endParaRPr lang="en-US"/>
          </a:p>
        </p:txBody>
      </p:sp>
    </p:spTree>
    <p:extLst>
      <p:ext uri="{BB962C8B-B14F-4D97-AF65-F5344CB8AC3E}">
        <p14:creationId xmlns:p14="http://schemas.microsoft.com/office/powerpoint/2010/main" val="194316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15215-8A78-F44E-F37E-914E30C58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F6BE8-64DC-FD24-742E-CF21D93A6649}"/>
              </a:ext>
            </a:extLst>
          </p:cNvPr>
          <p:cNvSpPr>
            <a:spLocks noGrp="1"/>
          </p:cNvSpPr>
          <p:nvPr>
            <p:ph type="title"/>
          </p:nvPr>
        </p:nvSpPr>
        <p:spPr>
          <a:xfrm rot="16200000">
            <a:off x="-2227986" y="2449898"/>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a:extLst>
              <a:ext uri="{FF2B5EF4-FFF2-40B4-BE49-F238E27FC236}">
                <a16:creationId xmlns:a16="http://schemas.microsoft.com/office/drawing/2014/main" id="{3AC823F8-8944-542A-4D1F-FDFF60203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544" y="90375"/>
            <a:ext cx="6104057" cy="8789370"/>
          </a:xfrm>
          <a:prstGeom prst="rect">
            <a:avLst/>
          </a:prstGeom>
          <a:ln>
            <a:solidFill>
              <a:schemeClr val="tx1"/>
            </a:solidFill>
          </a:ln>
        </p:spPr>
      </p:pic>
      <p:sp>
        <p:nvSpPr>
          <p:cNvPr id="5" name="Date Placeholder 4">
            <a:extLst>
              <a:ext uri="{FF2B5EF4-FFF2-40B4-BE49-F238E27FC236}">
                <a16:creationId xmlns:a16="http://schemas.microsoft.com/office/drawing/2014/main" id="{E5CAE179-C652-53FD-50E7-78CF02F20AC9}"/>
              </a:ext>
            </a:extLst>
          </p:cNvPr>
          <p:cNvSpPr>
            <a:spLocks noGrp="1"/>
          </p:cNvSpPr>
          <p:nvPr>
            <p:ph type="dt" sz="half" idx="10"/>
          </p:nvPr>
        </p:nvSpPr>
        <p:spPr/>
        <p:txBody>
          <a:bodyPr/>
          <a:lstStyle/>
          <a:p>
            <a:r>
              <a:rPr lang="en-US"/>
              <a:t>9/15/17</a:t>
            </a:r>
          </a:p>
        </p:txBody>
      </p:sp>
      <p:pic>
        <p:nvPicPr>
          <p:cNvPr id="6" name="Picture 5" descr="A table of numbers with text&#10;&#10;AI-generated content may be incorrect.">
            <a:extLst>
              <a:ext uri="{FF2B5EF4-FFF2-40B4-BE49-F238E27FC236}">
                <a16:creationId xmlns:a16="http://schemas.microsoft.com/office/drawing/2014/main" id="{E31950A2-EE38-392C-4105-2032D4362950}"/>
              </a:ext>
            </a:extLst>
          </p:cNvPr>
          <p:cNvPicPr>
            <a:picLocks noChangeAspect="1"/>
          </p:cNvPicPr>
          <p:nvPr/>
        </p:nvPicPr>
        <p:blipFill>
          <a:blip r:embed="rId3"/>
          <a:stretch>
            <a:fillRect/>
          </a:stretch>
        </p:blipFill>
        <p:spPr>
          <a:xfrm>
            <a:off x="7926287" y="90375"/>
            <a:ext cx="4178782" cy="6661709"/>
          </a:xfrm>
          <a:prstGeom prst="rect">
            <a:avLst/>
          </a:prstGeom>
          <a:ln>
            <a:solidFill>
              <a:schemeClr val="tx1"/>
            </a:solidFill>
          </a:ln>
        </p:spPr>
      </p:pic>
      <p:sp>
        <p:nvSpPr>
          <p:cNvPr id="7" name="Rounded Rectangle 6">
            <a:extLst>
              <a:ext uri="{FF2B5EF4-FFF2-40B4-BE49-F238E27FC236}">
                <a16:creationId xmlns:a16="http://schemas.microsoft.com/office/drawing/2014/main" id="{912265AA-5327-5692-1A53-BBF624404F03}"/>
              </a:ext>
            </a:extLst>
          </p:cNvPr>
          <p:cNvSpPr/>
          <p:nvPr/>
        </p:nvSpPr>
        <p:spPr>
          <a:xfrm>
            <a:off x="11204744" y="5170528"/>
            <a:ext cx="616729" cy="195440"/>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451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02F1A-B540-24B0-D3B9-1BF9F8707DB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3">
                <a:extLst>
                  <a:ext uri="{FF2B5EF4-FFF2-40B4-BE49-F238E27FC236}">
                    <a16:creationId xmlns:a16="http://schemas.microsoft.com/office/drawing/2014/main" id="{1A3CBF73-B30C-8DCC-58EE-0192DC081204}"/>
                  </a:ext>
                </a:extLst>
              </p:cNvPr>
              <p:cNvSpPr>
                <a:spLocks noGrp="1"/>
              </p:cNvSpPr>
              <p:nvPr>
                <p:ph type="title"/>
              </p:nvPr>
            </p:nvSpPr>
            <p:spPr/>
            <p:txBody>
              <a:bodyPr/>
              <a:lstStyle/>
              <a:p>
                <a:r>
                  <a:rPr lang="en-US" dirty="0"/>
                  <a:t>PMI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Lexical Semantics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Back Translation</a:t>
                </a:r>
              </a:p>
            </p:txBody>
          </p:sp>
        </mc:Choice>
        <mc:Fallback>
          <p:sp>
            <p:nvSpPr>
              <p:cNvPr id="4" name="Title 3">
                <a:extLst>
                  <a:ext uri="{FF2B5EF4-FFF2-40B4-BE49-F238E27FC236}">
                    <a16:creationId xmlns:a16="http://schemas.microsoft.com/office/drawing/2014/main" id="{1A3CBF73-B30C-8DCC-58EE-0192DC081204}"/>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B3FB386A-5066-AADA-83D6-CD61A2A30E8F}"/>
              </a:ext>
            </a:extLst>
          </p:cNvPr>
          <p:cNvSpPr>
            <a:spLocks noGrp="1"/>
          </p:cNvSpPr>
          <p:nvPr>
            <p:ph sz="half" idx="1"/>
          </p:nvPr>
        </p:nvSpPr>
        <p:spPr/>
        <p:txBody>
          <a:bodyPr>
            <a:normAutofit/>
          </a:bodyPr>
          <a:lstStyle/>
          <a:p>
            <a:r>
              <a:rPr lang="en-US" dirty="0">
                <a:sym typeface="Wingdings" pitchFamily="2" charset="2"/>
              </a:rPr>
              <a:t>PMI estimates collocations</a:t>
            </a:r>
          </a:p>
          <a:p>
            <a:pPr lvl="1"/>
            <a:r>
              <a:rPr lang="en-US" dirty="0">
                <a:sym typeface="Wingdings" pitchFamily="2" charset="2"/>
              </a:rPr>
              <a:t>Probability that two words </a:t>
            </a:r>
          </a:p>
          <a:p>
            <a:pPr lvl="2"/>
            <a:r>
              <a:rPr lang="en-US" dirty="0">
                <a:sym typeface="Wingdings" pitchFamily="2" charset="2"/>
              </a:rPr>
              <a:t>appear near one another, </a:t>
            </a:r>
          </a:p>
          <a:p>
            <a:pPr lvl="2"/>
            <a:r>
              <a:rPr lang="en-US" dirty="0">
                <a:sym typeface="Wingdings" pitchFamily="2" charset="2"/>
              </a:rPr>
              <a:t>normalized by chance</a:t>
            </a:r>
          </a:p>
          <a:p>
            <a:pPr lvl="1"/>
            <a:r>
              <a:rPr lang="en-US" i="1" dirty="0">
                <a:sym typeface="Wingdings" pitchFamily="2" charset="2"/>
              </a:rPr>
              <a:t>good / OK / bad</a:t>
            </a:r>
          </a:p>
          <a:p>
            <a:r>
              <a:rPr lang="en-US" dirty="0">
                <a:sym typeface="Wingdings" pitchFamily="2" charset="2"/>
              </a:rPr>
              <a:t>Back Translation</a:t>
            </a:r>
          </a:p>
          <a:p>
            <a:pPr lvl="1"/>
            <a:r>
              <a:rPr lang="en-US" dirty="0">
                <a:sym typeface="Wingdings" pitchFamily="2" charset="2"/>
              </a:rPr>
              <a:t>Random walk over translations</a:t>
            </a:r>
          </a:p>
          <a:p>
            <a:pPr lvl="1"/>
            <a:r>
              <a:rPr lang="en-US" i="1" dirty="0">
                <a:sym typeface="Wingdings" pitchFamily="2" charset="2"/>
              </a:rPr>
              <a:t>Good</a:t>
            </a:r>
            <a:r>
              <a:rPr lang="en-US" dirty="0">
                <a:sym typeface="Wingdings" pitchFamily="2" charset="2"/>
              </a:rPr>
              <a:t>  </a:t>
            </a:r>
            <a:r>
              <a:rPr lang="en-US" i="1" dirty="0">
                <a:sym typeface="Wingdings" pitchFamily="2" charset="2"/>
              </a:rPr>
              <a:t>Bien</a:t>
            </a:r>
            <a:r>
              <a:rPr lang="en-US" dirty="0">
                <a:sym typeface="Wingdings" pitchFamily="2" charset="2"/>
              </a:rPr>
              <a:t>  </a:t>
            </a:r>
            <a:r>
              <a:rPr lang="en-US" i="1" dirty="0">
                <a:sym typeface="Wingdings" pitchFamily="2" charset="2"/>
              </a:rPr>
              <a:t>OK</a:t>
            </a:r>
            <a:r>
              <a:rPr lang="en-US" dirty="0">
                <a:sym typeface="Wingdings" pitchFamily="2" charset="2"/>
              </a:rPr>
              <a:t> </a:t>
            </a:r>
          </a:p>
          <a:p>
            <a:pPr lvl="1"/>
            <a:r>
              <a:rPr lang="en-US" dirty="0"/>
              <a:t>But not, </a:t>
            </a:r>
            <a:r>
              <a:rPr lang="en-US" i="1" dirty="0"/>
              <a:t>good</a:t>
            </a:r>
            <a:r>
              <a:rPr lang="en-US" dirty="0"/>
              <a:t> </a:t>
            </a:r>
            <a:r>
              <a:rPr lang="en-US" dirty="0">
                <a:sym typeface="Wingdings" pitchFamily="2" charset="2"/>
              </a:rPr>
              <a:t> …  </a:t>
            </a:r>
            <a:r>
              <a:rPr lang="en-US" i="1" dirty="0">
                <a:sym typeface="Wingdings" pitchFamily="2" charset="2"/>
              </a:rPr>
              <a:t>bad</a:t>
            </a:r>
            <a:endParaRPr lang="en-US" i="1" dirty="0"/>
          </a:p>
        </p:txBody>
      </p:sp>
      <p:sp>
        <p:nvSpPr>
          <p:cNvPr id="10" name="Content Placeholder 9">
            <a:extLst>
              <a:ext uri="{FF2B5EF4-FFF2-40B4-BE49-F238E27FC236}">
                <a16:creationId xmlns:a16="http://schemas.microsoft.com/office/drawing/2014/main" id="{B9E313AF-2A8A-2D25-6967-9A4DC15CCBF6}"/>
              </a:ext>
            </a:extLst>
          </p:cNvPr>
          <p:cNvSpPr>
            <a:spLocks noGrp="1"/>
          </p:cNvSpPr>
          <p:nvPr>
            <p:ph sz="half" idx="2"/>
          </p:nvPr>
        </p:nvSpPr>
        <p:spPr/>
        <p:txBody>
          <a:bodyPr>
            <a:normAutofit/>
          </a:bodyPr>
          <a:lstStyle/>
          <a:p>
            <a:r>
              <a:rPr lang="en-US" dirty="0"/>
              <a:t>Large PMI</a:t>
            </a:r>
          </a:p>
          <a:p>
            <a:pPr lvl="1"/>
            <a:r>
              <a:rPr lang="en-US" dirty="0"/>
              <a:t>Collocations: </a:t>
            </a:r>
          </a:p>
          <a:p>
            <a:pPr lvl="2"/>
            <a:r>
              <a:rPr lang="en-US" i="1" dirty="0"/>
              <a:t>Truth, Justice &amp; American Way</a:t>
            </a:r>
          </a:p>
          <a:p>
            <a:pPr lvl="2"/>
            <a:r>
              <a:rPr lang="en-US" i="1" dirty="0"/>
              <a:t>Red, White and Blue</a:t>
            </a:r>
          </a:p>
          <a:p>
            <a:pPr lvl="1"/>
            <a:r>
              <a:rPr lang="en-US" dirty="0"/>
              <a:t>Synonyms: </a:t>
            </a:r>
            <a:r>
              <a:rPr lang="en-US" i="1" dirty="0"/>
              <a:t>true / correct</a:t>
            </a:r>
          </a:p>
          <a:p>
            <a:pPr lvl="1"/>
            <a:r>
              <a:rPr lang="en-US" dirty="0"/>
              <a:t>Antonyms: </a:t>
            </a:r>
            <a:r>
              <a:rPr lang="en-US" i="1" dirty="0"/>
              <a:t>true / false</a:t>
            </a:r>
          </a:p>
          <a:p>
            <a:pPr lvl="1"/>
            <a:r>
              <a:rPr lang="en-US" dirty="0"/>
              <a:t>Part-Whole: </a:t>
            </a:r>
            <a:r>
              <a:rPr lang="en-US" i="1" dirty="0"/>
              <a:t>window /house</a:t>
            </a:r>
          </a:p>
        </p:txBody>
      </p:sp>
      <p:pic>
        <p:nvPicPr>
          <p:cNvPr id="11" name="Content Placeholder 7" descr="A table with black text and white text&#10;&#10;Description automatically generated">
            <a:extLst>
              <a:ext uri="{FF2B5EF4-FFF2-40B4-BE49-F238E27FC236}">
                <a16:creationId xmlns:a16="http://schemas.microsoft.com/office/drawing/2014/main" id="{73A94736-D8C5-2E07-912A-60C6C5C1797A}"/>
              </a:ext>
            </a:extLst>
          </p:cNvPr>
          <p:cNvPicPr>
            <a:picLocks noChangeAspect="1"/>
          </p:cNvPicPr>
          <p:nvPr/>
        </p:nvPicPr>
        <p:blipFill>
          <a:blip r:embed="rId4"/>
          <a:stretch>
            <a:fillRect/>
          </a:stretch>
        </p:blipFill>
        <p:spPr>
          <a:xfrm>
            <a:off x="6477000" y="4606977"/>
            <a:ext cx="5181600" cy="2251023"/>
          </a:xfrm>
          <a:prstGeom prst="rect">
            <a:avLst/>
          </a:prstGeom>
          <a:ln>
            <a:solidFill>
              <a:schemeClr val="tx1"/>
            </a:solidFill>
          </a:ln>
        </p:spPr>
      </p:pic>
      <p:sp>
        <p:nvSpPr>
          <p:cNvPr id="2" name="Date Placeholder 1">
            <a:extLst>
              <a:ext uri="{FF2B5EF4-FFF2-40B4-BE49-F238E27FC236}">
                <a16:creationId xmlns:a16="http://schemas.microsoft.com/office/drawing/2014/main" id="{28A7EF04-A2BA-B468-8ABA-03102735E2BD}"/>
              </a:ext>
            </a:extLst>
          </p:cNvPr>
          <p:cNvSpPr>
            <a:spLocks noGrp="1"/>
          </p:cNvSpPr>
          <p:nvPr>
            <p:ph type="dt" sz="half" idx="10"/>
          </p:nvPr>
        </p:nvSpPr>
        <p:spPr/>
        <p:txBody>
          <a:bodyPr/>
          <a:lstStyle/>
          <a:p>
            <a:r>
              <a:rPr lang="en-US"/>
              <a:t>1/20/25</a:t>
            </a:r>
          </a:p>
        </p:txBody>
      </p:sp>
      <p:sp>
        <p:nvSpPr>
          <p:cNvPr id="6" name="Slide Number Placeholder 5">
            <a:extLst>
              <a:ext uri="{FF2B5EF4-FFF2-40B4-BE49-F238E27FC236}">
                <a16:creationId xmlns:a16="http://schemas.microsoft.com/office/drawing/2014/main" id="{C48F5BDD-43CC-76C7-4C52-405FA173EEE7}"/>
              </a:ext>
            </a:extLst>
          </p:cNvPr>
          <p:cNvSpPr>
            <a:spLocks noGrp="1"/>
          </p:cNvSpPr>
          <p:nvPr>
            <p:ph type="sldNum" sz="quarter" idx="12"/>
          </p:nvPr>
        </p:nvSpPr>
        <p:spPr/>
        <p:txBody>
          <a:bodyPr/>
          <a:lstStyle/>
          <a:p>
            <a:fld id="{AC8303C8-F240-AD4D-88C6-8C703D71C6A6}" type="slidenum">
              <a:rPr lang="en-US" smtClean="0"/>
              <a:t>46</a:t>
            </a:fld>
            <a:endParaRPr lang="en-US"/>
          </a:p>
        </p:txBody>
      </p:sp>
    </p:spTree>
    <p:extLst>
      <p:ext uri="{BB962C8B-B14F-4D97-AF65-F5344CB8AC3E}">
        <p14:creationId xmlns:p14="http://schemas.microsoft.com/office/powerpoint/2010/main" val="90294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AA378-6810-A62D-9AD0-0F2BFC7BBF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6C53E-847B-C34F-7A6C-706358D0FAB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3BCA20-D21B-6C59-D231-2EF1D4221A57}"/>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Lexical Semantics</a:t>
            </a:r>
          </a:p>
          <a:p>
            <a:pPr>
              <a:buFont typeface="Wingdings" pitchFamily="2" charset="2"/>
              <a:buChar char="Ø"/>
            </a:pPr>
            <a:r>
              <a:rPr lang="en-US" b="1" dirty="0"/>
              <a:t>Word Associations</a:t>
            </a:r>
          </a:p>
          <a:p>
            <a:r>
              <a:rPr lang="en-US" dirty="0"/>
              <a:t>Information Theory</a:t>
            </a:r>
          </a:p>
          <a:p>
            <a:r>
              <a:rPr lang="en-US" dirty="0"/>
              <a:t>Computational Linguistics</a:t>
            </a:r>
          </a:p>
          <a:p>
            <a:r>
              <a:rPr lang="en-US" dirty="0"/>
              <a:t>Corpora</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CDF30FF2-909A-A3F8-F18A-E29FEF379595}"/>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BA538B71-606D-6107-A9AE-4869D7F7621A}"/>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81B38968-0CFA-1207-ACE2-DA75E9C6836D}"/>
              </a:ext>
            </a:extLst>
          </p:cNvPr>
          <p:cNvSpPr>
            <a:spLocks noGrp="1"/>
          </p:cNvSpPr>
          <p:nvPr>
            <p:ph type="sldNum" sz="quarter" idx="12"/>
          </p:nvPr>
        </p:nvSpPr>
        <p:spPr/>
        <p:txBody>
          <a:bodyPr/>
          <a:lstStyle/>
          <a:p>
            <a:fld id="{33A3D10F-77F7-DB43-842D-10933EFABD99}" type="slidenum">
              <a:rPr lang="en-US" smtClean="0"/>
              <a:t>47</a:t>
            </a:fld>
            <a:endParaRPr lang="en-US"/>
          </a:p>
        </p:txBody>
      </p:sp>
    </p:spTree>
    <p:extLst>
      <p:ext uri="{BB962C8B-B14F-4D97-AF65-F5344CB8AC3E}">
        <p14:creationId xmlns:p14="http://schemas.microsoft.com/office/powerpoint/2010/main" val="137466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885F-FFF6-5DE4-8798-0A05340CBBA2}"/>
              </a:ext>
            </a:extLst>
          </p:cNvPr>
          <p:cNvSpPr>
            <a:spLocks noGrp="1"/>
          </p:cNvSpPr>
          <p:nvPr>
            <p:ph type="title"/>
          </p:nvPr>
        </p:nvSpPr>
        <p:spPr/>
        <p:txBody>
          <a:bodyPr/>
          <a:lstStyle/>
          <a:p>
            <a:r>
              <a:rPr lang="en-US" dirty="0"/>
              <a:t>Word Associations</a:t>
            </a:r>
            <a:br>
              <a:rPr lang="en-US" dirty="0"/>
            </a:br>
            <a:r>
              <a:rPr lang="en-US" sz="2800" dirty="0">
                <a:hlinkClick r:id="rId2"/>
              </a:rPr>
              <a:t>https://wordassociation.org/</a:t>
            </a:r>
            <a:r>
              <a:rPr lang="en-US" sz="2800" dirty="0"/>
              <a:t> </a:t>
            </a:r>
            <a:endParaRPr lang="en-US" dirty="0"/>
          </a:p>
        </p:txBody>
      </p:sp>
      <p:pic>
        <p:nvPicPr>
          <p:cNvPr id="8" name="Content Placeholder 7" descr="A screenshot of a computer&#10;&#10;AI-generated content may be incorrect.">
            <a:extLst>
              <a:ext uri="{FF2B5EF4-FFF2-40B4-BE49-F238E27FC236}">
                <a16:creationId xmlns:a16="http://schemas.microsoft.com/office/drawing/2014/main" id="{C8734ECB-019A-2B73-3F6A-6039D2CFC016}"/>
              </a:ext>
            </a:extLst>
          </p:cNvPr>
          <p:cNvPicPr>
            <a:picLocks noGrp="1" noChangeAspect="1"/>
          </p:cNvPicPr>
          <p:nvPr>
            <p:ph idx="1"/>
          </p:nvPr>
        </p:nvPicPr>
        <p:blipFill>
          <a:blip r:embed="rId3"/>
          <a:stretch>
            <a:fillRect/>
          </a:stretch>
        </p:blipFill>
        <p:spPr>
          <a:xfrm>
            <a:off x="2051032" y="1825625"/>
            <a:ext cx="8089936" cy="4351338"/>
          </a:xfrm>
        </p:spPr>
      </p:pic>
      <p:sp>
        <p:nvSpPr>
          <p:cNvPr id="4" name="Date Placeholder 3">
            <a:extLst>
              <a:ext uri="{FF2B5EF4-FFF2-40B4-BE49-F238E27FC236}">
                <a16:creationId xmlns:a16="http://schemas.microsoft.com/office/drawing/2014/main" id="{2132AFB4-B282-689F-9EF7-01D4072B5EC7}"/>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3028973F-2160-8735-6B8D-056F5E2C7174}"/>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9C17566-8C79-18AA-D524-1C8D1DD945F4}"/>
              </a:ext>
            </a:extLst>
          </p:cNvPr>
          <p:cNvSpPr>
            <a:spLocks noGrp="1"/>
          </p:cNvSpPr>
          <p:nvPr>
            <p:ph type="sldNum" sz="quarter" idx="12"/>
          </p:nvPr>
        </p:nvSpPr>
        <p:spPr/>
        <p:txBody>
          <a:bodyPr/>
          <a:lstStyle/>
          <a:p>
            <a:fld id="{33A3D10F-77F7-DB43-842D-10933EFABD99}" type="slidenum">
              <a:rPr lang="en-US" smtClean="0"/>
              <a:t>48</a:t>
            </a:fld>
            <a:endParaRPr lang="en-US"/>
          </a:p>
        </p:txBody>
      </p:sp>
      <p:pic>
        <p:nvPicPr>
          <p:cNvPr id="9" name="Picture 8">
            <a:extLst>
              <a:ext uri="{FF2B5EF4-FFF2-40B4-BE49-F238E27FC236}">
                <a16:creationId xmlns:a16="http://schemas.microsoft.com/office/drawing/2014/main" id="{2B64E0C3-F1BC-C780-0C11-854ED42F5D71}"/>
              </a:ext>
            </a:extLst>
          </p:cNvPr>
          <p:cNvPicPr>
            <a:picLocks noChangeAspect="1"/>
          </p:cNvPicPr>
          <p:nvPr/>
        </p:nvPicPr>
        <p:blipFill>
          <a:blip r:embed="rId4"/>
          <a:stretch>
            <a:fillRect/>
          </a:stretch>
        </p:blipFill>
        <p:spPr>
          <a:xfrm>
            <a:off x="9866599" y="62398"/>
            <a:ext cx="2221230" cy="2221230"/>
          </a:xfrm>
          <a:prstGeom prst="rect">
            <a:avLst/>
          </a:prstGeom>
        </p:spPr>
      </p:pic>
    </p:spTree>
    <p:extLst>
      <p:ext uri="{BB962C8B-B14F-4D97-AF65-F5344CB8AC3E}">
        <p14:creationId xmlns:p14="http://schemas.microsoft.com/office/powerpoint/2010/main" val="2768691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0FC26A-FB37-61C8-5059-CC615E446DA4}"/>
              </a:ext>
            </a:extLst>
          </p:cNvPr>
          <p:cNvSpPr>
            <a:spLocks noGrp="1"/>
          </p:cNvSpPr>
          <p:nvPr>
            <p:ph type="title"/>
          </p:nvPr>
        </p:nvSpPr>
        <p:spPr/>
        <p:txBody>
          <a:bodyPr>
            <a:normAutofit/>
          </a:bodyPr>
          <a:lstStyle/>
          <a:p>
            <a:r>
              <a:rPr lang="en-US" sz="4000" dirty="0">
                <a:hlinkClick r:id="rId2"/>
              </a:rPr>
              <a:t>https://en.wikipedia.org/wiki/Gestalt_psychology</a:t>
            </a:r>
            <a:r>
              <a:rPr lang="en-US" sz="4000" dirty="0"/>
              <a:t> </a:t>
            </a:r>
          </a:p>
        </p:txBody>
      </p:sp>
      <p:sp>
        <p:nvSpPr>
          <p:cNvPr id="11" name="Content Placeholder 10">
            <a:extLst>
              <a:ext uri="{FF2B5EF4-FFF2-40B4-BE49-F238E27FC236}">
                <a16:creationId xmlns:a16="http://schemas.microsoft.com/office/drawing/2014/main" id="{9D3C74A1-CC31-D235-E8B8-0A306C11958C}"/>
              </a:ext>
            </a:extLst>
          </p:cNvPr>
          <p:cNvSpPr>
            <a:spLocks noGrp="1"/>
          </p:cNvSpPr>
          <p:nvPr>
            <p:ph idx="1"/>
          </p:nvPr>
        </p:nvSpPr>
        <p:spPr/>
        <p:txBody>
          <a:bodyPr/>
          <a:lstStyle/>
          <a:p>
            <a:r>
              <a:rPr lang="en-US" dirty="0">
                <a:solidFill>
                  <a:schemeClr val="bg2">
                    <a:lumMod val="75000"/>
                  </a:schemeClr>
                </a:solidFill>
                <a:latin typeface="Arial" panose="020B0604020202020204" pitchFamily="34" charset="0"/>
              </a:rPr>
              <a:t>“</a:t>
            </a:r>
            <a:r>
              <a:rPr lang="en-US" b="0" i="0" dirty="0">
                <a:solidFill>
                  <a:schemeClr val="bg2">
                    <a:lumMod val="75000"/>
                  </a:schemeClr>
                </a:solidFill>
                <a:effectLst/>
                <a:latin typeface="Arial" panose="020B0604020202020204" pitchFamily="34" charset="0"/>
              </a:rPr>
              <a:t>atomism,” also known as </a:t>
            </a:r>
            <a:r>
              <a:rPr lang="en-US" dirty="0">
                <a:solidFill>
                  <a:schemeClr val="bg2">
                    <a:lumMod val="75000"/>
                  </a:schemeClr>
                </a:solidFill>
                <a:latin typeface="Arial" panose="020B0604020202020204" pitchFamily="34" charset="0"/>
              </a:rPr>
              <a:t>“</a:t>
            </a:r>
            <a:r>
              <a:rPr lang="en-US" b="0" i="0" dirty="0">
                <a:solidFill>
                  <a:schemeClr val="bg2">
                    <a:lumMod val="75000"/>
                  </a:schemeClr>
                </a:solidFill>
                <a:effectLst/>
                <a:latin typeface="Arial" panose="020B0604020202020204" pitchFamily="34" charset="0"/>
              </a:rPr>
              <a:t>elementalism,’’ </a:t>
            </a:r>
          </a:p>
          <a:p>
            <a:pPr lvl="1"/>
            <a:r>
              <a:rPr lang="en-US" b="0" i="0" dirty="0">
                <a:solidFill>
                  <a:schemeClr val="bg2">
                    <a:lumMod val="75000"/>
                  </a:schemeClr>
                </a:solidFill>
                <a:effectLst/>
                <a:latin typeface="Arial" panose="020B0604020202020204" pitchFamily="34" charset="0"/>
              </a:rPr>
              <a:t>the view that all knowledge, even complex abstract ideas, is built from simple, elementary constituents</a:t>
            </a:r>
          </a:p>
          <a:p>
            <a:r>
              <a:rPr lang="en-US" b="0" i="0" dirty="0">
                <a:solidFill>
                  <a:schemeClr val="bg2">
                    <a:lumMod val="75000"/>
                  </a:schemeClr>
                </a:solidFill>
                <a:effectLst/>
                <a:latin typeface="Arial" panose="020B0604020202020204" pitchFamily="34" charset="0"/>
              </a:rPr>
              <a:t>“sensationalism,”</a:t>
            </a:r>
          </a:p>
          <a:p>
            <a:pPr lvl="1"/>
            <a:r>
              <a:rPr lang="en-US" b="0" i="0" dirty="0">
                <a:solidFill>
                  <a:schemeClr val="bg2">
                    <a:lumMod val="75000"/>
                  </a:schemeClr>
                </a:solidFill>
                <a:effectLst/>
                <a:latin typeface="Arial" panose="020B0604020202020204" pitchFamily="34" charset="0"/>
              </a:rPr>
              <a:t>the view that the simplest constituents—the atoms of thought—are elementary </a:t>
            </a:r>
            <a:r>
              <a:rPr lang="en-US" b="0" i="0" u="none" strike="noStrike" dirty="0">
                <a:solidFill>
                  <a:schemeClr val="bg2">
                    <a:lumMod val="75000"/>
                  </a:schemeClr>
                </a:solidFill>
                <a:effectLst/>
                <a:latin typeface="Arial" panose="020B0604020202020204" pitchFamily="34" charset="0"/>
                <a:hlinkClick r:id="rId3" tooltip="Sense data">
                  <a:extLst>
                    <a:ext uri="{A12FA001-AC4F-418D-AE19-62706E023703}">
                      <ahyp:hlinkClr xmlns:ahyp="http://schemas.microsoft.com/office/drawing/2018/hyperlinkcolor" val="tx"/>
                    </a:ext>
                  </a:extLst>
                </a:hlinkClick>
              </a:rPr>
              <a:t>sense impressions</a:t>
            </a:r>
            <a:endParaRPr lang="en-US" b="0" i="0" dirty="0">
              <a:solidFill>
                <a:schemeClr val="bg2">
                  <a:lumMod val="75000"/>
                </a:schemeClr>
              </a:solidFill>
              <a:effectLst/>
              <a:latin typeface="Arial" panose="020B0604020202020204" pitchFamily="34" charset="0"/>
            </a:endParaRPr>
          </a:p>
          <a:p>
            <a:pPr>
              <a:buFont typeface="Wingdings" pitchFamily="2" charset="2"/>
              <a:buChar char="Ø"/>
            </a:pPr>
            <a:r>
              <a:rPr lang="en-US" dirty="0">
                <a:solidFill>
                  <a:srgbClr val="202122"/>
                </a:solidFill>
                <a:latin typeface="Arial" panose="020B0604020202020204" pitchFamily="34" charset="0"/>
              </a:rPr>
              <a:t>“</a:t>
            </a:r>
            <a:r>
              <a:rPr lang="en-US" b="1" i="0" dirty="0">
                <a:solidFill>
                  <a:srgbClr val="202122"/>
                </a:solidFill>
                <a:effectLst/>
                <a:latin typeface="Arial" panose="020B0604020202020204" pitchFamily="34" charset="0"/>
              </a:rPr>
              <a:t>associationism</a:t>
            </a:r>
            <a:r>
              <a:rPr lang="en-US" b="0" i="0" dirty="0">
                <a:solidFill>
                  <a:srgbClr val="202122"/>
                </a:solidFill>
                <a:effectLst/>
                <a:latin typeface="Arial" panose="020B0604020202020204" pitchFamily="34" charset="0"/>
              </a:rPr>
              <a:t>,”</a:t>
            </a:r>
          </a:p>
          <a:p>
            <a:pPr lvl="1"/>
            <a:r>
              <a:rPr lang="en-US" b="0" i="0" dirty="0">
                <a:solidFill>
                  <a:srgbClr val="202122"/>
                </a:solidFill>
                <a:effectLst/>
                <a:latin typeface="Arial" panose="020B0604020202020204" pitchFamily="34" charset="0"/>
              </a:rPr>
              <a:t>the view that more complex ideas arise </a:t>
            </a:r>
          </a:p>
          <a:p>
            <a:pPr lvl="1"/>
            <a:r>
              <a:rPr lang="en-US" b="0" i="0" dirty="0">
                <a:solidFill>
                  <a:srgbClr val="202122"/>
                </a:solidFill>
                <a:effectLst/>
                <a:latin typeface="Arial" panose="020B0604020202020204" pitchFamily="34" charset="0"/>
              </a:rPr>
              <a:t>from the association of simpler ideas.</a:t>
            </a:r>
          </a:p>
          <a:p>
            <a:endParaRPr lang="en-US" dirty="0"/>
          </a:p>
        </p:txBody>
      </p:sp>
      <p:sp>
        <p:nvSpPr>
          <p:cNvPr id="7" name="Date Placeholder 6">
            <a:extLst>
              <a:ext uri="{FF2B5EF4-FFF2-40B4-BE49-F238E27FC236}">
                <a16:creationId xmlns:a16="http://schemas.microsoft.com/office/drawing/2014/main" id="{F0BC9215-4492-1A75-480E-7C751B9E069F}"/>
              </a:ext>
            </a:extLst>
          </p:cNvPr>
          <p:cNvSpPr>
            <a:spLocks noGrp="1"/>
          </p:cNvSpPr>
          <p:nvPr>
            <p:ph type="dt" sz="half" idx="10"/>
          </p:nvPr>
        </p:nvSpPr>
        <p:spPr/>
        <p:txBody>
          <a:bodyPr/>
          <a:lstStyle/>
          <a:p>
            <a:r>
              <a:rPr lang="en-US"/>
              <a:t>1/20/25</a:t>
            </a:r>
          </a:p>
        </p:txBody>
      </p:sp>
      <p:sp>
        <p:nvSpPr>
          <p:cNvPr id="8" name="Footer Placeholder 7">
            <a:extLst>
              <a:ext uri="{FF2B5EF4-FFF2-40B4-BE49-F238E27FC236}">
                <a16:creationId xmlns:a16="http://schemas.microsoft.com/office/drawing/2014/main" id="{5C294A46-36D8-7AE4-0733-D7BFA84F4693}"/>
              </a:ext>
            </a:extLst>
          </p:cNvPr>
          <p:cNvSpPr>
            <a:spLocks noGrp="1"/>
          </p:cNvSpPr>
          <p:nvPr>
            <p:ph type="ftr" sz="quarter" idx="11"/>
          </p:nvPr>
        </p:nvSpPr>
        <p:spPr/>
        <p:txBody>
          <a:bodyPr/>
          <a:lstStyle/>
          <a:p>
            <a:r>
              <a:rPr lang="en-US"/>
              <a:t>BUCC</a:t>
            </a:r>
          </a:p>
        </p:txBody>
      </p:sp>
      <p:sp>
        <p:nvSpPr>
          <p:cNvPr id="9" name="Slide Number Placeholder 8">
            <a:extLst>
              <a:ext uri="{FF2B5EF4-FFF2-40B4-BE49-F238E27FC236}">
                <a16:creationId xmlns:a16="http://schemas.microsoft.com/office/drawing/2014/main" id="{B6415D84-9FBD-54C8-259E-9373983FAEF3}"/>
              </a:ext>
            </a:extLst>
          </p:cNvPr>
          <p:cNvSpPr>
            <a:spLocks noGrp="1"/>
          </p:cNvSpPr>
          <p:nvPr>
            <p:ph type="sldNum" sz="quarter" idx="12"/>
          </p:nvPr>
        </p:nvSpPr>
        <p:spPr/>
        <p:txBody>
          <a:bodyPr/>
          <a:lstStyle/>
          <a:p>
            <a:fld id="{AC8303C8-F240-AD4D-88C6-8C703D71C6A6}" type="slidenum">
              <a:rPr lang="en-US" smtClean="0"/>
              <a:t>49</a:t>
            </a:fld>
            <a:endParaRPr lang="en-US"/>
          </a:p>
        </p:txBody>
      </p:sp>
      <p:sp>
        <p:nvSpPr>
          <p:cNvPr id="12" name="Rounded Rectangular Callout 11">
            <a:extLst>
              <a:ext uri="{FF2B5EF4-FFF2-40B4-BE49-F238E27FC236}">
                <a16:creationId xmlns:a16="http://schemas.microsoft.com/office/drawing/2014/main" id="{D71BFCBD-4E01-A5A5-81E3-361ED850AC64}"/>
              </a:ext>
            </a:extLst>
          </p:cNvPr>
          <p:cNvSpPr/>
          <p:nvPr/>
        </p:nvSpPr>
        <p:spPr>
          <a:xfrm>
            <a:off x="2989085" y="5747103"/>
            <a:ext cx="3460306" cy="519553"/>
          </a:xfrm>
          <a:prstGeom prst="wedgeRoundRectCallout">
            <a:avLst>
              <a:gd name="adj1" fmla="val -28394"/>
              <a:gd name="adj2" fmla="val -956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PMI: Word Associations</a:t>
            </a:r>
          </a:p>
        </p:txBody>
      </p:sp>
    </p:spTree>
    <p:extLst>
      <p:ext uri="{BB962C8B-B14F-4D97-AF65-F5344CB8AC3E}">
        <p14:creationId xmlns:p14="http://schemas.microsoft.com/office/powerpoint/2010/main" val="885597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7D13-A622-BFC7-3438-7F1B320C8487}"/>
            </a:ext>
          </a:extLst>
        </p:cNvPr>
        <p:cNvGrpSpPr/>
        <p:nvPr/>
      </p:nvGrpSpPr>
      <p:grpSpPr>
        <a:xfrm>
          <a:off x="0" y="0"/>
          <a:ext cx="0" cy="0"/>
          <a:chOff x="0" y="0"/>
          <a:chExt cx="0" cy="0"/>
        </a:xfrm>
      </p:grpSpPr>
      <p:pic>
        <p:nvPicPr>
          <p:cNvPr id="9" name="Picture 8" descr="A close-up of a document&#10;&#10;AI-generated content may be incorrect.">
            <a:extLst>
              <a:ext uri="{FF2B5EF4-FFF2-40B4-BE49-F238E27FC236}">
                <a16:creationId xmlns:a16="http://schemas.microsoft.com/office/drawing/2014/main" id="{32C8B80E-9A38-C138-0191-F246E430772C}"/>
              </a:ext>
            </a:extLst>
          </p:cNvPr>
          <p:cNvPicPr>
            <a:picLocks noChangeAspect="1"/>
          </p:cNvPicPr>
          <p:nvPr/>
        </p:nvPicPr>
        <p:blipFill>
          <a:blip r:embed="rId2"/>
          <a:srcRect t="4372"/>
          <a:stretch>
            <a:fillRect/>
          </a:stretch>
        </p:blipFill>
        <p:spPr>
          <a:xfrm>
            <a:off x="970024" y="199292"/>
            <a:ext cx="11139281" cy="5591908"/>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F30A71A8-9F08-276C-095E-AE2A3E4D1B29}"/>
              </a:ext>
            </a:extLst>
          </p:cNvPr>
          <p:cNvPicPr>
            <a:picLocks noChangeAspect="1"/>
          </p:cNvPicPr>
          <p:nvPr/>
        </p:nvPicPr>
        <p:blipFill>
          <a:blip r:embed="rId3"/>
          <a:stretch>
            <a:fillRect/>
          </a:stretch>
        </p:blipFill>
        <p:spPr>
          <a:xfrm>
            <a:off x="52754" y="5220920"/>
            <a:ext cx="3488792" cy="1500555"/>
          </a:xfrm>
          <a:prstGeom prst="rect">
            <a:avLst/>
          </a:prstGeom>
          <a:noFill/>
          <a:ln>
            <a:solidFill>
              <a:schemeClr val="accent1">
                <a:shade val="50000"/>
              </a:schemeClr>
            </a:solidFill>
          </a:ln>
        </p:spPr>
      </p:pic>
      <p:sp>
        <p:nvSpPr>
          <p:cNvPr id="3" name="Footer Placeholder 2">
            <a:extLst>
              <a:ext uri="{FF2B5EF4-FFF2-40B4-BE49-F238E27FC236}">
                <a16:creationId xmlns:a16="http://schemas.microsoft.com/office/drawing/2014/main" id="{950FF15C-0CDC-E1C5-3B60-13BE8DDC6F52}"/>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D644C694-9790-244F-5857-2BB8D07F5F6E}"/>
              </a:ext>
            </a:extLst>
          </p:cNvPr>
          <p:cNvSpPr>
            <a:spLocks noGrp="1"/>
          </p:cNvSpPr>
          <p:nvPr>
            <p:ph type="sldNum" sz="quarter" idx="12"/>
          </p:nvPr>
        </p:nvSpPr>
        <p:spPr/>
        <p:txBody>
          <a:bodyPr/>
          <a:lstStyle/>
          <a:p>
            <a:fld id="{33A3D10F-77F7-DB43-842D-10933EFABD99}" type="slidenum">
              <a:rPr lang="en-US" smtClean="0"/>
              <a:t>5</a:t>
            </a:fld>
            <a:endParaRPr lang="en-US"/>
          </a:p>
        </p:txBody>
      </p:sp>
      <p:pic>
        <p:nvPicPr>
          <p:cNvPr id="5" name="Content Placeholder 4" descr="A screenshot of a book&#10;&#10;AI-generated content may be incorrect.">
            <a:extLst>
              <a:ext uri="{FF2B5EF4-FFF2-40B4-BE49-F238E27FC236}">
                <a16:creationId xmlns:a16="http://schemas.microsoft.com/office/drawing/2014/main" id="{4E58C12F-F748-D597-3D67-3851AE581C73}"/>
              </a:ext>
            </a:extLst>
          </p:cNvPr>
          <p:cNvPicPr>
            <a:picLocks noChangeAspect="1"/>
          </p:cNvPicPr>
          <p:nvPr/>
        </p:nvPicPr>
        <p:blipFill>
          <a:blip r:embed="rId4"/>
          <a:stretch>
            <a:fillRect/>
          </a:stretch>
        </p:blipFill>
        <p:spPr>
          <a:xfrm>
            <a:off x="52754" y="3239936"/>
            <a:ext cx="3528646" cy="1861354"/>
          </a:xfrm>
          <a:prstGeom prst="rect">
            <a:avLst/>
          </a:prstGeom>
        </p:spPr>
      </p:pic>
      <p:sp>
        <p:nvSpPr>
          <p:cNvPr id="6" name="Rounded Rectangle 5">
            <a:extLst>
              <a:ext uri="{FF2B5EF4-FFF2-40B4-BE49-F238E27FC236}">
                <a16:creationId xmlns:a16="http://schemas.microsoft.com/office/drawing/2014/main" id="{427A685A-DC3D-F05D-6F9D-7A5478DFC89E}"/>
              </a:ext>
            </a:extLst>
          </p:cNvPr>
          <p:cNvSpPr/>
          <p:nvPr/>
        </p:nvSpPr>
        <p:spPr>
          <a:xfrm>
            <a:off x="6638725" y="3527890"/>
            <a:ext cx="2313686" cy="774143"/>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117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02818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B66A53-8BCB-4F62-1DA8-48A69E597487}"/>
              </a:ext>
            </a:extLst>
          </p:cNvPr>
          <p:cNvSpPr>
            <a:spLocks noGrp="1"/>
          </p:cNvSpPr>
          <p:nvPr>
            <p:ph type="title"/>
          </p:nvPr>
        </p:nvSpPr>
        <p:spPr/>
        <p:txBody>
          <a:bodyPr>
            <a:normAutofit/>
          </a:bodyPr>
          <a:lstStyle/>
          <a:p>
            <a:r>
              <a:rPr lang="en-US" dirty="0"/>
              <a:t>Size of Priming Effect (Split Second):</a:t>
            </a:r>
            <a:br>
              <a:rPr lang="en-US" dirty="0"/>
            </a:br>
            <a:r>
              <a:rPr lang="en-US" dirty="0"/>
              <a:t>855 msec v. 940 msec (from previous slide)</a:t>
            </a:r>
          </a:p>
        </p:txBody>
      </p:sp>
      <p:sp>
        <p:nvSpPr>
          <p:cNvPr id="7" name="Content Placeholder 6">
            <a:extLst>
              <a:ext uri="{FF2B5EF4-FFF2-40B4-BE49-F238E27FC236}">
                <a16:creationId xmlns:a16="http://schemas.microsoft.com/office/drawing/2014/main" id="{D8BEDEBF-014D-8B3F-2D57-6D1AFE728FCC}"/>
              </a:ext>
            </a:extLst>
          </p:cNvPr>
          <p:cNvSpPr>
            <a:spLocks noGrp="1"/>
          </p:cNvSpPr>
          <p:nvPr>
            <p:ph sz="half" idx="1"/>
          </p:nvPr>
        </p:nvSpPr>
        <p:spPr/>
        <p:txBody>
          <a:bodyPr>
            <a:normAutofit lnSpcReduction="10000"/>
          </a:bodyPr>
          <a:lstStyle/>
          <a:p>
            <a:r>
              <a:rPr lang="en-US" dirty="0"/>
              <a:t>System 1 vs System 2</a:t>
            </a:r>
          </a:p>
          <a:p>
            <a:pPr marL="914400" lvl="1" indent="-457200">
              <a:buFont typeface="+mj-lt"/>
              <a:buAutoNum type="arabicPeriod"/>
            </a:pPr>
            <a:r>
              <a:rPr lang="en-US" dirty="0"/>
              <a:t>Fast (Unconscious) </a:t>
            </a:r>
          </a:p>
          <a:p>
            <a:pPr marL="914400" lvl="1" indent="-457200">
              <a:buFont typeface="+mj-lt"/>
              <a:buAutoNum type="arabicPeriod"/>
            </a:pPr>
            <a:r>
              <a:rPr lang="en-US" dirty="0"/>
              <a:t>Slow</a:t>
            </a:r>
          </a:p>
          <a:p>
            <a:pPr marL="914400" lvl="1" indent="-457200">
              <a:buFont typeface="+mj-lt"/>
              <a:buAutoNum type="arabicPeriod"/>
            </a:pPr>
            <a:endParaRPr lang="en-US" dirty="0"/>
          </a:p>
          <a:p>
            <a:r>
              <a:rPr lang="en-US" dirty="0"/>
              <a:t>Rules of Thumb</a:t>
            </a:r>
          </a:p>
          <a:p>
            <a:pPr lvl="1"/>
            <a:r>
              <a:rPr lang="en-US" dirty="0"/>
              <a:t>500 msec: </a:t>
            </a:r>
          </a:p>
          <a:p>
            <a:pPr lvl="2"/>
            <a:r>
              <a:rPr lang="en-US" dirty="0"/>
              <a:t>Push a button after tone</a:t>
            </a:r>
          </a:p>
          <a:p>
            <a:pPr lvl="1"/>
            <a:r>
              <a:rPr lang="en-US" dirty="0"/>
              <a:t>1000 msec: Lexical retrieval</a:t>
            </a:r>
          </a:p>
          <a:p>
            <a:pPr lvl="2"/>
            <a:r>
              <a:rPr lang="en-US" dirty="0"/>
              <a:t>Push one button for words and another button for non-words</a:t>
            </a:r>
          </a:p>
          <a:p>
            <a:pPr lvl="1"/>
            <a:r>
              <a:rPr lang="en-US" dirty="0"/>
              <a:t>Longer: System 2</a:t>
            </a:r>
          </a:p>
          <a:p>
            <a:pPr lvl="2"/>
            <a:r>
              <a:rPr lang="en-US" dirty="0"/>
              <a:t>Explain your work</a:t>
            </a:r>
          </a:p>
        </p:txBody>
      </p:sp>
      <p:pic>
        <p:nvPicPr>
          <p:cNvPr id="10" name="Content Placeholder 9" descr="A book cover with a pencil&#10;&#10;AI-generated content may be incorrect.">
            <a:extLst>
              <a:ext uri="{FF2B5EF4-FFF2-40B4-BE49-F238E27FC236}">
                <a16:creationId xmlns:a16="http://schemas.microsoft.com/office/drawing/2014/main" id="{D2249A43-BC3C-09B0-4B4B-DDF66B463C67}"/>
              </a:ext>
            </a:extLst>
          </p:cNvPr>
          <p:cNvPicPr>
            <a:picLocks noGrp="1" noChangeAspect="1"/>
          </p:cNvPicPr>
          <p:nvPr>
            <p:ph sz="half" idx="2"/>
          </p:nvPr>
        </p:nvPicPr>
        <p:blipFill>
          <a:blip r:embed="rId2"/>
          <a:stretch>
            <a:fillRect/>
          </a:stretch>
        </p:blipFill>
        <p:spPr>
          <a:xfrm>
            <a:off x="6918033" y="1825625"/>
            <a:ext cx="3689934" cy="4351338"/>
          </a:xfrm>
        </p:spPr>
      </p:pic>
      <p:sp>
        <p:nvSpPr>
          <p:cNvPr id="3" name="Date Placeholder 2">
            <a:extLst>
              <a:ext uri="{FF2B5EF4-FFF2-40B4-BE49-F238E27FC236}">
                <a16:creationId xmlns:a16="http://schemas.microsoft.com/office/drawing/2014/main" id="{950B6167-8BF4-B5DD-833A-E98F51B3C325}"/>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16EA505A-90BB-6A2B-0A79-87203AF524B4}"/>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0D3F6535-A877-9813-1C1F-5459FC8228C0}"/>
              </a:ext>
            </a:extLst>
          </p:cNvPr>
          <p:cNvSpPr>
            <a:spLocks noGrp="1"/>
          </p:cNvSpPr>
          <p:nvPr>
            <p:ph type="sldNum" sz="quarter" idx="12"/>
          </p:nvPr>
        </p:nvSpPr>
        <p:spPr/>
        <p:txBody>
          <a:bodyPr/>
          <a:lstStyle/>
          <a:p>
            <a:fld id="{33A3D10F-77F7-DB43-842D-10933EFABD99}" type="slidenum">
              <a:rPr lang="en-US" smtClean="0"/>
              <a:t>51</a:t>
            </a:fld>
            <a:endParaRPr lang="en-US"/>
          </a:p>
        </p:txBody>
      </p:sp>
    </p:spTree>
    <p:extLst>
      <p:ext uri="{BB962C8B-B14F-4D97-AF65-F5344CB8AC3E}">
        <p14:creationId xmlns:p14="http://schemas.microsoft.com/office/powerpoint/2010/main" val="112662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F21C1-B5FE-43F0-A0BE-7369B3504E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CD96565-798C-01A5-BAF7-BAFD508529BA}"/>
              </a:ext>
            </a:extLst>
          </p:cNvPr>
          <p:cNvSpPr>
            <a:spLocks noGrp="1"/>
          </p:cNvSpPr>
          <p:nvPr>
            <p:ph type="title"/>
          </p:nvPr>
        </p:nvSpPr>
        <p:spPr/>
        <p:txBody>
          <a:bodyPr>
            <a:normAutofit/>
          </a:bodyPr>
          <a:lstStyle/>
          <a:p>
            <a:r>
              <a:rPr lang="en-US" dirty="0"/>
              <a:t>Thinking Fast and Slow</a:t>
            </a:r>
            <a:br>
              <a:rPr lang="en-US" dirty="0"/>
            </a:br>
            <a:r>
              <a:rPr lang="en-US" sz="3600" dirty="0"/>
              <a:t>Quoted from (pp. 20-21)</a:t>
            </a:r>
            <a:endParaRPr lang="en-US" dirty="0"/>
          </a:p>
        </p:txBody>
      </p:sp>
      <p:sp>
        <p:nvSpPr>
          <p:cNvPr id="7" name="Content Placeholder 6">
            <a:extLst>
              <a:ext uri="{FF2B5EF4-FFF2-40B4-BE49-F238E27FC236}">
                <a16:creationId xmlns:a16="http://schemas.microsoft.com/office/drawing/2014/main" id="{22F0FFC7-CD11-C08C-383F-B6D96F7DBAC8}"/>
              </a:ext>
            </a:extLst>
          </p:cNvPr>
          <p:cNvSpPr>
            <a:spLocks noGrp="1"/>
          </p:cNvSpPr>
          <p:nvPr>
            <p:ph sz="half" idx="1"/>
          </p:nvPr>
        </p:nvSpPr>
        <p:spPr/>
        <p:txBody>
          <a:bodyPr>
            <a:normAutofit fontScale="92500" lnSpcReduction="10000"/>
          </a:bodyPr>
          <a:lstStyle/>
          <a:p>
            <a:r>
              <a:rPr lang="en-US" i="1" dirty="0"/>
              <a:t>System 1 operates automatically and quickly, </a:t>
            </a:r>
          </a:p>
          <a:p>
            <a:pPr lvl="1"/>
            <a:r>
              <a:rPr lang="en-US" i="1" dirty="0"/>
              <a:t>with little or no effort and </a:t>
            </a:r>
          </a:p>
          <a:p>
            <a:pPr lvl="1"/>
            <a:r>
              <a:rPr lang="en-US" i="1" dirty="0"/>
              <a:t>no sense of voluntary control. </a:t>
            </a:r>
          </a:p>
          <a:p>
            <a:r>
              <a:rPr lang="en-US" i="1" dirty="0"/>
              <a:t>System 2 allocates attention to the effortful mental activities that demand it, including complex computations. </a:t>
            </a:r>
          </a:p>
          <a:p>
            <a:pPr lvl="1"/>
            <a:r>
              <a:rPr lang="en-US" i="1" dirty="0"/>
              <a:t>The operations of System 2 are often associated with the subjective experience of agency, choice, and concentration.</a:t>
            </a:r>
          </a:p>
        </p:txBody>
      </p:sp>
      <p:pic>
        <p:nvPicPr>
          <p:cNvPr id="10" name="Content Placeholder 9" descr="A book cover with a pencil&#10;&#10;AI-generated content may be incorrect.">
            <a:extLst>
              <a:ext uri="{FF2B5EF4-FFF2-40B4-BE49-F238E27FC236}">
                <a16:creationId xmlns:a16="http://schemas.microsoft.com/office/drawing/2014/main" id="{0C2B9DA9-3DF1-1CC5-3D51-5694392675CF}"/>
              </a:ext>
            </a:extLst>
          </p:cNvPr>
          <p:cNvPicPr>
            <a:picLocks noGrp="1" noChangeAspect="1"/>
          </p:cNvPicPr>
          <p:nvPr>
            <p:ph sz="half" idx="2"/>
          </p:nvPr>
        </p:nvPicPr>
        <p:blipFill>
          <a:blip r:embed="rId2"/>
          <a:stretch>
            <a:fillRect/>
          </a:stretch>
        </p:blipFill>
        <p:spPr>
          <a:xfrm>
            <a:off x="6918033" y="1825625"/>
            <a:ext cx="3689934" cy="4351338"/>
          </a:xfrm>
        </p:spPr>
      </p:pic>
      <p:sp>
        <p:nvSpPr>
          <p:cNvPr id="3" name="Date Placeholder 2">
            <a:extLst>
              <a:ext uri="{FF2B5EF4-FFF2-40B4-BE49-F238E27FC236}">
                <a16:creationId xmlns:a16="http://schemas.microsoft.com/office/drawing/2014/main" id="{FD3CC531-49F7-0080-FC83-34748936E062}"/>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63F8A4A4-2DAF-9C2A-7BDC-34E012D8F04F}"/>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D4206BB0-2B8D-E4FA-B165-010A71781544}"/>
              </a:ext>
            </a:extLst>
          </p:cNvPr>
          <p:cNvSpPr>
            <a:spLocks noGrp="1"/>
          </p:cNvSpPr>
          <p:nvPr>
            <p:ph type="sldNum" sz="quarter" idx="12"/>
          </p:nvPr>
        </p:nvSpPr>
        <p:spPr/>
        <p:txBody>
          <a:bodyPr/>
          <a:lstStyle/>
          <a:p>
            <a:fld id="{33A3D10F-77F7-DB43-842D-10933EFABD99}" type="slidenum">
              <a:rPr lang="en-US" smtClean="0"/>
              <a:t>52</a:t>
            </a:fld>
            <a:endParaRPr lang="en-US"/>
          </a:p>
        </p:txBody>
      </p:sp>
    </p:spTree>
    <p:extLst>
      <p:ext uri="{BB962C8B-B14F-4D97-AF65-F5344CB8AC3E}">
        <p14:creationId xmlns:p14="http://schemas.microsoft.com/office/powerpoint/2010/main" val="1806215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2F715-77A2-662E-EC09-D5551A8A8A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7B923E0-4D9D-A3C8-5C6A-86A87285CA3D}"/>
              </a:ext>
            </a:extLst>
          </p:cNvPr>
          <p:cNvSpPr>
            <a:spLocks noGrp="1"/>
          </p:cNvSpPr>
          <p:nvPr>
            <p:ph type="title"/>
          </p:nvPr>
        </p:nvSpPr>
        <p:spPr/>
        <p:txBody>
          <a:bodyPr>
            <a:normAutofit/>
          </a:bodyPr>
          <a:lstStyle/>
          <a:p>
            <a:r>
              <a:rPr lang="en-US" dirty="0"/>
              <a:t>Consequences for Artificial Intelligence (AI)</a:t>
            </a:r>
          </a:p>
        </p:txBody>
      </p:sp>
      <p:sp>
        <p:nvSpPr>
          <p:cNvPr id="7" name="Content Placeholder 6">
            <a:extLst>
              <a:ext uri="{FF2B5EF4-FFF2-40B4-BE49-F238E27FC236}">
                <a16:creationId xmlns:a16="http://schemas.microsoft.com/office/drawing/2014/main" id="{7D109BC5-1D84-CD13-7ACE-C1B84D611CD7}"/>
              </a:ext>
            </a:extLst>
          </p:cNvPr>
          <p:cNvSpPr>
            <a:spLocks noGrp="1"/>
          </p:cNvSpPr>
          <p:nvPr>
            <p:ph sz="half" idx="1"/>
          </p:nvPr>
        </p:nvSpPr>
        <p:spPr>
          <a:xfrm>
            <a:off x="838200" y="1825624"/>
            <a:ext cx="5181600" cy="4530725"/>
          </a:xfrm>
        </p:spPr>
        <p:txBody>
          <a:bodyPr>
            <a:normAutofit fontScale="77500" lnSpcReduction="20000"/>
          </a:bodyPr>
          <a:lstStyle/>
          <a:p>
            <a:r>
              <a:rPr lang="en-US" dirty="0"/>
              <a:t>Recent excitement in AI</a:t>
            </a:r>
          </a:p>
          <a:p>
            <a:pPr lvl="1"/>
            <a:r>
              <a:rPr lang="en-US" dirty="0"/>
              <a:t>Large Language Models (LLMs)</a:t>
            </a:r>
          </a:p>
          <a:p>
            <a:pPr lvl="1"/>
            <a:r>
              <a:rPr lang="en-US" dirty="0"/>
              <a:t>Deep Networks</a:t>
            </a:r>
          </a:p>
          <a:p>
            <a:pPr lvl="1"/>
            <a:r>
              <a:rPr lang="en-US" dirty="0" err="1"/>
              <a:t>ChatBots</a:t>
            </a:r>
            <a:r>
              <a:rPr lang="en-US" dirty="0"/>
              <a:t> (ChatGPT)</a:t>
            </a:r>
          </a:p>
          <a:p>
            <a:pPr lvl="1"/>
            <a:r>
              <a:rPr lang="en-US" dirty="0"/>
              <a:t>RAG</a:t>
            </a:r>
          </a:p>
          <a:p>
            <a:r>
              <a:rPr lang="en-US" dirty="0"/>
              <a:t>Thus far, AI is more effective for System 1 than System 2</a:t>
            </a:r>
          </a:p>
          <a:p>
            <a:r>
              <a:rPr lang="en-US" dirty="0"/>
              <a:t>What about coding bots?</a:t>
            </a:r>
          </a:p>
          <a:p>
            <a:pPr lvl="1"/>
            <a:r>
              <a:rPr lang="en-US" dirty="0"/>
              <a:t>That sounds like a System 2 task</a:t>
            </a:r>
          </a:p>
          <a:p>
            <a:pPr lvl="1"/>
            <a:r>
              <a:rPr lang="en-US" dirty="0"/>
              <a:t>But bots program by table lookup</a:t>
            </a:r>
          </a:p>
          <a:p>
            <a:pPr lvl="1"/>
            <a:r>
              <a:rPr lang="en-US" dirty="0"/>
              <a:t>More like lexical retrieval than problem solving</a:t>
            </a:r>
          </a:p>
          <a:p>
            <a:r>
              <a:rPr lang="en-US" dirty="0"/>
              <a:t>Interpretability: open problem</a:t>
            </a:r>
          </a:p>
          <a:p>
            <a:pPr lvl="1"/>
            <a:r>
              <a:rPr lang="en-US" dirty="0"/>
              <a:t>Bots find it hard to explain their work</a:t>
            </a:r>
          </a:p>
          <a:p>
            <a:pPr lvl="1"/>
            <a:r>
              <a:rPr lang="en-US" dirty="0"/>
              <a:t>Just as people find it hard to explain what happens during lexical retrieval</a:t>
            </a:r>
          </a:p>
        </p:txBody>
      </p:sp>
      <p:pic>
        <p:nvPicPr>
          <p:cNvPr id="10" name="Content Placeholder 9" descr="A book cover with a pencil&#10;&#10;AI-generated content may be incorrect.">
            <a:extLst>
              <a:ext uri="{FF2B5EF4-FFF2-40B4-BE49-F238E27FC236}">
                <a16:creationId xmlns:a16="http://schemas.microsoft.com/office/drawing/2014/main" id="{F1817210-325A-E3C4-0EC4-4554B7BEE751}"/>
              </a:ext>
            </a:extLst>
          </p:cNvPr>
          <p:cNvPicPr>
            <a:picLocks noGrp="1" noChangeAspect="1"/>
          </p:cNvPicPr>
          <p:nvPr>
            <p:ph sz="half" idx="2"/>
          </p:nvPr>
        </p:nvPicPr>
        <p:blipFill>
          <a:blip r:embed="rId2"/>
          <a:stretch>
            <a:fillRect/>
          </a:stretch>
        </p:blipFill>
        <p:spPr>
          <a:xfrm>
            <a:off x="6918033" y="1825625"/>
            <a:ext cx="3689934" cy="4351338"/>
          </a:xfrm>
        </p:spPr>
      </p:pic>
      <p:sp>
        <p:nvSpPr>
          <p:cNvPr id="3" name="Date Placeholder 2">
            <a:extLst>
              <a:ext uri="{FF2B5EF4-FFF2-40B4-BE49-F238E27FC236}">
                <a16:creationId xmlns:a16="http://schemas.microsoft.com/office/drawing/2014/main" id="{A814D53C-B884-2556-D6AC-BDE90ADF17EC}"/>
              </a:ext>
            </a:extLst>
          </p:cNvPr>
          <p:cNvSpPr>
            <a:spLocks noGrp="1"/>
          </p:cNvSpPr>
          <p:nvPr>
            <p:ph type="dt" sz="half" idx="10"/>
          </p:nvPr>
        </p:nvSpPr>
        <p:spPr/>
        <p:txBody>
          <a:bodyPr/>
          <a:lstStyle/>
          <a:p>
            <a:fld id="{3718A64B-4198-FA4F-AC96-9109695E443F}" type="datetime1">
              <a:rPr lang="en-US" smtClean="0"/>
              <a:t>7/19/25</a:t>
            </a:fld>
            <a:endParaRPr lang="en-US"/>
          </a:p>
        </p:txBody>
      </p:sp>
      <p:sp>
        <p:nvSpPr>
          <p:cNvPr id="4" name="Footer Placeholder 3">
            <a:extLst>
              <a:ext uri="{FF2B5EF4-FFF2-40B4-BE49-F238E27FC236}">
                <a16:creationId xmlns:a16="http://schemas.microsoft.com/office/drawing/2014/main" id="{DFEC52EA-1C62-DCE7-AB27-520BB77FBDDA}"/>
              </a:ext>
            </a:extLst>
          </p:cNvPr>
          <p:cNvSpPr>
            <a:spLocks noGrp="1"/>
          </p:cNvSpPr>
          <p:nvPr>
            <p:ph type="ftr" sz="quarter" idx="11"/>
          </p:nvPr>
        </p:nvSpPr>
        <p:spPr/>
        <p:txBody>
          <a:bodyPr/>
          <a:lstStyle/>
          <a:p>
            <a:r>
              <a:rPr lang="en-US"/>
              <a:t>From PMI to Bots</a:t>
            </a:r>
          </a:p>
        </p:txBody>
      </p:sp>
      <p:sp>
        <p:nvSpPr>
          <p:cNvPr id="5" name="Slide Number Placeholder 4">
            <a:extLst>
              <a:ext uri="{FF2B5EF4-FFF2-40B4-BE49-F238E27FC236}">
                <a16:creationId xmlns:a16="http://schemas.microsoft.com/office/drawing/2014/main" id="{A7DF287A-A41B-0D41-0529-CD5ECC7D8B43}"/>
              </a:ext>
            </a:extLst>
          </p:cNvPr>
          <p:cNvSpPr>
            <a:spLocks noGrp="1"/>
          </p:cNvSpPr>
          <p:nvPr>
            <p:ph type="sldNum" sz="quarter" idx="12"/>
          </p:nvPr>
        </p:nvSpPr>
        <p:spPr/>
        <p:txBody>
          <a:bodyPr/>
          <a:lstStyle/>
          <a:p>
            <a:fld id="{33A3D10F-77F7-DB43-842D-10933EFABD99}" type="slidenum">
              <a:rPr lang="en-US" smtClean="0"/>
              <a:t>53</a:t>
            </a:fld>
            <a:endParaRPr lang="en-US"/>
          </a:p>
        </p:txBody>
      </p:sp>
    </p:spTree>
    <p:extLst>
      <p:ext uri="{BB962C8B-B14F-4D97-AF65-F5344CB8AC3E}">
        <p14:creationId xmlns:p14="http://schemas.microsoft.com/office/powerpoint/2010/main" val="1124817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854A-2331-B40B-02D7-12E4636BE7DE}"/>
              </a:ext>
            </a:extLst>
          </p:cNvPr>
          <p:cNvSpPr>
            <a:spLocks noGrp="1"/>
          </p:cNvSpPr>
          <p:nvPr>
            <p:ph type="title"/>
          </p:nvPr>
        </p:nvSpPr>
        <p:spPr/>
        <p:txBody>
          <a:bodyPr/>
          <a:lstStyle/>
          <a:p>
            <a:r>
              <a:rPr lang="en-US" dirty="0" err="1"/>
              <a:t>Jurafsky’s</a:t>
            </a:r>
            <a:r>
              <a:rPr lang="en-US" dirty="0"/>
              <a:t> Slides </a:t>
            </a:r>
          </a:p>
        </p:txBody>
      </p:sp>
      <p:sp>
        <p:nvSpPr>
          <p:cNvPr id="5" name="Date Placeholder 4">
            <a:extLst>
              <a:ext uri="{FF2B5EF4-FFF2-40B4-BE49-F238E27FC236}">
                <a16:creationId xmlns:a16="http://schemas.microsoft.com/office/drawing/2014/main" id="{B2C5B534-698F-316F-9D4F-B0A079F14C2D}"/>
              </a:ext>
            </a:extLst>
          </p:cNvPr>
          <p:cNvSpPr>
            <a:spLocks noGrp="1"/>
          </p:cNvSpPr>
          <p:nvPr>
            <p:ph type="dt" sz="half" idx="10"/>
          </p:nvPr>
        </p:nvSpPr>
        <p:spPr/>
        <p:txBody>
          <a:bodyPr/>
          <a:lstStyle/>
          <a:p>
            <a:fld id="{451472B4-DC78-EE40-91AB-1CDA4425600D}" type="datetime1">
              <a:rPr lang="en-US" smtClean="0"/>
              <a:t>7/20/25</a:t>
            </a:fld>
            <a:endParaRPr lang="en-US"/>
          </a:p>
        </p:txBody>
      </p:sp>
      <p:sp>
        <p:nvSpPr>
          <p:cNvPr id="6" name="Footer Placeholder 5">
            <a:extLst>
              <a:ext uri="{FF2B5EF4-FFF2-40B4-BE49-F238E27FC236}">
                <a16:creationId xmlns:a16="http://schemas.microsoft.com/office/drawing/2014/main" id="{D6635D39-756A-989F-712D-D8839B6E4E5B}"/>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0CDA56F0-0CB5-C256-C8B5-B81AFD97C920}"/>
              </a:ext>
            </a:extLst>
          </p:cNvPr>
          <p:cNvSpPr>
            <a:spLocks noGrp="1"/>
          </p:cNvSpPr>
          <p:nvPr>
            <p:ph type="sldNum" sz="quarter" idx="12"/>
          </p:nvPr>
        </p:nvSpPr>
        <p:spPr/>
        <p:txBody>
          <a:bodyPr/>
          <a:lstStyle/>
          <a:p>
            <a:fld id="{33A3D10F-77F7-DB43-842D-10933EFABD99}" type="slidenum">
              <a:rPr lang="en-US" smtClean="0"/>
              <a:t>54</a:t>
            </a:fld>
            <a:endParaRPr lang="en-US"/>
          </a:p>
        </p:txBody>
      </p:sp>
      <p:sp>
        <p:nvSpPr>
          <p:cNvPr id="8" name="Rounded Rectangular Callout 7">
            <a:extLst>
              <a:ext uri="{FF2B5EF4-FFF2-40B4-BE49-F238E27FC236}">
                <a16:creationId xmlns:a16="http://schemas.microsoft.com/office/drawing/2014/main" id="{62C660A2-C436-2624-972D-302E01360D8F}"/>
              </a:ext>
            </a:extLst>
          </p:cNvPr>
          <p:cNvSpPr/>
          <p:nvPr/>
        </p:nvSpPr>
        <p:spPr>
          <a:xfrm>
            <a:off x="3332543" y="1540863"/>
            <a:ext cx="3460306" cy="519553"/>
          </a:xfrm>
          <a:prstGeom prst="wedgeRoundRectCallout">
            <a:avLst>
              <a:gd name="adj1" fmla="val -28394"/>
              <a:gd name="adj2" fmla="val -956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with my comments</a:t>
            </a:r>
          </a:p>
        </p:txBody>
      </p:sp>
    </p:spTree>
    <p:extLst>
      <p:ext uri="{BB962C8B-B14F-4D97-AF65-F5344CB8AC3E}">
        <p14:creationId xmlns:p14="http://schemas.microsoft.com/office/powerpoint/2010/main" val="1836388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
        <p:nvSpPr>
          <p:cNvPr id="3" name="Rounded Rectangular Callout 2">
            <a:extLst>
              <a:ext uri="{FF2B5EF4-FFF2-40B4-BE49-F238E27FC236}">
                <a16:creationId xmlns:a16="http://schemas.microsoft.com/office/drawing/2014/main" id="{9A841A5A-5618-A160-6295-EFE0BF9B7A39}"/>
              </a:ext>
            </a:extLst>
          </p:cNvPr>
          <p:cNvSpPr/>
          <p:nvPr/>
        </p:nvSpPr>
        <p:spPr>
          <a:xfrm>
            <a:off x="281569" y="3128797"/>
            <a:ext cx="2229686" cy="1325563"/>
          </a:xfrm>
          <a:prstGeom prst="wedgeRoundRectCallout">
            <a:avLst>
              <a:gd name="adj1" fmla="val 63029"/>
              <a:gd name="adj2" fmla="val -340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SimLex</a:t>
            </a:r>
            <a:r>
              <a:rPr lang="en-US" sz="2400" dirty="0"/>
              <a:t>: A popular benchmark</a:t>
            </a:r>
          </a:p>
        </p:txBody>
      </p:sp>
    </p:spTree>
    <p:extLst>
      <p:ext uri="{BB962C8B-B14F-4D97-AF65-F5344CB8AC3E}">
        <p14:creationId xmlns:p14="http://schemas.microsoft.com/office/powerpoint/2010/main" val="2282149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
        <p:nvSpPr>
          <p:cNvPr id="2" name="Rounded Rectangular Callout 1">
            <a:extLst>
              <a:ext uri="{FF2B5EF4-FFF2-40B4-BE49-F238E27FC236}">
                <a16:creationId xmlns:a16="http://schemas.microsoft.com/office/drawing/2014/main" id="{029628B2-28DC-745E-E29C-7D74E22F28DC}"/>
              </a:ext>
            </a:extLst>
          </p:cNvPr>
          <p:cNvSpPr/>
          <p:nvPr/>
        </p:nvSpPr>
        <p:spPr>
          <a:xfrm>
            <a:off x="7293455" y="1066801"/>
            <a:ext cx="4178919" cy="1315844"/>
          </a:xfrm>
          <a:prstGeom prst="wedgeRoundRectCallout">
            <a:avLst>
              <a:gd name="adj1" fmla="val -65697"/>
              <a:gd name="adj2" fmla="val 252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Word Association Norms: </a:t>
            </a:r>
          </a:p>
          <a:p>
            <a:pPr algn="ctr"/>
            <a:r>
              <a:rPr lang="en-US" sz="2400" dirty="0"/>
              <a:t>Published summaries of fill-in-the-blank experiments</a:t>
            </a:r>
          </a:p>
        </p:txBody>
      </p:sp>
      <p:pic>
        <p:nvPicPr>
          <p:cNvPr id="3" name="Content Placeholder 7" descr="A screenshot of a computer&#10;&#10;AI-generated content may be incorrect.">
            <a:extLst>
              <a:ext uri="{FF2B5EF4-FFF2-40B4-BE49-F238E27FC236}">
                <a16:creationId xmlns:a16="http://schemas.microsoft.com/office/drawing/2014/main" id="{2B3F1919-8F21-92B4-CA8D-EDAEF12A03E2}"/>
              </a:ext>
            </a:extLst>
          </p:cNvPr>
          <p:cNvPicPr>
            <a:picLocks noChangeAspect="1"/>
          </p:cNvPicPr>
          <p:nvPr/>
        </p:nvPicPr>
        <p:blipFill>
          <a:blip r:embed="rId3"/>
          <a:stretch>
            <a:fillRect/>
          </a:stretch>
        </p:blipFill>
        <p:spPr>
          <a:xfrm>
            <a:off x="7806813" y="4433725"/>
            <a:ext cx="4319071" cy="2323101"/>
          </a:xfrm>
          <a:prstGeom prst="rect">
            <a:avLst/>
          </a:prstGeom>
        </p:spPr>
      </p:pic>
    </p:spTree>
    <p:extLst>
      <p:ext uri="{BB962C8B-B14F-4D97-AF65-F5344CB8AC3E}">
        <p14:creationId xmlns:p14="http://schemas.microsoft.com/office/powerpoint/2010/main" val="1010398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
        <p:nvSpPr>
          <p:cNvPr id="4" name="Rounded Rectangular Callout 3">
            <a:extLst>
              <a:ext uri="{FF2B5EF4-FFF2-40B4-BE49-F238E27FC236}">
                <a16:creationId xmlns:a16="http://schemas.microsoft.com/office/drawing/2014/main" id="{7411AFC4-982D-23CA-3868-AB995D5CD57C}"/>
              </a:ext>
            </a:extLst>
          </p:cNvPr>
          <p:cNvSpPr/>
          <p:nvPr/>
        </p:nvSpPr>
        <p:spPr>
          <a:xfrm>
            <a:off x="4988127" y="182057"/>
            <a:ext cx="2460888" cy="932596"/>
          </a:xfrm>
          <a:prstGeom prst="wedgeRoundRectCallout">
            <a:avLst>
              <a:gd name="adj1" fmla="val -71852"/>
              <a:gd name="adj2" fmla="val 1290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Similar to Topic Clustering</a:t>
            </a:r>
          </a:p>
        </p:txBody>
      </p:sp>
    </p:spTree>
    <p:extLst>
      <p:ext uri="{BB962C8B-B14F-4D97-AF65-F5344CB8AC3E}">
        <p14:creationId xmlns:p14="http://schemas.microsoft.com/office/powerpoint/2010/main" val="2223221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cstate="print"/>
          <a:srcRect l="51786" t="28294" r="31206" b="32822"/>
          <a:stretch/>
        </p:blipFill>
        <p:spPr bwMode="auto">
          <a:xfrm>
            <a:off x="0" y="-114420"/>
            <a:ext cx="5868528" cy="4318359"/>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63928" t="32178" r="28215" b="43412"/>
          <a:stretch>
            <a:fillRect/>
          </a:stretch>
        </p:blipFill>
        <p:spPr bwMode="auto">
          <a:xfrm>
            <a:off x="5333836" y="0"/>
            <a:ext cx="6800654" cy="6800654"/>
          </a:xfrm>
          <a:prstGeom prst="rect">
            <a:avLst/>
          </a:prstGeom>
          <a:noFill/>
          <a:ln w="9525">
            <a:noFill/>
            <a:miter lim="800000"/>
            <a:headEnd/>
            <a:tailEnd/>
          </a:ln>
        </p:spPr>
      </p:pic>
      <p:pic>
        <p:nvPicPr>
          <p:cNvPr id="2052" name="Picture 4" descr="Picture"/>
          <p:cNvPicPr>
            <a:picLocks noChangeAspect="1" noChangeArrowheads="1"/>
          </p:cNvPicPr>
          <p:nvPr/>
        </p:nvPicPr>
        <p:blipFill>
          <a:blip r:embed="rId4" cstate="print"/>
          <a:srcRect/>
          <a:stretch>
            <a:fillRect/>
          </a:stretch>
        </p:blipFill>
        <p:spPr bwMode="auto">
          <a:xfrm>
            <a:off x="167951" y="860661"/>
            <a:ext cx="4564994" cy="5939993"/>
          </a:xfrm>
          <a:prstGeom prst="rect">
            <a:avLst/>
          </a:prstGeom>
          <a:noFill/>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2501414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
        <p:nvSpPr>
          <p:cNvPr id="4" name="Rounded Rectangular Callout 3">
            <a:extLst>
              <a:ext uri="{FF2B5EF4-FFF2-40B4-BE49-F238E27FC236}">
                <a16:creationId xmlns:a16="http://schemas.microsoft.com/office/drawing/2014/main" id="{DEAA3B98-9369-D64D-4F36-F1019287DD8D}"/>
              </a:ext>
            </a:extLst>
          </p:cNvPr>
          <p:cNvSpPr/>
          <p:nvPr/>
        </p:nvSpPr>
        <p:spPr>
          <a:xfrm>
            <a:off x="8551313" y="1365653"/>
            <a:ext cx="2327817" cy="900274"/>
          </a:xfrm>
          <a:prstGeom prst="wedgeRoundRectCallout">
            <a:avLst>
              <a:gd name="adj1" fmla="val -65697"/>
              <a:gd name="adj2" fmla="val 252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Emotion Classification</a:t>
            </a:r>
          </a:p>
        </p:txBody>
      </p:sp>
      <p:sp>
        <p:nvSpPr>
          <p:cNvPr id="5" name="Rounded Rectangular Callout 4">
            <a:extLst>
              <a:ext uri="{FF2B5EF4-FFF2-40B4-BE49-F238E27FC236}">
                <a16:creationId xmlns:a16="http://schemas.microsoft.com/office/drawing/2014/main" id="{669C8D5B-F049-7B40-9167-10C62FAA4A8B}"/>
              </a:ext>
            </a:extLst>
          </p:cNvPr>
          <p:cNvSpPr/>
          <p:nvPr/>
        </p:nvSpPr>
        <p:spPr>
          <a:xfrm>
            <a:off x="8150613" y="5108746"/>
            <a:ext cx="2327817" cy="900274"/>
          </a:xfrm>
          <a:prstGeom prst="wedgeRoundRectCallout">
            <a:avLst>
              <a:gd name="adj1" fmla="val -65697"/>
              <a:gd name="adj2" fmla="val 252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Sentiment Classification</a:t>
            </a:r>
          </a:p>
        </p:txBody>
      </p:sp>
    </p:spTree>
    <p:extLst>
      <p:ext uri="{BB962C8B-B14F-4D97-AF65-F5344CB8AC3E}">
        <p14:creationId xmlns:p14="http://schemas.microsoft.com/office/powerpoint/2010/main" val="2471363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002328" y="6446824"/>
            <a:ext cx="4872296" cy="369332"/>
          </a:xfrm>
          <a:prstGeom prst="rect">
            <a:avLst/>
          </a:prstGeom>
          <a:noFill/>
        </p:spPr>
        <p:txBody>
          <a:bodyPr wrap="none" rtlCol="0">
            <a:spAutoFit/>
          </a:bodyPr>
          <a:lstStyle/>
          <a:p>
            <a:r>
              <a:rPr lang="en-US" dirty="0"/>
              <a:t>Values from NRC VAD Lexicon  (Mohammad 2018)</a:t>
            </a:r>
          </a:p>
        </p:txBody>
      </p:sp>
      <mc:AlternateContent xmlns:mc="http://schemas.openxmlformats.org/markup-compatibility/2006">
        <mc:Choice xmlns:a14="http://schemas.microsoft.com/office/drawing/2010/main" Requires="a14">
          <p:sp>
            <p:nvSpPr>
              <p:cNvPr id="3" name="Rounded Rectangular Callout 2">
                <a:extLst>
                  <a:ext uri="{FF2B5EF4-FFF2-40B4-BE49-F238E27FC236}">
                    <a16:creationId xmlns:a16="http://schemas.microsoft.com/office/drawing/2014/main" id="{65480645-FCEF-DFED-D48C-14ECD1BC8F8A}"/>
                  </a:ext>
                </a:extLst>
              </p:cNvPr>
              <p:cNvSpPr/>
              <p:nvPr/>
            </p:nvSpPr>
            <p:spPr>
              <a:xfrm>
                <a:off x="4723657" y="170684"/>
                <a:ext cx="5597438" cy="789436"/>
              </a:xfrm>
              <a:prstGeom prst="wedgeRoundRectCallout">
                <a:avLst>
                  <a:gd name="adj1" fmla="val -65219"/>
                  <a:gd name="adj2" fmla="val 462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VAD: Represent words as 3D vectors</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𝑠𝑖𝑚</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cos</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US" sz="2400" dirty="0"/>
              </a:p>
            </p:txBody>
          </p:sp>
        </mc:Choice>
        <mc:Fallback>
          <p:sp>
            <p:nvSpPr>
              <p:cNvPr id="3" name="Rounded Rectangular Callout 2">
                <a:extLst>
                  <a:ext uri="{FF2B5EF4-FFF2-40B4-BE49-F238E27FC236}">
                    <a16:creationId xmlns:a16="http://schemas.microsoft.com/office/drawing/2014/main" id="{65480645-FCEF-DFED-D48C-14ECD1BC8F8A}"/>
                  </a:ext>
                </a:extLst>
              </p:cNvPr>
              <p:cNvSpPr>
                <a:spLocks noRot="1" noChangeAspect="1" noMove="1" noResize="1" noEditPoints="1" noAdjustHandles="1" noChangeArrowheads="1" noChangeShapeType="1" noTextEdit="1"/>
              </p:cNvSpPr>
              <p:nvPr/>
            </p:nvSpPr>
            <p:spPr>
              <a:xfrm>
                <a:off x="4723657" y="170684"/>
                <a:ext cx="5597438" cy="789436"/>
              </a:xfrm>
              <a:prstGeom prst="wedgeRoundRectCallout">
                <a:avLst>
                  <a:gd name="adj1" fmla="val -65219"/>
                  <a:gd name="adj2" fmla="val 46201"/>
                  <a:gd name="adj3" fmla="val 16667"/>
                </a:avLst>
              </a:prstGeom>
              <a:blipFill>
                <a:blip r:embed="rId3"/>
                <a:stretch>
                  <a:fillRect t="-6154" b="-12308"/>
                </a:stretch>
              </a:blipFill>
            </p:spPr>
            <p:txBody>
              <a:bodyPr/>
              <a:lstStyle/>
              <a:p>
                <a:r>
                  <a:rPr lang="en-US">
                    <a:noFill/>
                  </a:rPr>
                  <a:t> </a:t>
                </a:r>
              </a:p>
            </p:txBody>
          </p:sp>
        </mc:Fallback>
      </mc:AlternateContent>
    </p:spTree>
    <p:extLst>
      <p:ext uri="{BB962C8B-B14F-4D97-AF65-F5344CB8AC3E}">
        <p14:creationId xmlns:p14="http://schemas.microsoft.com/office/powerpoint/2010/main" val="856529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6D2FB-CB9E-1F63-A76D-4A8968E04CC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84E1D1-0138-40CC-B598-1AC0333C91CD}"/>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ACCA29F0-C4CA-BF11-30EC-D158547E3DC6}"/>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212AC678-519D-6225-85D1-3B02E40CCC7F}"/>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sp>
        <p:nvSpPr>
          <p:cNvPr id="2" name="TextBox 1">
            <a:extLst>
              <a:ext uri="{FF2B5EF4-FFF2-40B4-BE49-F238E27FC236}">
                <a16:creationId xmlns:a16="http://schemas.microsoft.com/office/drawing/2014/main" id="{F2A6416E-9233-024D-600E-9E997BFED8D1}"/>
              </a:ext>
            </a:extLst>
          </p:cNvPr>
          <p:cNvSpPr txBox="1"/>
          <p:nvPr/>
        </p:nvSpPr>
        <p:spPr>
          <a:xfrm>
            <a:off x="7002328" y="6446824"/>
            <a:ext cx="4872296" cy="369332"/>
          </a:xfrm>
          <a:prstGeom prst="rect">
            <a:avLst/>
          </a:prstGeom>
          <a:noFill/>
        </p:spPr>
        <p:txBody>
          <a:bodyPr wrap="none" rtlCol="0">
            <a:spAutoFit/>
          </a:bodyPr>
          <a:lstStyle/>
          <a:p>
            <a:r>
              <a:rPr lang="en-US" dirty="0"/>
              <a:t>Values from NRC VAD Lexicon  (Mohammad 2018)</a:t>
            </a:r>
          </a:p>
        </p:txBody>
      </p:sp>
      <mc:AlternateContent xmlns:mc="http://schemas.openxmlformats.org/markup-compatibility/2006">
        <mc:Choice xmlns:a14="http://schemas.microsoft.com/office/drawing/2010/main" Requires="a14">
          <p:sp>
            <p:nvSpPr>
              <p:cNvPr id="3" name="Rounded Rectangular Callout 2">
                <a:extLst>
                  <a:ext uri="{FF2B5EF4-FFF2-40B4-BE49-F238E27FC236}">
                    <a16:creationId xmlns:a16="http://schemas.microsoft.com/office/drawing/2014/main" id="{68A3AE30-6A81-EA5F-14ED-F0D5C85E575F}"/>
                  </a:ext>
                </a:extLst>
              </p:cNvPr>
              <p:cNvSpPr/>
              <p:nvPr/>
            </p:nvSpPr>
            <p:spPr>
              <a:xfrm>
                <a:off x="4723657" y="170684"/>
                <a:ext cx="5597438" cy="789436"/>
              </a:xfrm>
              <a:prstGeom prst="wedgeRoundRectCallout">
                <a:avLst>
                  <a:gd name="adj1" fmla="val -65219"/>
                  <a:gd name="adj2" fmla="val 462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VAD: Represent words as 3D vectors</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𝑠𝑖𝑚</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cos</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US" sz="2400" dirty="0"/>
              </a:p>
            </p:txBody>
          </p:sp>
        </mc:Choice>
        <mc:Fallback>
          <p:sp>
            <p:nvSpPr>
              <p:cNvPr id="3" name="Rounded Rectangular Callout 2">
                <a:extLst>
                  <a:ext uri="{FF2B5EF4-FFF2-40B4-BE49-F238E27FC236}">
                    <a16:creationId xmlns:a16="http://schemas.microsoft.com/office/drawing/2014/main" id="{68A3AE30-6A81-EA5F-14ED-F0D5C85E575F}"/>
                  </a:ext>
                </a:extLst>
              </p:cNvPr>
              <p:cNvSpPr>
                <a:spLocks noRot="1" noChangeAspect="1" noMove="1" noResize="1" noEditPoints="1" noAdjustHandles="1" noChangeArrowheads="1" noChangeShapeType="1" noTextEdit="1"/>
              </p:cNvSpPr>
              <p:nvPr/>
            </p:nvSpPr>
            <p:spPr>
              <a:xfrm>
                <a:off x="4723657" y="170684"/>
                <a:ext cx="5597438" cy="789436"/>
              </a:xfrm>
              <a:prstGeom prst="wedgeRoundRectCallout">
                <a:avLst>
                  <a:gd name="adj1" fmla="val -65219"/>
                  <a:gd name="adj2" fmla="val 46201"/>
                  <a:gd name="adj3" fmla="val 16667"/>
                </a:avLst>
              </a:prstGeom>
              <a:blipFill>
                <a:blip r:embed="rId3"/>
                <a:stretch>
                  <a:fillRect t="-6154" b="-12308"/>
                </a:stretch>
              </a:blipFill>
            </p:spPr>
            <p:txBody>
              <a:bodyPr/>
              <a:lstStyle/>
              <a:p>
                <a:r>
                  <a:rPr lang="en-US">
                    <a:noFill/>
                  </a:rPr>
                  <a:t> </a:t>
                </a:r>
              </a:p>
            </p:txBody>
          </p:sp>
        </mc:Fallback>
      </mc:AlternateContent>
      <p:pic>
        <p:nvPicPr>
          <p:cNvPr id="4" name="Content Placeholder 8">
            <a:extLst>
              <a:ext uri="{FF2B5EF4-FFF2-40B4-BE49-F238E27FC236}">
                <a16:creationId xmlns:a16="http://schemas.microsoft.com/office/drawing/2014/main" id="{CB1B1E83-ABC7-82ED-19C2-A0C765CA2432}"/>
              </a:ext>
            </a:extLst>
          </p:cNvPr>
          <p:cNvPicPr>
            <a:picLocks noChangeAspect="1"/>
          </p:cNvPicPr>
          <p:nvPr/>
        </p:nvPicPr>
        <p:blipFill>
          <a:blip r:embed="rId4"/>
          <a:srcRect t="42762"/>
          <a:stretch>
            <a:fillRect/>
          </a:stretch>
        </p:blipFill>
        <p:spPr>
          <a:xfrm>
            <a:off x="570570" y="3248080"/>
            <a:ext cx="5747854" cy="3439236"/>
          </a:xfrm>
          <a:prstGeom prst="rect">
            <a:avLst/>
          </a:prstGeom>
          <a:solidFill>
            <a:schemeClr val="tx2">
              <a:lumMod val="50000"/>
              <a:lumOff val="50000"/>
            </a:schemeClr>
          </a:solidFill>
          <a:ln w="38100">
            <a:solidFill>
              <a:schemeClr val="accent1">
                <a:shade val="15000"/>
              </a:schemeClr>
            </a:solidFill>
          </a:ln>
        </p:spPr>
      </p:pic>
      <p:sp>
        <p:nvSpPr>
          <p:cNvPr id="8" name="Rounded Rectangular Callout 7">
            <a:extLst>
              <a:ext uri="{FF2B5EF4-FFF2-40B4-BE49-F238E27FC236}">
                <a16:creationId xmlns:a16="http://schemas.microsoft.com/office/drawing/2014/main" id="{9A55D51E-1280-98A2-174A-1A1DE97687BA}"/>
              </a:ext>
            </a:extLst>
          </p:cNvPr>
          <p:cNvSpPr/>
          <p:nvPr/>
        </p:nvSpPr>
        <p:spPr>
          <a:xfrm>
            <a:off x="6705600" y="3374057"/>
            <a:ext cx="4754136" cy="1037365"/>
          </a:xfrm>
          <a:prstGeom prst="wedgeRoundRectCallout">
            <a:avLst>
              <a:gd name="adj1" fmla="val -65219"/>
              <a:gd name="adj2" fmla="val 462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20k English words</a:t>
            </a:r>
          </a:p>
          <a:p>
            <a:pPr algn="ctr"/>
            <a:r>
              <a:rPr lang="en-US" sz="2400" dirty="0"/>
              <a:t>(with glosses in many languages)</a:t>
            </a:r>
          </a:p>
        </p:txBody>
      </p:sp>
      <p:sp>
        <p:nvSpPr>
          <p:cNvPr id="10" name="Rounded Rectangular Callout 9">
            <a:extLst>
              <a:ext uri="{FF2B5EF4-FFF2-40B4-BE49-F238E27FC236}">
                <a16:creationId xmlns:a16="http://schemas.microsoft.com/office/drawing/2014/main" id="{7F1F2A35-DE57-1122-A640-327EE3936768}"/>
              </a:ext>
            </a:extLst>
          </p:cNvPr>
          <p:cNvSpPr/>
          <p:nvPr/>
        </p:nvSpPr>
        <p:spPr>
          <a:xfrm>
            <a:off x="6644640" y="4639165"/>
            <a:ext cx="4754136" cy="1037365"/>
          </a:xfrm>
          <a:prstGeom prst="wedgeRoundRectCallout">
            <a:avLst>
              <a:gd name="adj1" fmla="val -21966"/>
              <a:gd name="adj2" fmla="val -6043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Pivoting via English introduces Anglocentric biases</a:t>
            </a:r>
          </a:p>
        </p:txBody>
      </p:sp>
    </p:spTree>
    <p:extLst>
      <p:ext uri="{BB962C8B-B14F-4D97-AF65-F5344CB8AC3E}">
        <p14:creationId xmlns:p14="http://schemas.microsoft.com/office/powerpoint/2010/main" val="3751883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26E8E-5FD9-D0C5-B810-308C1692208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1A718F-28C4-069C-164B-B89358348052}"/>
              </a:ext>
            </a:extLst>
          </p:cNvPr>
          <p:cNvPicPr>
            <a:picLocks noChangeAspect="1"/>
          </p:cNvPicPr>
          <p:nvPr/>
        </p:nvPicPr>
        <p:blipFill>
          <a:blip r:embed="rId2"/>
          <a:stretch>
            <a:fillRect/>
          </a:stretch>
        </p:blipFill>
        <p:spPr>
          <a:xfrm>
            <a:off x="9148191" y="3429000"/>
            <a:ext cx="2857500" cy="2857500"/>
          </a:xfrm>
          <a:prstGeom prst="rect">
            <a:avLst/>
          </a:prstGeom>
        </p:spPr>
      </p:pic>
      <p:sp>
        <p:nvSpPr>
          <p:cNvPr id="2" name="Title 1">
            <a:extLst>
              <a:ext uri="{FF2B5EF4-FFF2-40B4-BE49-F238E27FC236}">
                <a16:creationId xmlns:a16="http://schemas.microsoft.com/office/drawing/2014/main" id="{CE1FD456-5E9C-1940-CD76-E169CB2761A9}"/>
              </a:ext>
            </a:extLst>
          </p:cNvPr>
          <p:cNvSpPr>
            <a:spLocks noGrp="1"/>
          </p:cNvSpPr>
          <p:nvPr>
            <p:ph type="title"/>
          </p:nvPr>
        </p:nvSpPr>
        <p:spPr/>
        <p:txBody>
          <a:bodyPr/>
          <a:lstStyle/>
          <a:p>
            <a:r>
              <a:rPr lang="en-US" dirty="0"/>
              <a:t>So far</a:t>
            </a:r>
          </a:p>
        </p:txBody>
      </p:sp>
      <p:sp>
        <p:nvSpPr>
          <p:cNvPr id="3" name="Content Placeholder 2">
            <a:extLst>
              <a:ext uri="{FF2B5EF4-FFF2-40B4-BE49-F238E27FC236}">
                <a16:creationId xmlns:a16="http://schemas.microsoft.com/office/drawing/2014/main" id="{2262D99A-9308-4AD5-57BE-6A444000E72C}"/>
              </a:ext>
            </a:extLst>
          </p:cNvPr>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
        <p:nvSpPr>
          <p:cNvPr id="4" name="TextBox 3">
            <a:extLst>
              <a:ext uri="{FF2B5EF4-FFF2-40B4-BE49-F238E27FC236}">
                <a16:creationId xmlns:a16="http://schemas.microsoft.com/office/drawing/2014/main" id="{DA70B83A-DACF-6AA7-534C-23548C062C2F}"/>
              </a:ext>
            </a:extLst>
          </p:cNvPr>
          <p:cNvSpPr txBox="1"/>
          <p:nvPr/>
        </p:nvSpPr>
        <p:spPr>
          <a:xfrm>
            <a:off x="4583723" y="6101834"/>
            <a:ext cx="7421968" cy="369332"/>
          </a:xfrm>
          <a:prstGeom prst="rect">
            <a:avLst/>
          </a:prstGeom>
          <a:noFill/>
        </p:spPr>
        <p:txBody>
          <a:bodyPr wrap="none" rtlCol="0">
            <a:spAutoFit/>
          </a:bodyPr>
          <a:lstStyle/>
          <a:p>
            <a:r>
              <a:rPr lang="en-US" dirty="0">
                <a:hlinkClick r:id="rId3"/>
              </a:rPr>
              <a:t>https://web.stanford.edu/~jurafsky/slp3/slides/vectorsemantics2024.pdf</a:t>
            </a:r>
            <a:r>
              <a:rPr lang="en-US" dirty="0"/>
              <a:t> </a:t>
            </a:r>
          </a:p>
        </p:txBody>
      </p:sp>
      <p:sp>
        <p:nvSpPr>
          <p:cNvPr id="6" name="Rounded Rectangular Callout 5">
            <a:extLst>
              <a:ext uri="{FF2B5EF4-FFF2-40B4-BE49-F238E27FC236}">
                <a16:creationId xmlns:a16="http://schemas.microsoft.com/office/drawing/2014/main" id="{E5FDDB4F-CC49-0F6B-901A-3CBB8807386F}"/>
              </a:ext>
            </a:extLst>
          </p:cNvPr>
          <p:cNvSpPr/>
          <p:nvPr/>
        </p:nvSpPr>
        <p:spPr>
          <a:xfrm>
            <a:off x="7839223" y="283030"/>
            <a:ext cx="3270737" cy="1570388"/>
          </a:xfrm>
          <a:prstGeom prst="wedgeRoundRectCallout">
            <a:avLst>
              <a:gd name="adj1" fmla="val -82134"/>
              <a:gd name="adj2" fmla="val 434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Word-Sense Disambiguation (WSD)</a:t>
            </a:r>
          </a:p>
        </p:txBody>
      </p:sp>
      <p:sp>
        <p:nvSpPr>
          <p:cNvPr id="8" name="Rounded Rectangular Callout 7">
            <a:extLst>
              <a:ext uri="{FF2B5EF4-FFF2-40B4-BE49-F238E27FC236}">
                <a16:creationId xmlns:a16="http://schemas.microsoft.com/office/drawing/2014/main" id="{04C03CCE-2579-A782-973A-F4778120EE5D}"/>
              </a:ext>
            </a:extLst>
          </p:cNvPr>
          <p:cNvSpPr/>
          <p:nvPr/>
        </p:nvSpPr>
        <p:spPr>
          <a:xfrm>
            <a:off x="4438904" y="3957904"/>
            <a:ext cx="2800468" cy="566686"/>
          </a:xfrm>
          <a:prstGeom prst="wedgeRoundRectCallout">
            <a:avLst>
              <a:gd name="adj1" fmla="val -83954"/>
              <a:gd name="adj2" fmla="val 5248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SimLex</a:t>
            </a:r>
            <a:r>
              <a:rPr lang="en-US" sz="2400" dirty="0"/>
              <a:t> Benchmark</a:t>
            </a:r>
          </a:p>
        </p:txBody>
      </p:sp>
      <p:sp>
        <p:nvSpPr>
          <p:cNvPr id="9" name="Date Placeholder 8">
            <a:extLst>
              <a:ext uri="{FF2B5EF4-FFF2-40B4-BE49-F238E27FC236}">
                <a16:creationId xmlns:a16="http://schemas.microsoft.com/office/drawing/2014/main" id="{11009B5E-0949-02FD-D2E0-8DC0EBB557C2}"/>
              </a:ext>
            </a:extLst>
          </p:cNvPr>
          <p:cNvSpPr>
            <a:spLocks noGrp="1"/>
          </p:cNvSpPr>
          <p:nvPr>
            <p:ph type="dt" sz="half" idx="10"/>
          </p:nvPr>
        </p:nvSpPr>
        <p:spPr/>
        <p:txBody>
          <a:bodyPr/>
          <a:lstStyle/>
          <a:p>
            <a:fld id="{6E9E518A-A07A-FA49-BC65-519A2B5B46CC}" type="datetime1">
              <a:rPr lang="en-US" smtClean="0"/>
              <a:t>7/20/25</a:t>
            </a:fld>
            <a:endParaRPr lang="en-US"/>
          </a:p>
        </p:txBody>
      </p:sp>
      <p:sp>
        <p:nvSpPr>
          <p:cNvPr id="10" name="Footer Placeholder 9">
            <a:extLst>
              <a:ext uri="{FF2B5EF4-FFF2-40B4-BE49-F238E27FC236}">
                <a16:creationId xmlns:a16="http://schemas.microsoft.com/office/drawing/2014/main" id="{F9EDBBA0-9A03-3244-091D-838376EFBD5E}"/>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95A81EB7-9A31-1F56-F449-97C3687F8960}"/>
              </a:ext>
            </a:extLst>
          </p:cNvPr>
          <p:cNvSpPr>
            <a:spLocks noGrp="1"/>
          </p:cNvSpPr>
          <p:nvPr>
            <p:ph type="sldNum" sz="quarter" idx="12"/>
          </p:nvPr>
        </p:nvSpPr>
        <p:spPr/>
        <p:txBody>
          <a:bodyPr/>
          <a:lstStyle/>
          <a:p>
            <a:fld id="{33A3D10F-77F7-DB43-842D-10933EFABD99}" type="slidenum">
              <a:rPr lang="en-US" smtClean="0"/>
              <a:t>63</a:t>
            </a:fld>
            <a:endParaRPr lang="en-US"/>
          </a:p>
        </p:txBody>
      </p:sp>
      <p:sp>
        <p:nvSpPr>
          <p:cNvPr id="12" name="Rounded Rectangular Callout 11">
            <a:extLst>
              <a:ext uri="{FF2B5EF4-FFF2-40B4-BE49-F238E27FC236}">
                <a16:creationId xmlns:a16="http://schemas.microsoft.com/office/drawing/2014/main" id="{B01B4559-C32D-B371-DF7E-91B651CB06CB}"/>
              </a:ext>
            </a:extLst>
          </p:cNvPr>
          <p:cNvSpPr/>
          <p:nvPr/>
        </p:nvSpPr>
        <p:spPr>
          <a:xfrm>
            <a:off x="3214311" y="225938"/>
            <a:ext cx="1648578" cy="1059132"/>
          </a:xfrm>
          <a:prstGeom prst="wedgeRoundRectCallout">
            <a:avLst>
              <a:gd name="adj1" fmla="val -94491"/>
              <a:gd name="adj2" fmla="val 25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Repeat of </a:t>
            </a:r>
            <a:r>
              <a:rPr lang="en-US" sz="2400" dirty="0" err="1"/>
              <a:t>Jurafsky’s</a:t>
            </a:r>
            <a:r>
              <a:rPr lang="en-US" sz="2400" dirty="0"/>
              <a:t> Slide 17</a:t>
            </a:r>
          </a:p>
        </p:txBody>
      </p:sp>
      <p:sp>
        <p:nvSpPr>
          <p:cNvPr id="14" name="Rounded Rectangular Callout 13">
            <a:extLst>
              <a:ext uri="{FF2B5EF4-FFF2-40B4-BE49-F238E27FC236}">
                <a16:creationId xmlns:a16="http://schemas.microsoft.com/office/drawing/2014/main" id="{48FADE94-9BAA-0D1A-D555-6E308076F349}"/>
              </a:ext>
            </a:extLst>
          </p:cNvPr>
          <p:cNvSpPr/>
          <p:nvPr/>
        </p:nvSpPr>
        <p:spPr>
          <a:xfrm>
            <a:off x="4540033" y="5158405"/>
            <a:ext cx="861618" cy="503590"/>
          </a:xfrm>
          <a:prstGeom prst="wedgeRoundRectCallout">
            <a:avLst>
              <a:gd name="adj1" fmla="val -110248"/>
              <a:gd name="adj2" fmla="val 1967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VAD</a:t>
            </a:r>
          </a:p>
        </p:txBody>
      </p:sp>
      <p:sp>
        <p:nvSpPr>
          <p:cNvPr id="15" name="Rounded Rectangular Callout 14">
            <a:extLst>
              <a:ext uri="{FF2B5EF4-FFF2-40B4-BE49-F238E27FC236}">
                <a16:creationId xmlns:a16="http://schemas.microsoft.com/office/drawing/2014/main" id="{EED7C4C7-E55F-D4CC-34D6-78BC88EEF5C1}"/>
              </a:ext>
            </a:extLst>
          </p:cNvPr>
          <p:cNvSpPr/>
          <p:nvPr/>
        </p:nvSpPr>
        <p:spPr>
          <a:xfrm>
            <a:off x="4499146" y="4597908"/>
            <a:ext cx="2740226" cy="503590"/>
          </a:xfrm>
          <a:prstGeom prst="wedgeRoundRectCallout">
            <a:avLst>
              <a:gd name="adj1" fmla="val -68057"/>
              <a:gd name="adj2" fmla="val 2942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Word Associations</a:t>
            </a:r>
          </a:p>
        </p:txBody>
      </p:sp>
    </p:spTree>
    <p:extLst>
      <p:ext uri="{BB962C8B-B14F-4D97-AF65-F5344CB8AC3E}">
        <p14:creationId xmlns:p14="http://schemas.microsoft.com/office/powerpoint/2010/main" val="2619119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06D83-207B-4A1C-86DD-72A52E938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45217-0817-37F3-510F-3AF95902A7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DCBC8B2-8AE3-C206-5CA1-45A5E429F660}"/>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Lexical Semantics</a:t>
            </a:r>
          </a:p>
          <a:p>
            <a:pPr>
              <a:buFont typeface="Wingdings" pitchFamily="2" charset="2"/>
              <a:buChar char="ü"/>
            </a:pPr>
            <a:r>
              <a:rPr lang="en-US" dirty="0">
                <a:solidFill>
                  <a:schemeClr val="bg2">
                    <a:lumMod val="75000"/>
                  </a:schemeClr>
                </a:solidFill>
              </a:rPr>
              <a:t>Word Associations</a:t>
            </a:r>
          </a:p>
          <a:p>
            <a:r>
              <a:rPr lang="en-US" b="1" dirty="0"/>
              <a:t>Information Theory</a:t>
            </a:r>
          </a:p>
          <a:p>
            <a:r>
              <a:rPr lang="en-US" dirty="0"/>
              <a:t>Computational Linguistics</a:t>
            </a:r>
          </a:p>
          <a:p>
            <a:r>
              <a:rPr lang="en-US" dirty="0"/>
              <a:t>Corpora</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5DDDECF0-0EFF-31D7-365C-3095B3D6D7B1}"/>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8E1C2E45-9B59-F6F8-4C16-74D28670115E}"/>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0CFE2B36-0DC2-5D5E-EA75-F3B2950FDBCE}"/>
              </a:ext>
            </a:extLst>
          </p:cNvPr>
          <p:cNvSpPr>
            <a:spLocks noGrp="1"/>
          </p:cNvSpPr>
          <p:nvPr>
            <p:ph type="sldNum" sz="quarter" idx="12"/>
          </p:nvPr>
        </p:nvSpPr>
        <p:spPr/>
        <p:txBody>
          <a:bodyPr/>
          <a:lstStyle/>
          <a:p>
            <a:fld id="{33A3D10F-77F7-DB43-842D-10933EFABD99}" type="slidenum">
              <a:rPr lang="en-US" smtClean="0"/>
              <a:t>64</a:t>
            </a:fld>
            <a:endParaRPr lang="en-US"/>
          </a:p>
        </p:txBody>
      </p:sp>
    </p:spTree>
    <p:extLst>
      <p:ext uri="{BB962C8B-B14F-4D97-AF65-F5344CB8AC3E}">
        <p14:creationId xmlns:p14="http://schemas.microsoft.com/office/powerpoint/2010/main" val="127672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5ED4F-52EB-3873-1DB4-54FB3186F4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FF458-9F60-A480-6D96-46338F8443D0}"/>
              </a:ext>
            </a:extLst>
          </p:cNvPr>
          <p:cNvSpPr>
            <a:spLocks noGrp="1"/>
          </p:cNvSpPr>
          <p:nvPr>
            <p:ph type="title"/>
          </p:nvPr>
        </p:nvSpPr>
        <p:spPr/>
        <p:txBody>
          <a:bodyPr/>
          <a:lstStyle/>
          <a:p>
            <a:r>
              <a:rPr lang="en-US" dirty="0"/>
              <a:t>Information Theory</a:t>
            </a:r>
          </a:p>
        </p:txBody>
      </p:sp>
      <p:sp>
        <p:nvSpPr>
          <p:cNvPr id="3" name="Content Placeholder 2">
            <a:extLst>
              <a:ext uri="{FF2B5EF4-FFF2-40B4-BE49-F238E27FC236}">
                <a16:creationId xmlns:a16="http://schemas.microsoft.com/office/drawing/2014/main" id="{DCA9F112-1200-171D-FCF8-2A90FE80B11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F8E57DD-49C1-C5FC-D65D-E5418482CDD8}"/>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1D5A2B0A-D0CC-2BE6-2DB2-F312ACC63151}"/>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6AAD702-6486-075B-0BE1-9911AD0299AF}"/>
              </a:ext>
            </a:extLst>
          </p:cNvPr>
          <p:cNvSpPr>
            <a:spLocks noGrp="1"/>
          </p:cNvSpPr>
          <p:nvPr>
            <p:ph type="sldNum" sz="quarter" idx="12"/>
          </p:nvPr>
        </p:nvSpPr>
        <p:spPr/>
        <p:txBody>
          <a:bodyPr/>
          <a:lstStyle/>
          <a:p>
            <a:fld id="{33A3D10F-77F7-DB43-842D-10933EFABD99}" type="slidenum">
              <a:rPr lang="en-US" smtClean="0"/>
              <a:t>65</a:t>
            </a:fld>
            <a:endParaRPr lang="en-US"/>
          </a:p>
        </p:txBody>
      </p:sp>
    </p:spTree>
    <p:extLst>
      <p:ext uri="{BB962C8B-B14F-4D97-AF65-F5344CB8AC3E}">
        <p14:creationId xmlns:p14="http://schemas.microsoft.com/office/powerpoint/2010/main" val="674886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Pointwise Mutual Information (PMI)</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8" y="1380877"/>
            <a:ext cx="5975351" cy="5264955"/>
          </a:xfrm>
        </p:spPr>
      </p:pic>
      <mc:AlternateContent xmlns:mc="http://schemas.openxmlformats.org/markup-compatibility/2006">
        <mc:Choice xmlns:a14="http://schemas.microsoft.com/office/drawing/2010/main" Requires="a14">
          <p:sp>
            <p:nvSpPr>
              <p:cNvPr id="10" name="Content Placeholder 9"/>
              <p:cNvSpPr>
                <a:spLocks noGrp="1"/>
              </p:cNvSpPr>
              <p:nvPr>
                <p:ph sz="half" idx="2"/>
              </p:nvPr>
            </p:nvSpPr>
            <p:spPr>
              <a:xfrm>
                <a:off x="6998071" y="1392386"/>
                <a:ext cx="5018483" cy="4379276"/>
              </a:xfrm>
            </p:spPr>
            <p:txBody>
              <a:bodyPr>
                <a:noAutofit/>
              </a:bodyPr>
              <a:lstStyle/>
              <a:p>
                <a:r>
                  <a:rPr lang="en-US" sz="2400" dirty="0"/>
                  <a:t>PMI has a simple interpretation</a:t>
                </a:r>
              </a:p>
              <a:p>
                <a:pPr lvl="1"/>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func>
                    <m:r>
                      <a:rPr lang="en-US" sz="2000" i="1">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num>
                      <m:den>
                        <m:r>
                          <a:rPr lang="en-US" sz="2000" b="0" i="1" smtClean="0">
                            <a:latin typeface="Cambria Math" panose="02040503050406030204" pitchFamily="18" charset="0"/>
                            <a:ea typeface="Cambria Math" panose="02040503050406030204" pitchFamily="18" charset="0"/>
                          </a:rPr>
                          <m:t>𝑁</m:t>
                        </m:r>
                      </m:den>
                    </m:f>
                  </m:oMath>
                </a14:m>
                <a:endParaRPr lang="en-US" sz="2000" b="0" dirty="0">
                  <a:ea typeface="Cambria Math" panose="02040503050406030204" pitchFamily="18" charset="0"/>
                </a:endParaRPr>
              </a:p>
              <a:p>
                <a:pPr lvl="1"/>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e>
                    </m:func>
                    <m:r>
                      <a:rPr lang="en-US" sz="2000" i="1">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𝑦</m:t>
                            </m:r>
                          </m:e>
                        </m:d>
                      </m:num>
                      <m:den>
                        <m:r>
                          <a:rPr lang="en-US" sz="2000" b="0" i="1" smtClean="0">
                            <a:latin typeface="Cambria Math" panose="02040503050406030204" pitchFamily="18" charset="0"/>
                            <a:ea typeface="Cambria Math" panose="02040503050406030204" pitchFamily="18" charset="0"/>
                          </a:rPr>
                          <m:t>𝑁</m:t>
                        </m:r>
                      </m:den>
                    </m:f>
                  </m:oMath>
                </a14:m>
                <a:endParaRPr lang="en-US" sz="2000" dirty="0"/>
              </a:p>
              <a:p>
                <a:pPr lvl="1"/>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e>
                    </m:func>
                    <m:r>
                      <a:rPr lang="en-US" sz="2000" i="1">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d>
                      </m:num>
                      <m:den>
                        <m:r>
                          <a:rPr lang="en-US" sz="2000" b="0" i="1" smtClean="0">
                            <a:latin typeface="Cambria Math" panose="02040503050406030204" pitchFamily="18" charset="0"/>
                            <a:ea typeface="Cambria Math" panose="02040503050406030204" pitchFamily="18" charset="0"/>
                          </a:rPr>
                          <m:t>𝑁</m:t>
                        </m:r>
                      </m:den>
                    </m:f>
                  </m:oMath>
                </a14:m>
                <a:endParaRPr lang="en-US" sz="2000" dirty="0"/>
              </a:p>
              <a:p>
                <a:pPr lvl="1"/>
                <a:r>
                  <a:rPr lang="en-US" sz="2000" dirty="0"/>
                  <a:t>PMI compares P(</a:t>
                </a:r>
                <a:r>
                  <a:rPr lang="en-US" sz="2000" dirty="0" err="1"/>
                  <a:t>x,y</a:t>
                </a:r>
                <a:r>
                  <a:rPr lang="en-US" sz="2000" dirty="0"/>
                  <a:t>) with chance</a:t>
                </a:r>
              </a:p>
              <a:p>
                <a:pPr lvl="2"/>
                <a:r>
                  <a:rPr lang="en-US" sz="1800" dirty="0"/>
                  <a:t>Chance </a:t>
                </a:r>
                <a14:m>
                  <m:oMath xmlns:m="http://schemas.openxmlformats.org/officeDocument/2006/math">
                    <m:r>
                      <a:rPr lang="en-US" sz="1800" i="1" dirty="0" smtClean="0">
                        <a:latin typeface="Cambria Math" panose="02040503050406030204" pitchFamily="18" charset="0"/>
                      </a:rPr>
                      <m:t>=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𝑥</m:t>
                    </m:r>
                    <m:r>
                      <a:rPr lang="en-US" sz="1800" i="1" dirty="0" smtClean="0">
                        <a:latin typeface="Cambria Math" panose="02040503050406030204" pitchFamily="18" charset="0"/>
                      </a:rPr>
                      <m:t>)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𝑦</m:t>
                    </m:r>
                    <m:r>
                      <a:rPr lang="en-US" sz="1800" i="1" dirty="0" smtClean="0">
                        <a:latin typeface="Cambria Math" panose="02040503050406030204" pitchFamily="18" charset="0"/>
                      </a:rPr>
                      <m:t>)</m:t>
                    </m:r>
                  </m:oMath>
                </a14:m>
                <a:endParaRPr lang="en-US" sz="1800" dirty="0"/>
              </a:p>
              <a:p>
                <a:pPr lvl="1"/>
                <a:r>
                  <a:rPr lang="en-US" sz="2000" dirty="0"/>
                  <a:t>If there is a genuine association</a:t>
                </a:r>
              </a:p>
              <a:p>
                <a:pPr lvl="2"/>
                <a:r>
                  <a:rPr lang="en-US" sz="1800" dirty="0"/>
                  <a:t>then </a:t>
                </a: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err="1" smtClean="0">
                        <a:latin typeface="Cambria Math" panose="02040503050406030204" pitchFamily="18" charset="0"/>
                      </a:rPr>
                      <m:t>𝑥</m:t>
                    </m:r>
                    <m:r>
                      <a:rPr lang="en-US" sz="1800" i="1" dirty="0" err="1" smtClean="0">
                        <a:latin typeface="Cambria Math" panose="02040503050406030204" pitchFamily="18" charset="0"/>
                      </a:rPr>
                      <m:t>,</m:t>
                    </m:r>
                    <m:r>
                      <a:rPr lang="en-US" sz="1800" i="1" dirty="0" err="1" smtClean="0">
                        <a:latin typeface="Cambria Math" panose="02040503050406030204" pitchFamily="18" charset="0"/>
                      </a:rPr>
                      <m:t>𝑦</m:t>
                    </m:r>
                    <m:r>
                      <a:rPr lang="en-US" sz="1800" i="1" dirty="0" smtClean="0">
                        <a:latin typeface="Cambria Math" panose="02040503050406030204" pitchFamily="18" charset="0"/>
                      </a:rPr>
                      <m:t>) </m:t>
                    </m:r>
                    <m:r>
                      <a:rPr lang="en-US" sz="180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𝑥</m:t>
                    </m:r>
                    <m:r>
                      <a:rPr lang="en-US" sz="1800" i="1" dirty="0">
                        <a:latin typeface="Cambria Math" panose="02040503050406030204" pitchFamily="18" charset="0"/>
                      </a:rPr>
                      <m:t>) </m:t>
                    </m:r>
                    <m:r>
                      <a:rPr lang="en-US" sz="1800" i="1" dirty="0">
                        <a:latin typeface="Cambria Math" panose="02040503050406030204" pitchFamily="18" charset="0"/>
                      </a:rPr>
                      <m:t>𝑃</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dirty="0" smtClean="0">
                        <a:latin typeface="Cambria Math" panose="02040503050406030204" pitchFamily="18" charset="0"/>
                      </a:rPr>
                      <m:t>)</m:t>
                    </m:r>
                  </m:oMath>
                </a14:m>
                <a:endParaRPr lang="en-US" sz="1800" dirty="0"/>
              </a:p>
              <a:p>
                <a:pPr lvl="1"/>
                <a:r>
                  <a:rPr lang="en-US" sz="2000" dirty="0"/>
                  <a:t>Uninteresting associations</a:t>
                </a:r>
              </a:p>
              <a:p>
                <a:pPr lvl="2"/>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err="1" smtClean="0">
                        <a:latin typeface="Cambria Math" panose="02040503050406030204" pitchFamily="18" charset="0"/>
                      </a:rPr>
                      <m:t>𝑥</m:t>
                    </m:r>
                    <m:r>
                      <a:rPr lang="en-US" sz="1800" i="1" dirty="0" err="1" smtClean="0">
                        <a:latin typeface="Cambria Math" panose="02040503050406030204" pitchFamily="18" charset="0"/>
                      </a:rPr>
                      <m:t>,</m:t>
                    </m:r>
                    <m:r>
                      <a:rPr lang="en-US" sz="1800" i="1" dirty="0" err="1" smtClean="0">
                        <a:latin typeface="Cambria Math" panose="02040503050406030204" pitchFamily="18" charset="0"/>
                      </a:rPr>
                      <m:t>𝑦</m:t>
                    </m:r>
                    <m:r>
                      <a:rPr lang="en-US" sz="1800" i="1" dirty="0" smtClean="0">
                        <a:latin typeface="Cambria Math" panose="02040503050406030204" pitchFamily="18" charset="0"/>
                      </a:rPr>
                      <m:t>) ≈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𝑥</m:t>
                    </m:r>
                    <m:r>
                      <a:rPr lang="en-US" sz="1800" i="1" dirty="0" smtClean="0">
                        <a:latin typeface="Cambria Math" panose="02040503050406030204" pitchFamily="18" charset="0"/>
                      </a:rPr>
                      <m:t>) </m:t>
                    </m:r>
                    <m:r>
                      <a:rPr lang="en-US" sz="1800" i="1" dirty="0" smtClean="0">
                        <a:latin typeface="Cambria Math" panose="02040503050406030204" pitchFamily="18" charset="0"/>
                      </a:rPr>
                      <m:t>𝑃</m:t>
                    </m:r>
                    <m:r>
                      <a:rPr lang="en-US" sz="1800" i="1" dirty="0" smtClean="0">
                        <a:latin typeface="Cambria Math" panose="02040503050406030204" pitchFamily="18" charset="0"/>
                      </a:rPr>
                      <m:t>(</m:t>
                    </m:r>
                    <m:r>
                      <a:rPr lang="en-US" sz="1800" i="1" dirty="0" smtClean="0">
                        <a:latin typeface="Cambria Math" panose="02040503050406030204" pitchFamily="18" charset="0"/>
                      </a:rPr>
                      <m:t>𝑦</m:t>
                    </m:r>
                    <m:r>
                      <a:rPr lang="en-US" sz="1800" i="1" dirty="0" smtClean="0">
                        <a:latin typeface="Cambria Math" panose="02040503050406030204" pitchFamily="18" charset="0"/>
                      </a:rPr>
                      <m:t>)</m:t>
                    </m:r>
                  </m:oMath>
                </a14:m>
                <a:endParaRPr lang="en-US" sz="1800" dirty="0"/>
              </a:p>
            </p:txBody>
          </p:sp>
        </mc:Choice>
        <mc:Fallback>
          <p:sp>
            <p:nvSpPr>
              <p:cNvPr id="10" name="Content Placeholder 9"/>
              <p:cNvSpPr>
                <a:spLocks noGrp="1" noRot="1" noChangeAspect="1" noMove="1" noResize="1" noEditPoints="1" noAdjustHandles="1" noChangeArrowheads="1" noChangeShapeType="1" noTextEdit="1"/>
              </p:cNvSpPr>
              <p:nvPr>
                <p:ph sz="half" idx="2"/>
              </p:nvPr>
            </p:nvSpPr>
            <p:spPr>
              <a:xfrm>
                <a:off x="6998071" y="1392386"/>
                <a:ext cx="5018483" cy="4379276"/>
              </a:xfrm>
              <a:blipFill>
                <a:blip r:embed="rId3"/>
                <a:stretch>
                  <a:fillRect l="-1768" t="-2023"/>
                </a:stretch>
              </a:blipFill>
            </p:spPr>
            <p:txBody>
              <a:bodyPr/>
              <a:lstStyle/>
              <a:p>
                <a:r>
                  <a:rPr lang="en-US">
                    <a:noFill/>
                  </a:rPr>
                  <a:t> </a:t>
                </a:r>
              </a:p>
            </p:txBody>
          </p:sp>
        </mc:Fallback>
      </mc:AlternateContent>
      <p:sp>
        <p:nvSpPr>
          <p:cNvPr id="8" name="Date Placeholder 7"/>
          <p:cNvSpPr>
            <a:spLocks noGrp="1"/>
          </p:cNvSpPr>
          <p:nvPr>
            <p:ph type="dt" sz="half" idx="10"/>
          </p:nvPr>
        </p:nvSpPr>
        <p:spPr/>
        <p:txBody>
          <a:bodyPr/>
          <a:lstStyle/>
          <a:p>
            <a:r>
              <a:rPr lang="en-US"/>
              <a:t>9/15/17</a:t>
            </a:r>
          </a:p>
        </p:txBody>
      </p:sp>
      <p:pic>
        <p:nvPicPr>
          <p:cNvPr id="4" name="Picture 3" descr="Picture 18.png">
            <a:extLst>
              <a:ext uri="{FF2B5EF4-FFF2-40B4-BE49-F238E27FC236}">
                <a16:creationId xmlns:a16="http://schemas.microsoft.com/office/drawing/2014/main" id="{B2D9A808-4631-8A57-07BB-35735B2A44CB}"/>
              </a:ext>
            </a:extLst>
          </p:cNvPr>
          <p:cNvPicPr>
            <a:picLocks noChangeAspect="1"/>
          </p:cNvPicPr>
          <p:nvPr/>
        </p:nvPicPr>
        <p:blipFill>
          <a:blip r:embed="rId4" cstate="print"/>
          <a:stretch>
            <a:fillRect/>
          </a:stretch>
        </p:blipFill>
        <p:spPr>
          <a:xfrm>
            <a:off x="175446" y="-127293"/>
            <a:ext cx="5920553" cy="6024972"/>
          </a:xfrm>
          <a:prstGeom prst="rect">
            <a:avLst/>
          </a:prstGeom>
          <a:ln>
            <a:solidFill>
              <a:schemeClr val="tx1"/>
            </a:solidFill>
          </a:ln>
        </p:spPr>
      </p:pic>
      <p:sp>
        <p:nvSpPr>
          <p:cNvPr id="7" name="Rounded Rectangle 6">
            <a:extLst>
              <a:ext uri="{FF2B5EF4-FFF2-40B4-BE49-F238E27FC236}">
                <a16:creationId xmlns:a16="http://schemas.microsoft.com/office/drawing/2014/main" id="{81F1B552-90D3-8183-0A0E-7CA065D8A1BB}"/>
              </a:ext>
            </a:extLst>
          </p:cNvPr>
          <p:cNvSpPr/>
          <p:nvPr/>
        </p:nvSpPr>
        <p:spPr>
          <a:xfrm>
            <a:off x="175446" y="1007550"/>
            <a:ext cx="5676714" cy="2614366"/>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26663CE-4AB9-6338-4F31-7E82F4B43648}"/>
              </a:ext>
            </a:extLst>
          </p:cNvPr>
          <p:cNvSpPr/>
          <p:nvPr/>
        </p:nvSpPr>
        <p:spPr>
          <a:xfrm>
            <a:off x="257592" y="4122814"/>
            <a:ext cx="5594568" cy="721276"/>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49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FAE3-16FD-B9F9-D592-79EBE4127F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78A927-3512-B2FB-161C-B3CBF7A9335C}"/>
              </a:ext>
            </a:extLst>
          </p:cNvPr>
          <p:cNvSpPr>
            <a:spLocks noGrp="1"/>
          </p:cNvSpPr>
          <p:nvPr>
            <p:ph type="title"/>
          </p:nvPr>
        </p:nvSpPr>
        <p:spPr/>
        <p:txBody>
          <a:bodyPr/>
          <a:lstStyle/>
          <a:p>
            <a:r>
              <a:rPr lang="en-US" dirty="0"/>
              <a:t>Pointwise Mutual Information (PMI)</a:t>
            </a:r>
          </a:p>
        </p:txBody>
      </p:sp>
      <p:pic>
        <p:nvPicPr>
          <p:cNvPr id="5" name="Content Placeholder 4">
            <a:extLst>
              <a:ext uri="{FF2B5EF4-FFF2-40B4-BE49-F238E27FC236}">
                <a16:creationId xmlns:a16="http://schemas.microsoft.com/office/drawing/2014/main" id="{68CB11D0-0244-5F52-A951-556C0D0847B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8" y="1380877"/>
            <a:ext cx="5975351" cy="5264955"/>
          </a:xfrm>
        </p:spPr>
      </p:pic>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6DD1E8E1-CE6C-571A-9C54-818EC82ED8E7}"/>
                  </a:ext>
                </a:extLst>
              </p:cNvPr>
              <p:cNvSpPr>
                <a:spLocks noGrp="1"/>
              </p:cNvSpPr>
              <p:nvPr>
                <p:ph sz="half" idx="2"/>
              </p:nvPr>
            </p:nvSpPr>
            <p:spPr>
              <a:xfrm>
                <a:off x="6998071" y="1392386"/>
                <a:ext cx="5018483" cy="4379276"/>
              </a:xfrm>
            </p:spPr>
            <p:txBody>
              <a:bodyPr>
                <a:noAutofit/>
              </a:bodyPr>
              <a:lstStyle/>
              <a:p>
                <a:r>
                  <a:rPr lang="en-US" sz="2600" dirty="0"/>
                  <a:t>Entropy:</a:t>
                </a:r>
                <a:endParaRPr lang="en-US" sz="2600" b="0" i="1" dirty="0">
                  <a:latin typeface="Cambria Math" panose="02040503050406030204" pitchFamily="18" charset="0"/>
                </a:endParaRPr>
              </a:p>
              <a:p>
                <a:pPr lvl="1"/>
                <a14:m>
                  <m:oMath xmlns:m="http://schemas.openxmlformats.org/officeDocument/2006/math">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nary>
                      <m:naryPr>
                        <m:chr m:val="∑"/>
                        <m:limLoc m:val="subSup"/>
                        <m:supHide m:val="on"/>
                        <m:ctrlPr>
                          <a:rPr lang="en-US" sz="2200" b="0" i="1" smtClean="0">
                            <a:latin typeface="Cambria Math" panose="02040503050406030204" pitchFamily="18" charset="0"/>
                          </a:rPr>
                        </m:ctrlPr>
                      </m:naryPr>
                      <m:sub>
                        <m:r>
                          <m:rPr>
                            <m:brk m:alnAt="9"/>
                          </m:rPr>
                          <a:rPr lang="en-US" sz="2200" b="0" i="1" smtClean="0">
                            <a:latin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𝑋</m:t>
                        </m:r>
                      </m:sub>
                      <m:sup/>
                      <m:e>
                        <m:r>
                          <a:rPr lang="en-US" sz="2200" b="0" i="1" smtClean="0">
                            <a:latin typeface="Cambria Math" panose="02040503050406030204" pitchFamily="18" charset="0"/>
                          </a:rPr>
                          <m:t>𝑝</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e>
                    </m:nary>
                    <m:r>
                      <a:rPr lang="en-US" sz="2200" b="0" i="1" smtClean="0">
                        <a:latin typeface="Cambria Math" panose="02040503050406030204" pitchFamily="18" charset="0"/>
                      </a:rPr>
                      <m:t>𝑝</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a14:m>
                <a:endParaRPr lang="en-US" sz="2200" b="0" dirty="0"/>
              </a:p>
              <a:p>
                <a:r>
                  <a:rPr lang="en-US" sz="2600" dirty="0"/>
                  <a:t>Mutual Information</a:t>
                </a:r>
              </a:p>
              <a:p>
                <a:pPr lvl="1"/>
                <a14:m>
                  <m:oMath xmlns:m="http://schemas.openxmlformats.org/officeDocument/2006/math">
                    <m:r>
                      <a:rPr lang="en-US" sz="2200" b="0" i="1" smtClean="0">
                        <a:latin typeface="Cambria Math" panose="02040503050406030204" pitchFamily="18" charset="0"/>
                      </a:rPr>
                      <m:t>𝐼</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r>
                          <a:rPr lang="en-US" sz="2200" b="0" i="1" smtClean="0">
                            <a:latin typeface="Cambria Math" panose="02040503050406030204" pitchFamily="18" charset="0"/>
                          </a:rPr>
                          <m:t>;</m:t>
                        </m:r>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e>
                        <m:r>
                          <a:rPr lang="en-US" sz="2200" b="0" i="1" smtClean="0">
                            <a:latin typeface="Cambria Math" panose="02040503050406030204" pitchFamily="18" charset="0"/>
                          </a:rPr>
                          <m:t>𝑌</m:t>
                        </m:r>
                      </m:e>
                    </m:d>
                  </m:oMath>
                </a14:m>
                <a:endParaRPr lang="en-US" sz="2200" b="0" dirty="0"/>
              </a:p>
              <a:p>
                <a:pPr lvl="1"/>
                <a14:m>
                  <m:oMath xmlns:m="http://schemas.openxmlformats.org/officeDocument/2006/math">
                    <m:r>
                      <a:rPr lang="en-US" sz="2200" b="0" i="1" smtClean="0">
                        <a:latin typeface="Cambria Math" panose="02040503050406030204" pitchFamily="18" charset="0"/>
                      </a:rPr>
                      <m:t>𝐼</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r>
                      <a:rPr lang="en-US" sz="2200" b="0" i="1" smtClean="0">
                        <a:latin typeface="Cambria Math" panose="02040503050406030204" pitchFamily="18" charset="0"/>
                      </a:rPr>
                      <m:t>(</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oMath>
                </a14:m>
                <a:endParaRPr lang="en-US" sz="2200" b="0" dirty="0"/>
              </a:p>
              <a:p>
                <a:pPr lvl="1"/>
                <a:r>
                  <a:rPr lang="en-US" sz="2200" dirty="0"/>
                  <a:t>Properties: </a:t>
                </a:r>
              </a:p>
              <a:p>
                <a:pPr lvl="2"/>
                <a:r>
                  <a:rPr lang="en-US" sz="1800" dirty="0"/>
                  <a:t>Symmetry </a:t>
                </a:r>
                <a14:m>
                  <m:oMath xmlns:m="http://schemas.openxmlformats.org/officeDocument/2006/math">
                    <m:r>
                      <a:rPr lang="en-US" sz="1800" b="0" i="1" smtClean="0">
                        <a:latin typeface="Cambria Math" panose="02040503050406030204" pitchFamily="18" charset="0"/>
                      </a:rPr>
                      <m:t>𝐼</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e>
                    </m:d>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oMath>
                </a14:m>
                <a:endParaRPr lang="en-US" sz="1800" b="0" dirty="0"/>
              </a:p>
              <a:p>
                <a:pPr lvl="2"/>
                <a:r>
                  <a:rPr lang="en-US" sz="1800" dirty="0"/>
                  <a:t>Non-negative: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)≥0</m:t>
                    </m:r>
                  </m:oMath>
                </a14:m>
                <a:endParaRPr lang="en-US" sz="1800" b="0" dirty="0"/>
              </a:p>
              <a:p>
                <a:pPr lvl="1"/>
                <a:endParaRPr lang="en-US" sz="2200" dirty="0"/>
              </a:p>
              <a:p>
                <a:endParaRPr lang="en-US" sz="2600" dirty="0"/>
              </a:p>
            </p:txBody>
          </p:sp>
        </mc:Choice>
        <mc:Fallback>
          <p:sp>
            <p:nvSpPr>
              <p:cNvPr id="10" name="Content Placeholder 9">
                <a:extLst>
                  <a:ext uri="{FF2B5EF4-FFF2-40B4-BE49-F238E27FC236}">
                    <a16:creationId xmlns:a16="http://schemas.microsoft.com/office/drawing/2014/main" id="{6DD1E8E1-CE6C-571A-9C54-818EC82ED8E7}"/>
                  </a:ext>
                </a:extLst>
              </p:cNvPr>
              <p:cNvSpPr>
                <a:spLocks noGrp="1" noRot="1" noChangeAspect="1" noMove="1" noResize="1" noEditPoints="1" noAdjustHandles="1" noChangeArrowheads="1" noChangeShapeType="1" noTextEdit="1"/>
              </p:cNvSpPr>
              <p:nvPr>
                <p:ph sz="half" idx="2"/>
              </p:nvPr>
            </p:nvSpPr>
            <p:spPr>
              <a:xfrm>
                <a:off x="6998071" y="1392386"/>
                <a:ext cx="5018483" cy="4379276"/>
              </a:xfrm>
              <a:blipFill>
                <a:blip r:embed="rId3"/>
                <a:stretch>
                  <a:fillRect l="-2020" t="-3468"/>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134D7AAA-BA17-EC54-3F90-81271B545ED5}"/>
              </a:ext>
            </a:extLst>
          </p:cNvPr>
          <p:cNvSpPr>
            <a:spLocks noGrp="1"/>
          </p:cNvSpPr>
          <p:nvPr>
            <p:ph type="dt" sz="half" idx="10"/>
          </p:nvPr>
        </p:nvSpPr>
        <p:spPr/>
        <p:txBody>
          <a:bodyPr/>
          <a:lstStyle/>
          <a:p>
            <a:r>
              <a:rPr lang="en-US"/>
              <a:t>9/15/17</a:t>
            </a:r>
          </a:p>
        </p:txBody>
      </p:sp>
      <p:sp>
        <p:nvSpPr>
          <p:cNvPr id="2" name="Rounded Rectangular Callout 1">
            <a:extLst>
              <a:ext uri="{FF2B5EF4-FFF2-40B4-BE49-F238E27FC236}">
                <a16:creationId xmlns:a16="http://schemas.microsoft.com/office/drawing/2014/main" id="{B3DBD372-C60A-5007-F443-E554B76773EC}"/>
              </a:ext>
            </a:extLst>
          </p:cNvPr>
          <p:cNvSpPr/>
          <p:nvPr/>
        </p:nvSpPr>
        <p:spPr>
          <a:xfrm>
            <a:off x="4866951" y="5973322"/>
            <a:ext cx="1605217" cy="519553"/>
          </a:xfrm>
          <a:prstGeom prst="wedgeRoundRectCallout">
            <a:avLst>
              <a:gd name="adj1" fmla="val -73688"/>
              <a:gd name="adj2" fmla="val -1662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Pointwise</a:t>
            </a:r>
          </a:p>
        </p:txBody>
      </p:sp>
    </p:spTree>
    <p:extLst>
      <p:ext uri="{BB962C8B-B14F-4D97-AF65-F5344CB8AC3E}">
        <p14:creationId xmlns:p14="http://schemas.microsoft.com/office/powerpoint/2010/main" val="46460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B9C0B-D915-56A8-5E59-B699421E29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031ADF-42C9-3FF6-40B4-BA3576B0F502}"/>
              </a:ext>
            </a:extLst>
          </p:cNvPr>
          <p:cNvSpPr>
            <a:spLocks noGrp="1"/>
          </p:cNvSpPr>
          <p:nvPr>
            <p:ph type="title"/>
          </p:nvPr>
        </p:nvSpPr>
        <p:spPr/>
        <p:txBody>
          <a:bodyPr/>
          <a:lstStyle/>
          <a:p>
            <a:r>
              <a:rPr lang="en-US" dirty="0"/>
              <a:t>Pointwise Mutual Information (PMI)</a:t>
            </a:r>
          </a:p>
        </p:txBody>
      </p:sp>
      <p:pic>
        <p:nvPicPr>
          <p:cNvPr id="5" name="Content Placeholder 4">
            <a:extLst>
              <a:ext uri="{FF2B5EF4-FFF2-40B4-BE49-F238E27FC236}">
                <a16:creationId xmlns:a16="http://schemas.microsoft.com/office/drawing/2014/main" id="{84204D74-6944-1B9F-5352-2B004E204AF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8" y="1380877"/>
            <a:ext cx="5975351" cy="5264955"/>
          </a:xfrm>
        </p:spPr>
      </p:pic>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18058EE2-50AF-5D1F-303B-829B0976322D}"/>
                  </a:ext>
                </a:extLst>
              </p:cNvPr>
              <p:cNvSpPr>
                <a:spLocks noGrp="1"/>
              </p:cNvSpPr>
              <p:nvPr>
                <p:ph sz="half" idx="2"/>
              </p:nvPr>
            </p:nvSpPr>
            <p:spPr>
              <a:xfrm>
                <a:off x="6998071" y="1392386"/>
                <a:ext cx="5018483" cy="4379276"/>
              </a:xfrm>
            </p:spPr>
            <p:txBody>
              <a:bodyPr>
                <a:noAutofit/>
              </a:bodyPr>
              <a:lstStyle/>
              <a:p>
                <a:r>
                  <a:rPr lang="en-US" sz="2400" dirty="0"/>
                  <a:t>PMI has a simple interpretation</a:t>
                </a:r>
              </a:p>
              <a:p>
                <a:pPr lvl="1"/>
                <a:r>
                  <a:rPr lang="en-US" sz="2000" dirty="0"/>
                  <a:t>PMI compares P(</a:t>
                </a:r>
                <a:r>
                  <a:rPr lang="en-US" sz="2000" dirty="0" err="1"/>
                  <a:t>x,y</a:t>
                </a:r>
                <a:r>
                  <a:rPr lang="en-US" sz="2000" dirty="0"/>
                  <a:t>) with chance</a:t>
                </a:r>
              </a:p>
              <a:p>
                <a:pPr lvl="2"/>
                <a:r>
                  <a:rPr lang="en-US" sz="1800" dirty="0"/>
                  <a:t>Chance = P(x) P(y)</a:t>
                </a:r>
              </a:p>
              <a:p>
                <a:pPr lvl="1"/>
                <a:r>
                  <a:rPr lang="en-US" sz="2000" dirty="0"/>
                  <a:t>If there is a genuine association</a:t>
                </a:r>
              </a:p>
              <a:p>
                <a:pPr lvl="2"/>
                <a:r>
                  <a:rPr lang="en-US" sz="1800" dirty="0"/>
                  <a:t>then P(</a:t>
                </a:r>
                <a:r>
                  <a:rPr lang="en-US" sz="1800" dirty="0" err="1"/>
                  <a:t>x,y</a:t>
                </a:r>
                <a:r>
                  <a:rPr lang="en-US" sz="1800" dirty="0"/>
                  <a:t>) &gt;&gt; P(x) P(y)</a:t>
                </a:r>
              </a:p>
              <a:p>
                <a:pPr lvl="1"/>
                <a:r>
                  <a:rPr lang="en-US" sz="2000" dirty="0"/>
                  <a:t>Uninteresting associations</a:t>
                </a:r>
              </a:p>
              <a:p>
                <a:pPr lvl="2"/>
                <a:r>
                  <a:rPr lang="en-US" sz="1800" dirty="0"/>
                  <a:t>P(</a:t>
                </a:r>
                <a:r>
                  <a:rPr lang="en-US" sz="1800" dirty="0" err="1"/>
                  <a:t>x,y</a:t>
                </a:r>
                <a:r>
                  <a:rPr lang="en-US" sz="1800" dirty="0"/>
                  <a:t>) ≈ P(x) P(y)</a:t>
                </a:r>
              </a:p>
              <a:p>
                <a:r>
                  <a:rPr lang="en-US" sz="2600" dirty="0"/>
                  <a:t>Entropy:</a:t>
                </a:r>
                <a:endParaRPr lang="en-US" sz="2600" b="0" i="1" dirty="0">
                  <a:latin typeface="Cambria Math" panose="02040503050406030204" pitchFamily="18" charset="0"/>
                </a:endParaRPr>
              </a:p>
              <a:p>
                <a:pPr lvl="1"/>
                <a14:m>
                  <m:oMath xmlns:m="http://schemas.openxmlformats.org/officeDocument/2006/math">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nary>
                      <m:naryPr>
                        <m:chr m:val="∑"/>
                        <m:limLoc m:val="subSup"/>
                        <m:supHide m:val="on"/>
                        <m:ctrlPr>
                          <a:rPr lang="en-US" sz="2200" b="0" i="1" smtClean="0">
                            <a:latin typeface="Cambria Math" panose="02040503050406030204" pitchFamily="18" charset="0"/>
                          </a:rPr>
                        </m:ctrlPr>
                      </m:naryPr>
                      <m:sub>
                        <m:r>
                          <m:rPr>
                            <m:brk m:alnAt="9"/>
                          </m:rPr>
                          <a:rPr lang="en-US" sz="2200" b="0" i="1" smtClean="0">
                            <a:latin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𝑋</m:t>
                        </m:r>
                      </m:sub>
                      <m:sup/>
                      <m:e>
                        <m:r>
                          <a:rPr lang="en-US" sz="2200" b="0" i="1" smtClean="0">
                            <a:latin typeface="Cambria Math" panose="02040503050406030204" pitchFamily="18" charset="0"/>
                          </a:rPr>
                          <m:t>𝑝</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e>
                    </m:nary>
                    <m:r>
                      <a:rPr lang="en-US" sz="2200" b="0" i="1" smtClean="0">
                        <a:latin typeface="Cambria Math" panose="02040503050406030204" pitchFamily="18" charset="0"/>
                      </a:rPr>
                      <m:t>𝑝</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a14:m>
                <a:endParaRPr lang="en-US" sz="2200" b="0" dirty="0"/>
              </a:p>
              <a:p>
                <a:r>
                  <a:rPr lang="en-US" sz="2600" dirty="0"/>
                  <a:t>Mutual Information</a:t>
                </a:r>
              </a:p>
              <a:p>
                <a:pPr lvl="1"/>
                <a14:m>
                  <m:oMath xmlns:m="http://schemas.openxmlformats.org/officeDocument/2006/math">
                    <m:r>
                      <a:rPr lang="en-US" sz="2200" b="0" i="1" smtClean="0">
                        <a:latin typeface="Cambria Math" panose="02040503050406030204" pitchFamily="18" charset="0"/>
                      </a:rPr>
                      <m:t>𝐼</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r>
                          <a:rPr lang="en-US" sz="2200" b="0" i="1" smtClean="0">
                            <a:latin typeface="Cambria Math" panose="02040503050406030204" pitchFamily="18" charset="0"/>
                          </a:rPr>
                          <m:t>;</m:t>
                        </m:r>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e>
                      <m:e>
                        <m:r>
                          <a:rPr lang="en-US" sz="2200" b="0" i="1" smtClean="0">
                            <a:latin typeface="Cambria Math" panose="02040503050406030204" pitchFamily="18" charset="0"/>
                          </a:rPr>
                          <m:t>𝑌</m:t>
                        </m:r>
                      </m:e>
                    </m:d>
                  </m:oMath>
                </a14:m>
                <a:endParaRPr lang="en-US" sz="2200" b="0" dirty="0"/>
              </a:p>
              <a:p>
                <a:pPr lvl="1"/>
                <a14:m>
                  <m:oMath xmlns:m="http://schemas.openxmlformats.org/officeDocument/2006/math">
                    <m:r>
                      <a:rPr lang="en-US" sz="2200" b="0" i="1" smtClean="0">
                        <a:latin typeface="Cambria Math" panose="02040503050406030204" pitchFamily="18" charset="0"/>
                      </a:rPr>
                      <m:t>𝐼</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𝑋</m:t>
                        </m:r>
                        <m:r>
                          <a:rPr lang="en-US" sz="2200" b="0" i="1" smtClean="0">
                            <a:latin typeface="Cambria Math" panose="02040503050406030204" pitchFamily="18" charset="0"/>
                          </a:rPr>
                          <m:t>;</m:t>
                        </m:r>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𝑌</m:t>
                        </m:r>
                      </m:e>
                    </m:d>
                    <m:r>
                      <a:rPr lang="en-US" sz="2200" b="0" i="1" smtClean="0">
                        <a:latin typeface="Cambria Math" panose="02040503050406030204" pitchFamily="18" charset="0"/>
                      </a:rPr>
                      <m:t>−</m:t>
                    </m:r>
                    <m:r>
                      <a:rPr lang="en-US" sz="2200" b="0" i="1" smtClean="0">
                        <a:latin typeface="Cambria Math" panose="02040503050406030204" pitchFamily="18" charset="0"/>
                      </a:rPr>
                      <m:t>𝐻</m:t>
                    </m:r>
                    <m:r>
                      <a:rPr lang="en-US" sz="2200" b="0" i="1" smtClean="0">
                        <a:latin typeface="Cambria Math" panose="02040503050406030204" pitchFamily="18" charset="0"/>
                      </a:rPr>
                      <m:t>(</m:t>
                    </m:r>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oMath>
                </a14:m>
                <a:endParaRPr lang="en-US" sz="2200" b="0" dirty="0"/>
              </a:p>
              <a:p>
                <a:pPr lvl="1"/>
                <a:r>
                  <a:rPr lang="en-US" sz="2200" dirty="0"/>
                  <a:t>Properties: </a:t>
                </a:r>
              </a:p>
              <a:p>
                <a:pPr lvl="2"/>
                <a:r>
                  <a:rPr lang="en-US" sz="1800" dirty="0"/>
                  <a:t>Symmetry </a:t>
                </a:r>
                <a14:m>
                  <m:oMath xmlns:m="http://schemas.openxmlformats.org/officeDocument/2006/math">
                    <m:r>
                      <a:rPr lang="en-US" sz="1800" b="0" i="1" smtClean="0">
                        <a:latin typeface="Cambria Math" panose="02040503050406030204" pitchFamily="18" charset="0"/>
                      </a:rPr>
                      <m:t>𝐼</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e>
                    </m:d>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oMath>
                </a14:m>
                <a:endParaRPr lang="en-US" sz="1800" b="0" dirty="0"/>
              </a:p>
              <a:p>
                <a:pPr lvl="2"/>
                <a:r>
                  <a:rPr lang="en-US" sz="1800" dirty="0"/>
                  <a:t>Non-negative: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)≥0</m:t>
                    </m:r>
                  </m:oMath>
                </a14:m>
                <a:endParaRPr lang="en-US" sz="1800" b="0" dirty="0"/>
              </a:p>
              <a:p>
                <a:pPr lvl="1"/>
                <a:endParaRPr lang="en-US" sz="2200" dirty="0"/>
              </a:p>
              <a:p>
                <a:endParaRPr lang="en-US" sz="2600" dirty="0"/>
              </a:p>
            </p:txBody>
          </p:sp>
        </mc:Choice>
        <mc:Fallback>
          <p:sp>
            <p:nvSpPr>
              <p:cNvPr id="10" name="Content Placeholder 9">
                <a:extLst>
                  <a:ext uri="{FF2B5EF4-FFF2-40B4-BE49-F238E27FC236}">
                    <a16:creationId xmlns:a16="http://schemas.microsoft.com/office/drawing/2014/main" id="{18058EE2-50AF-5D1F-303B-829B0976322D}"/>
                  </a:ext>
                </a:extLst>
              </p:cNvPr>
              <p:cNvSpPr>
                <a:spLocks noGrp="1" noRot="1" noChangeAspect="1" noMove="1" noResize="1" noEditPoints="1" noAdjustHandles="1" noChangeArrowheads="1" noChangeShapeType="1" noTextEdit="1"/>
              </p:cNvSpPr>
              <p:nvPr>
                <p:ph sz="half" idx="2"/>
              </p:nvPr>
            </p:nvSpPr>
            <p:spPr>
              <a:xfrm>
                <a:off x="6998071" y="1392386"/>
                <a:ext cx="5018483" cy="4379276"/>
              </a:xfrm>
              <a:blipFill>
                <a:blip r:embed="rId3"/>
                <a:stretch>
                  <a:fillRect l="-2020" t="-2023" b="-25723"/>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D6004BDE-4143-94EB-2F5E-5769AD58AD63}"/>
              </a:ext>
            </a:extLst>
          </p:cNvPr>
          <p:cNvSpPr>
            <a:spLocks noGrp="1"/>
          </p:cNvSpPr>
          <p:nvPr>
            <p:ph type="dt" sz="half" idx="10"/>
          </p:nvPr>
        </p:nvSpPr>
        <p:spPr/>
        <p:txBody>
          <a:bodyPr/>
          <a:lstStyle/>
          <a:p>
            <a:r>
              <a:rPr lang="en-US"/>
              <a:t>9/15/17</a:t>
            </a:r>
          </a:p>
        </p:txBody>
      </p:sp>
      <p:sp>
        <p:nvSpPr>
          <p:cNvPr id="2" name="Rounded Rectangular Callout 1">
            <a:extLst>
              <a:ext uri="{FF2B5EF4-FFF2-40B4-BE49-F238E27FC236}">
                <a16:creationId xmlns:a16="http://schemas.microsoft.com/office/drawing/2014/main" id="{CAF2BEB3-6A31-3004-6087-EE69EF5F2B5D}"/>
              </a:ext>
            </a:extLst>
          </p:cNvPr>
          <p:cNvSpPr/>
          <p:nvPr/>
        </p:nvSpPr>
        <p:spPr>
          <a:xfrm>
            <a:off x="4866951" y="5973322"/>
            <a:ext cx="1605217" cy="519553"/>
          </a:xfrm>
          <a:prstGeom prst="wedgeRoundRectCallout">
            <a:avLst>
              <a:gd name="adj1" fmla="val -73688"/>
              <a:gd name="adj2" fmla="val -1662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Pointwise</a:t>
            </a:r>
          </a:p>
        </p:txBody>
      </p:sp>
      <p:pic>
        <p:nvPicPr>
          <p:cNvPr id="4" name="Picture 3" descr="A screenshot of a math book&#10;&#10;AI-generated content may be incorrect.">
            <a:extLst>
              <a:ext uri="{FF2B5EF4-FFF2-40B4-BE49-F238E27FC236}">
                <a16:creationId xmlns:a16="http://schemas.microsoft.com/office/drawing/2014/main" id="{4CB97537-8813-5C61-0821-CB250DC1282D}"/>
              </a:ext>
            </a:extLst>
          </p:cNvPr>
          <p:cNvPicPr>
            <a:picLocks noChangeAspect="1"/>
          </p:cNvPicPr>
          <p:nvPr/>
        </p:nvPicPr>
        <p:blipFill>
          <a:blip r:embed="rId4"/>
          <a:stretch>
            <a:fillRect/>
          </a:stretch>
        </p:blipFill>
        <p:spPr>
          <a:xfrm>
            <a:off x="2000432" y="56235"/>
            <a:ext cx="10138351" cy="4596053"/>
          </a:xfrm>
          <a:prstGeom prst="rect">
            <a:avLst/>
          </a:prstGeom>
          <a:ln w="38100">
            <a:solidFill>
              <a:schemeClr val="accent1">
                <a:shade val="15000"/>
              </a:schemeClr>
            </a:solidFill>
          </a:ln>
        </p:spPr>
      </p:pic>
    </p:spTree>
    <p:extLst>
      <p:ext uri="{BB962C8B-B14F-4D97-AF65-F5344CB8AC3E}">
        <p14:creationId xmlns:p14="http://schemas.microsoft.com/office/powerpoint/2010/main" val="1174018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604FE7-12FE-B12B-4EC8-85BC3D64A410}"/>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373BC43E-28EF-1C0B-D78E-8DCE3199F97D}"/>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AFBD420A-627C-D9B1-BBE3-4A7FA36A4536}"/>
              </a:ext>
            </a:extLst>
          </p:cNvPr>
          <p:cNvSpPr>
            <a:spLocks noGrp="1"/>
          </p:cNvSpPr>
          <p:nvPr>
            <p:ph type="sldNum" sz="quarter" idx="12"/>
          </p:nvPr>
        </p:nvSpPr>
        <p:spPr/>
        <p:txBody>
          <a:bodyPr/>
          <a:lstStyle/>
          <a:p>
            <a:fld id="{33A3D10F-77F7-DB43-842D-10933EFABD99}" type="slidenum">
              <a:rPr lang="en-US" smtClean="0"/>
              <a:t>69</a:t>
            </a:fld>
            <a:endParaRPr lang="en-US"/>
          </a:p>
        </p:txBody>
      </p:sp>
      <p:pic>
        <p:nvPicPr>
          <p:cNvPr id="18" name="Picture 17">
            <a:extLst>
              <a:ext uri="{FF2B5EF4-FFF2-40B4-BE49-F238E27FC236}">
                <a16:creationId xmlns:a16="http://schemas.microsoft.com/office/drawing/2014/main" id="{4F235DF7-2179-5152-C060-EA466ADAFB7B}"/>
              </a:ext>
            </a:extLst>
          </p:cNvPr>
          <p:cNvPicPr>
            <a:picLocks noChangeAspect="1"/>
          </p:cNvPicPr>
          <p:nvPr/>
        </p:nvPicPr>
        <p:blipFill>
          <a:blip r:embed="rId2"/>
          <a:stretch>
            <a:fillRect/>
          </a:stretch>
        </p:blipFill>
        <p:spPr>
          <a:xfrm>
            <a:off x="2209800" y="3429000"/>
            <a:ext cx="7772400" cy="2895411"/>
          </a:xfrm>
          <a:prstGeom prst="rect">
            <a:avLst/>
          </a:prstGeom>
        </p:spPr>
      </p:pic>
      <p:pic>
        <p:nvPicPr>
          <p:cNvPr id="22" name="Picture 21">
            <a:extLst>
              <a:ext uri="{FF2B5EF4-FFF2-40B4-BE49-F238E27FC236}">
                <a16:creationId xmlns:a16="http://schemas.microsoft.com/office/drawing/2014/main" id="{1FE266A8-45A5-FE53-9C7A-5FCA9D750AE4}"/>
              </a:ext>
            </a:extLst>
          </p:cNvPr>
          <p:cNvPicPr>
            <a:picLocks noChangeAspect="1"/>
          </p:cNvPicPr>
          <p:nvPr/>
        </p:nvPicPr>
        <p:blipFill>
          <a:blip r:embed="rId3"/>
          <a:stretch>
            <a:fillRect/>
          </a:stretch>
        </p:blipFill>
        <p:spPr>
          <a:xfrm>
            <a:off x="2206752" y="136525"/>
            <a:ext cx="7772400" cy="2895410"/>
          </a:xfrm>
          <a:prstGeom prst="rect">
            <a:avLst/>
          </a:prstGeom>
        </p:spPr>
      </p:pic>
    </p:spTree>
    <p:extLst>
      <p:ext uri="{BB962C8B-B14F-4D97-AF65-F5344CB8AC3E}">
        <p14:creationId xmlns:p14="http://schemas.microsoft.com/office/powerpoint/2010/main" val="345516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200" y="365125"/>
            <a:ext cx="7407350" cy="892645"/>
          </a:xfrm>
          <a:solidFill>
            <a:srgbClr val="FFFF00"/>
          </a:solidFill>
        </p:spPr>
        <p:txBody>
          <a:bodyPr>
            <a:normAutofit/>
          </a:bodyPr>
          <a:lstStyle/>
          <a:p>
            <a:r>
              <a:rPr lang="en-US" dirty="0"/>
              <a:t>There is no data like more data</a:t>
            </a:r>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108272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783C5-F089-6F95-52F7-F61430F82B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B055FE9-883E-13C4-898A-F49E6C3CB73B}"/>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A331B1C6-6E2A-80C0-0853-9B6DAD9348A2}"/>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944A5640-59FB-B973-DB92-59C1BE96153E}"/>
              </a:ext>
            </a:extLst>
          </p:cNvPr>
          <p:cNvSpPr>
            <a:spLocks noGrp="1"/>
          </p:cNvSpPr>
          <p:nvPr>
            <p:ph type="sldNum" sz="quarter" idx="12"/>
          </p:nvPr>
        </p:nvSpPr>
        <p:spPr/>
        <p:txBody>
          <a:bodyPr/>
          <a:lstStyle/>
          <a:p>
            <a:fld id="{33A3D10F-77F7-DB43-842D-10933EFABD99}" type="slidenum">
              <a:rPr lang="en-US" smtClean="0"/>
              <a:t>70</a:t>
            </a:fld>
            <a:endParaRPr lang="en-US"/>
          </a:p>
        </p:txBody>
      </p:sp>
      <p:pic>
        <p:nvPicPr>
          <p:cNvPr id="20" name="Picture 19">
            <a:extLst>
              <a:ext uri="{FF2B5EF4-FFF2-40B4-BE49-F238E27FC236}">
                <a16:creationId xmlns:a16="http://schemas.microsoft.com/office/drawing/2014/main" id="{8C5834BB-8E39-642F-0008-6538BDFC244D}"/>
              </a:ext>
            </a:extLst>
          </p:cNvPr>
          <p:cNvPicPr>
            <a:picLocks noChangeAspect="1"/>
          </p:cNvPicPr>
          <p:nvPr/>
        </p:nvPicPr>
        <p:blipFill>
          <a:blip r:embed="rId2"/>
          <a:stretch>
            <a:fillRect/>
          </a:stretch>
        </p:blipFill>
        <p:spPr>
          <a:xfrm>
            <a:off x="2904744" y="3234904"/>
            <a:ext cx="7772400" cy="3121446"/>
          </a:xfrm>
          <a:prstGeom prst="rect">
            <a:avLst/>
          </a:prstGeom>
        </p:spPr>
      </p:pic>
      <p:pic>
        <p:nvPicPr>
          <p:cNvPr id="22" name="Picture 21">
            <a:extLst>
              <a:ext uri="{FF2B5EF4-FFF2-40B4-BE49-F238E27FC236}">
                <a16:creationId xmlns:a16="http://schemas.microsoft.com/office/drawing/2014/main" id="{9A49B5CA-C5AE-73A3-7C2C-BF48D1F74F52}"/>
              </a:ext>
            </a:extLst>
          </p:cNvPr>
          <p:cNvPicPr>
            <a:picLocks noChangeAspect="1"/>
          </p:cNvPicPr>
          <p:nvPr/>
        </p:nvPicPr>
        <p:blipFill>
          <a:blip r:embed="rId3"/>
          <a:stretch>
            <a:fillRect/>
          </a:stretch>
        </p:blipFill>
        <p:spPr>
          <a:xfrm>
            <a:off x="2682240" y="226476"/>
            <a:ext cx="7772400" cy="2895410"/>
          </a:xfrm>
          <a:prstGeom prst="rect">
            <a:avLst/>
          </a:prstGeom>
        </p:spPr>
      </p:pic>
      <p:sp>
        <p:nvSpPr>
          <p:cNvPr id="2" name="Rounded Rectangular Callout 1">
            <a:extLst>
              <a:ext uri="{FF2B5EF4-FFF2-40B4-BE49-F238E27FC236}">
                <a16:creationId xmlns:a16="http://schemas.microsoft.com/office/drawing/2014/main" id="{16E0CF64-C39F-29B1-74F0-BA7C75C18A2A}"/>
              </a:ext>
            </a:extLst>
          </p:cNvPr>
          <p:cNvSpPr/>
          <p:nvPr/>
        </p:nvSpPr>
        <p:spPr>
          <a:xfrm>
            <a:off x="1407191" y="2283094"/>
            <a:ext cx="1605217" cy="519553"/>
          </a:xfrm>
          <a:prstGeom prst="wedgeRoundRectCallout">
            <a:avLst>
              <a:gd name="adj1" fmla="val 72474"/>
              <a:gd name="adj2" fmla="val 14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Telephone</a:t>
            </a:r>
          </a:p>
        </p:txBody>
      </p:sp>
    </p:spTree>
    <p:extLst>
      <p:ext uri="{BB962C8B-B14F-4D97-AF65-F5344CB8AC3E}">
        <p14:creationId xmlns:p14="http://schemas.microsoft.com/office/powerpoint/2010/main" val="1273890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5734-4C31-B47A-050E-E14FC25C165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E36378C-B04F-6007-773C-DD45ADB288A1}"/>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40134C5A-37D4-9396-A058-F51B60BFC98E}"/>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AF61B9CA-B4FB-D5A7-0D9B-7BF7FFC844A1}"/>
              </a:ext>
            </a:extLst>
          </p:cNvPr>
          <p:cNvSpPr>
            <a:spLocks noGrp="1"/>
          </p:cNvSpPr>
          <p:nvPr>
            <p:ph type="sldNum" sz="quarter" idx="12"/>
          </p:nvPr>
        </p:nvSpPr>
        <p:spPr/>
        <p:txBody>
          <a:bodyPr/>
          <a:lstStyle/>
          <a:p>
            <a:fld id="{33A3D10F-77F7-DB43-842D-10933EFABD99}" type="slidenum">
              <a:rPr lang="en-US" smtClean="0"/>
              <a:t>71</a:t>
            </a:fld>
            <a:endParaRPr lang="en-US"/>
          </a:p>
        </p:txBody>
      </p:sp>
      <p:pic>
        <p:nvPicPr>
          <p:cNvPr id="12" name="Picture 11">
            <a:extLst>
              <a:ext uri="{FF2B5EF4-FFF2-40B4-BE49-F238E27FC236}">
                <a16:creationId xmlns:a16="http://schemas.microsoft.com/office/drawing/2014/main" id="{E3CD8AB3-98A6-7E1F-8738-0BF3793A687A}"/>
              </a:ext>
            </a:extLst>
          </p:cNvPr>
          <p:cNvPicPr>
            <a:picLocks noChangeAspect="1"/>
          </p:cNvPicPr>
          <p:nvPr/>
        </p:nvPicPr>
        <p:blipFill>
          <a:blip r:embed="rId2"/>
          <a:stretch>
            <a:fillRect/>
          </a:stretch>
        </p:blipFill>
        <p:spPr>
          <a:xfrm>
            <a:off x="666329" y="3883358"/>
            <a:ext cx="10859341" cy="2471928"/>
          </a:xfrm>
          <a:prstGeom prst="rect">
            <a:avLst/>
          </a:prstGeom>
        </p:spPr>
      </p:pic>
      <p:pic>
        <p:nvPicPr>
          <p:cNvPr id="20" name="Picture 19">
            <a:extLst>
              <a:ext uri="{FF2B5EF4-FFF2-40B4-BE49-F238E27FC236}">
                <a16:creationId xmlns:a16="http://schemas.microsoft.com/office/drawing/2014/main" id="{9D3DB3A3-AB55-489E-4AE5-EA10B9F93BB1}"/>
              </a:ext>
            </a:extLst>
          </p:cNvPr>
          <p:cNvPicPr>
            <a:picLocks noChangeAspect="1"/>
          </p:cNvPicPr>
          <p:nvPr/>
        </p:nvPicPr>
        <p:blipFill>
          <a:blip r:embed="rId3"/>
          <a:stretch>
            <a:fillRect/>
          </a:stretch>
        </p:blipFill>
        <p:spPr>
          <a:xfrm>
            <a:off x="1618767" y="136525"/>
            <a:ext cx="8659089" cy="3477546"/>
          </a:xfrm>
          <a:prstGeom prst="rect">
            <a:avLst/>
          </a:prstGeom>
        </p:spPr>
      </p:pic>
      <p:cxnSp>
        <p:nvCxnSpPr>
          <p:cNvPr id="7" name="Straight Connector 6">
            <a:extLst>
              <a:ext uri="{FF2B5EF4-FFF2-40B4-BE49-F238E27FC236}">
                <a16:creationId xmlns:a16="http://schemas.microsoft.com/office/drawing/2014/main" id="{2C27B0D0-B7EF-70CE-C0D4-2C6051BD2EB3}"/>
              </a:ext>
            </a:extLst>
          </p:cNvPr>
          <p:cNvCxnSpPr/>
          <p:nvPr/>
        </p:nvCxnSpPr>
        <p:spPr>
          <a:xfrm>
            <a:off x="316992" y="3614071"/>
            <a:ext cx="11704320"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640DF03-D5D5-34D4-535D-1E5DAF9DB4E4}"/>
              </a:ext>
            </a:extLst>
          </p:cNvPr>
          <p:cNvPicPr>
            <a:picLocks noChangeAspect="1"/>
          </p:cNvPicPr>
          <p:nvPr/>
        </p:nvPicPr>
        <p:blipFill>
          <a:blip r:embed="rId4"/>
          <a:srcRect l="14020" b="65203"/>
          <a:stretch>
            <a:fillRect/>
          </a:stretch>
        </p:blipFill>
        <p:spPr>
          <a:xfrm>
            <a:off x="8898673" y="3694334"/>
            <a:ext cx="3446099" cy="519554"/>
          </a:xfrm>
          <a:prstGeom prst="rect">
            <a:avLst/>
          </a:prstGeom>
          <a:ln>
            <a:solidFill>
              <a:schemeClr val="tx1"/>
            </a:solidFill>
          </a:ln>
        </p:spPr>
      </p:pic>
      <p:pic>
        <p:nvPicPr>
          <p:cNvPr id="11" name="Picture 10">
            <a:extLst>
              <a:ext uri="{FF2B5EF4-FFF2-40B4-BE49-F238E27FC236}">
                <a16:creationId xmlns:a16="http://schemas.microsoft.com/office/drawing/2014/main" id="{7F605638-AD20-0D5E-375E-8B65B9226FCD}"/>
              </a:ext>
            </a:extLst>
          </p:cNvPr>
          <p:cNvPicPr>
            <a:picLocks noChangeAspect="1"/>
          </p:cNvPicPr>
          <p:nvPr/>
        </p:nvPicPr>
        <p:blipFill>
          <a:blip r:embed="rId5"/>
          <a:stretch>
            <a:fillRect/>
          </a:stretch>
        </p:blipFill>
        <p:spPr>
          <a:xfrm>
            <a:off x="180113" y="2407028"/>
            <a:ext cx="2877308" cy="1071868"/>
          </a:xfrm>
          <a:prstGeom prst="rect">
            <a:avLst/>
          </a:prstGeom>
          <a:ln>
            <a:solidFill>
              <a:schemeClr val="tx1"/>
            </a:solidFill>
          </a:ln>
        </p:spPr>
      </p:pic>
      <p:sp>
        <p:nvSpPr>
          <p:cNvPr id="13" name="Rounded Rectangular Callout 12">
            <a:extLst>
              <a:ext uri="{FF2B5EF4-FFF2-40B4-BE49-F238E27FC236}">
                <a16:creationId xmlns:a16="http://schemas.microsoft.com/office/drawing/2014/main" id="{09F3B8EF-C3D8-5738-5249-116A907DC4D2}"/>
              </a:ext>
            </a:extLst>
          </p:cNvPr>
          <p:cNvSpPr/>
          <p:nvPr/>
        </p:nvSpPr>
        <p:spPr>
          <a:xfrm>
            <a:off x="95808" y="242937"/>
            <a:ext cx="1605217" cy="519553"/>
          </a:xfrm>
          <a:prstGeom prst="wedgeRoundRectCallout">
            <a:avLst>
              <a:gd name="adj1" fmla="val 72474"/>
              <a:gd name="adj2" fmla="val 14220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Telephone</a:t>
            </a:r>
          </a:p>
        </p:txBody>
      </p:sp>
      <p:sp>
        <p:nvSpPr>
          <p:cNvPr id="15" name="Rounded Rectangular Callout 14">
            <a:extLst>
              <a:ext uri="{FF2B5EF4-FFF2-40B4-BE49-F238E27FC236}">
                <a16:creationId xmlns:a16="http://schemas.microsoft.com/office/drawing/2014/main" id="{45D11A62-0EB6-9F14-ECEF-2E78B63F3E3D}"/>
              </a:ext>
            </a:extLst>
          </p:cNvPr>
          <p:cNvSpPr/>
          <p:nvPr/>
        </p:nvSpPr>
        <p:spPr>
          <a:xfrm>
            <a:off x="40144" y="3733173"/>
            <a:ext cx="1161195" cy="519553"/>
          </a:xfrm>
          <a:prstGeom prst="wedgeRoundRectCallout">
            <a:avLst>
              <a:gd name="adj1" fmla="val 44246"/>
              <a:gd name="adj2" fmla="val 7266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Gzip</a:t>
            </a:r>
            <a:endParaRPr lang="en-US" sz="2400" dirty="0"/>
          </a:p>
        </p:txBody>
      </p:sp>
    </p:spTree>
    <p:extLst>
      <p:ext uri="{BB962C8B-B14F-4D97-AF65-F5344CB8AC3E}">
        <p14:creationId xmlns:p14="http://schemas.microsoft.com/office/powerpoint/2010/main" val="1296620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08E63-B383-C8FC-6F8F-9025C35614A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A6DF717-F5DF-79B8-EC14-5C8FDA6C2580}"/>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2D8FC7E2-A2D4-1B12-965D-8F92878B7356}"/>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7B30977F-AFDF-5950-FE63-8FE6C65E42C2}"/>
              </a:ext>
            </a:extLst>
          </p:cNvPr>
          <p:cNvSpPr>
            <a:spLocks noGrp="1"/>
          </p:cNvSpPr>
          <p:nvPr>
            <p:ph type="sldNum" sz="quarter" idx="12"/>
          </p:nvPr>
        </p:nvSpPr>
        <p:spPr/>
        <p:txBody>
          <a:bodyPr/>
          <a:lstStyle/>
          <a:p>
            <a:fld id="{33A3D10F-77F7-DB43-842D-10933EFABD99}" type="slidenum">
              <a:rPr lang="en-US" smtClean="0"/>
              <a:t>72</a:t>
            </a:fld>
            <a:endParaRPr lang="en-US"/>
          </a:p>
        </p:txBody>
      </p:sp>
      <p:pic>
        <p:nvPicPr>
          <p:cNvPr id="8" name="Content Placeholder 7">
            <a:extLst>
              <a:ext uri="{FF2B5EF4-FFF2-40B4-BE49-F238E27FC236}">
                <a16:creationId xmlns:a16="http://schemas.microsoft.com/office/drawing/2014/main" id="{C2E347B9-923E-F395-984A-315F688A4FDA}"/>
              </a:ext>
            </a:extLst>
          </p:cNvPr>
          <p:cNvPicPr>
            <a:picLocks noGrp="1" noChangeAspect="1"/>
          </p:cNvPicPr>
          <p:nvPr>
            <p:ph idx="4294967295"/>
          </p:nvPr>
        </p:nvPicPr>
        <p:blipFill>
          <a:blip r:embed="rId2"/>
          <a:srcRect l="4692" t="3900" b="3802"/>
          <a:stretch>
            <a:fillRect/>
          </a:stretch>
        </p:blipFill>
        <p:spPr>
          <a:xfrm>
            <a:off x="51816" y="1822425"/>
            <a:ext cx="11911584" cy="5035575"/>
          </a:xfrm>
        </p:spPr>
      </p:pic>
      <p:pic>
        <p:nvPicPr>
          <p:cNvPr id="12" name="Picture 11">
            <a:extLst>
              <a:ext uri="{FF2B5EF4-FFF2-40B4-BE49-F238E27FC236}">
                <a16:creationId xmlns:a16="http://schemas.microsoft.com/office/drawing/2014/main" id="{58CC5006-F5CF-F095-DBF9-F1184BFA588F}"/>
              </a:ext>
            </a:extLst>
          </p:cNvPr>
          <p:cNvPicPr>
            <a:picLocks noChangeAspect="1"/>
          </p:cNvPicPr>
          <p:nvPr/>
        </p:nvPicPr>
        <p:blipFill>
          <a:blip r:embed="rId3"/>
          <a:srcRect l="1857" b="919"/>
          <a:stretch>
            <a:fillRect/>
          </a:stretch>
        </p:blipFill>
        <p:spPr>
          <a:xfrm>
            <a:off x="1570091" y="1"/>
            <a:ext cx="7628085" cy="1752972"/>
          </a:xfrm>
          <a:prstGeom prst="rect">
            <a:avLst/>
          </a:prstGeom>
        </p:spPr>
      </p:pic>
    </p:spTree>
    <p:extLst>
      <p:ext uri="{BB962C8B-B14F-4D97-AF65-F5344CB8AC3E}">
        <p14:creationId xmlns:p14="http://schemas.microsoft.com/office/powerpoint/2010/main" val="12145458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B7368-7052-EAF3-951D-EC209C052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978FC-9952-5DAA-FB2C-482C1A3C64A3}"/>
              </a:ext>
            </a:extLst>
          </p:cNvPr>
          <p:cNvSpPr>
            <a:spLocks noGrp="1"/>
          </p:cNvSpPr>
          <p:nvPr>
            <p:ph type="title"/>
          </p:nvPr>
        </p:nvSpPr>
        <p:spPr/>
        <p:txBody>
          <a:bodyPr/>
          <a:lstStyle/>
          <a:p>
            <a:r>
              <a:rPr lang="en-US" dirty="0"/>
              <a:t>Perplexity &amp; Entropy</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8F87949B-4678-6787-10EF-D5BD5102DEEF}"/>
                  </a:ext>
                </a:extLst>
              </p:cNvPr>
              <p:cNvSpPr>
                <a:spLocks noGrp="1"/>
              </p:cNvSpPr>
              <p:nvPr>
                <p:ph sz="half" idx="1"/>
              </p:nvPr>
            </p:nvSpPr>
            <p:spPr>
              <a:xfrm>
                <a:off x="838200" y="1825625"/>
                <a:ext cx="10317480" cy="4351338"/>
              </a:xfrm>
            </p:spPr>
            <p:txBody>
              <a:bodyPr/>
              <a:lstStyle/>
              <a:p>
                <a:r>
                  <a:rPr lang="en-US" dirty="0"/>
                  <a:t>Perplexity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up>
                    </m:sSup>
                  </m:oMath>
                </a14:m>
                <a:r>
                  <a:rPr lang="en-US" dirty="0"/>
                  <a:t>: Summary of number of guesses </a:t>
                </a:r>
              </a:p>
              <a:p>
                <a:r>
                  <a:rPr lang="en-US" dirty="0"/>
                  <a:t>Entropy </a:t>
                </a:r>
                <a14:m>
                  <m:oMath xmlns:m="http://schemas.openxmlformats.org/officeDocument/2006/math">
                    <m:r>
                      <a:rPr lang="en-US" i="1" dirty="0" smtClean="0">
                        <a:latin typeface="Cambria Math" panose="02040503050406030204" pitchFamily="18" charset="0"/>
                      </a:rPr>
                      <m:t>𝐻</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𝑥</m:t>
                        </m:r>
                      </m:e>
                    </m:d>
                  </m:oMath>
                </a14:m>
                <a:r>
                  <a:rPr lang="en-US" dirty="0"/>
                  <a:t>: Number of bits required to store </a:t>
                </a:r>
                <a14:m>
                  <m:oMath xmlns:m="http://schemas.openxmlformats.org/officeDocument/2006/math">
                    <m:r>
                      <a:rPr lang="en-US" i="1" dirty="0" smtClean="0">
                        <a:latin typeface="Cambria Math" panose="02040503050406030204" pitchFamily="18" charset="0"/>
                      </a:rPr>
                      <m:t>𝑥</m:t>
                    </m:r>
                  </m:oMath>
                </a14:m>
                <a:endParaRPr lang="en-US" dirty="0"/>
              </a:p>
              <a:p>
                <a:pPr lvl="1"/>
                <a:r>
                  <a:rPr lang="en-US" dirty="0"/>
                  <a:t>Bandwidth of a communication channel</a:t>
                </a:r>
              </a:p>
              <a:p>
                <a:pPr lvl="1"/>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𝑝</m:t>
                        </m:r>
                      </m:e>
                    </m:nary>
                  </m:oMath>
                </a14:m>
                <a:endParaRPr lang="en-US" dirty="0"/>
              </a:p>
            </p:txBody>
          </p:sp>
        </mc:Choice>
        <mc:Fallback>
          <p:sp>
            <p:nvSpPr>
              <p:cNvPr id="7" name="Content Placeholder 6">
                <a:extLst>
                  <a:ext uri="{FF2B5EF4-FFF2-40B4-BE49-F238E27FC236}">
                    <a16:creationId xmlns:a16="http://schemas.microsoft.com/office/drawing/2014/main" id="{8F87949B-4678-6787-10EF-D5BD5102DEEF}"/>
                  </a:ext>
                </a:extLst>
              </p:cNvPr>
              <p:cNvSpPr>
                <a:spLocks noGrp="1" noRot="1" noChangeAspect="1" noMove="1" noResize="1" noEditPoints="1" noAdjustHandles="1" noChangeArrowheads="1" noChangeShapeType="1" noTextEdit="1"/>
              </p:cNvSpPr>
              <p:nvPr>
                <p:ph sz="half" idx="1"/>
              </p:nvPr>
            </p:nvSpPr>
            <p:spPr>
              <a:xfrm>
                <a:off x="838200" y="1825625"/>
                <a:ext cx="10317480" cy="4351338"/>
              </a:xfrm>
              <a:blipFill>
                <a:blip r:embed="rId2"/>
                <a:stretch>
                  <a:fillRect l="-1107" t="-203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936C568-0DA0-3CA0-A326-F04CB1DF24C3}"/>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EFB78734-F801-276E-B3F7-AFE59FF24B08}"/>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B737C381-20D6-738B-2177-8AC3C982CC58}"/>
              </a:ext>
            </a:extLst>
          </p:cNvPr>
          <p:cNvSpPr>
            <a:spLocks noGrp="1"/>
          </p:cNvSpPr>
          <p:nvPr>
            <p:ph type="sldNum" sz="quarter" idx="12"/>
          </p:nvPr>
        </p:nvSpPr>
        <p:spPr/>
        <p:txBody>
          <a:bodyPr/>
          <a:lstStyle/>
          <a:p>
            <a:fld id="{33A3D10F-77F7-DB43-842D-10933EFABD99}" type="slidenum">
              <a:rPr lang="en-US" smtClean="0"/>
              <a:t>73</a:t>
            </a:fld>
            <a:endParaRPr lang="en-US"/>
          </a:p>
        </p:txBody>
      </p:sp>
      <p:pic>
        <p:nvPicPr>
          <p:cNvPr id="17" name="Content Placeholder 7">
            <a:extLst>
              <a:ext uri="{FF2B5EF4-FFF2-40B4-BE49-F238E27FC236}">
                <a16:creationId xmlns:a16="http://schemas.microsoft.com/office/drawing/2014/main" id="{2AF79B2E-F94D-7354-05D6-6EF3BCF2E385}"/>
              </a:ext>
            </a:extLst>
          </p:cNvPr>
          <p:cNvPicPr>
            <a:picLocks noGrp="1" noChangeAspect="1"/>
          </p:cNvPicPr>
          <p:nvPr>
            <p:ph sz="half" idx="2"/>
          </p:nvPr>
        </p:nvPicPr>
        <p:blipFill>
          <a:blip r:embed="rId3"/>
          <a:srcRect l="3713" b="4946"/>
          <a:stretch>
            <a:fillRect/>
          </a:stretch>
        </p:blipFill>
        <p:spPr>
          <a:xfrm>
            <a:off x="4333266" y="3246437"/>
            <a:ext cx="7772443" cy="3349435"/>
          </a:xfrm>
        </p:spPr>
      </p:pic>
      <p:sp>
        <p:nvSpPr>
          <p:cNvPr id="19" name="Rounded Rectangular Callout 18">
            <a:extLst>
              <a:ext uri="{FF2B5EF4-FFF2-40B4-BE49-F238E27FC236}">
                <a16:creationId xmlns:a16="http://schemas.microsoft.com/office/drawing/2014/main" id="{D9E26724-4FEC-0A45-B4E1-295DA046DE3C}"/>
              </a:ext>
            </a:extLst>
          </p:cNvPr>
          <p:cNvSpPr/>
          <p:nvPr/>
        </p:nvSpPr>
        <p:spPr>
          <a:xfrm>
            <a:off x="8988626" y="2379317"/>
            <a:ext cx="1161195" cy="519553"/>
          </a:xfrm>
          <a:prstGeom prst="wedgeRoundRectCallout">
            <a:avLst>
              <a:gd name="adj1" fmla="val -83285"/>
              <a:gd name="adj2" fmla="val -166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Gzip</a:t>
            </a:r>
            <a:endParaRPr lang="en-US" sz="2400" dirty="0"/>
          </a:p>
        </p:txBody>
      </p:sp>
      <p:sp>
        <p:nvSpPr>
          <p:cNvPr id="21" name="Rounded Rectangular Callout 20">
            <a:extLst>
              <a:ext uri="{FF2B5EF4-FFF2-40B4-BE49-F238E27FC236}">
                <a16:creationId xmlns:a16="http://schemas.microsoft.com/office/drawing/2014/main" id="{BC6D6C87-ACFA-D69D-0112-113551A243A6}"/>
              </a:ext>
            </a:extLst>
          </p:cNvPr>
          <p:cNvSpPr/>
          <p:nvPr/>
        </p:nvSpPr>
        <p:spPr>
          <a:xfrm>
            <a:off x="9042152" y="1724827"/>
            <a:ext cx="2452525" cy="519553"/>
          </a:xfrm>
          <a:prstGeom prst="wedgeRoundRectCallout">
            <a:avLst>
              <a:gd name="adj1" fmla="val -67079"/>
              <a:gd name="adj2" fmla="val 1686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Lexical Retrieval</a:t>
            </a:r>
          </a:p>
        </p:txBody>
      </p:sp>
    </p:spTree>
    <p:extLst>
      <p:ext uri="{BB962C8B-B14F-4D97-AF65-F5344CB8AC3E}">
        <p14:creationId xmlns:p14="http://schemas.microsoft.com/office/powerpoint/2010/main" val="3154829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EAEE5754-4B04-A3E3-6095-96D707BC395C}"/>
                  </a:ext>
                </a:extLst>
              </p:cNvPr>
              <p:cNvSpPr>
                <a:spLocks noGrp="1"/>
              </p:cNvSpPr>
              <p:nvPr>
                <p:ph type="title"/>
              </p:nvPr>
            </p:nvSpPr>
            <p:spPr>
              <a:xfrm>
                <a:off x="838200" y="365125"/>
                <a:ext cx="4114800" cy="2804795"/>
              </a:xfrm>
            </p:spPr>
            <p:txBody>
              <a:bodyPr/>
              <a:lstStyle/>
              <a:p>
                <a:r>
                  <a:rPr lang="en-US" dirty="0"/>
                  <a:t>Zipf’s Law: </a:t>
                </a:r>
                <a14:m>
                  <m:oMath xmlns:m="http://schemas.openxmlformats.org/officeDocument/2006/math">
                    <m:r>
                      <a:rPr lang="en-US" b="0" i="1" dirty="0" smtClean="0">
                        <a:latin typeface="Cambria Math" panose="02040503050406030204" pitchFamily="18" charset="0"/>
                        <a:ea typeface="Cambria Math" panose="02040503050406030204" pitchFamily="18" charset="0"/>
                      </a:rPr>
                      <m:t>𝑓𝑟𝑒𝑞</m:t>
                    </m:r>
                    <m:r>
                      <a:rPr lang="en-US" b="0" i="1" dirty="0" smtClean="0">
                        <a:latin typeface="Cambria Math" panose="02040503050406030204" pitchFamily="18" charset="0"/>
                        <a:ea typeface="Cambria Math" panose="02040503050406030204" pitchFamily="18" charset="0"/>
                      </a:rPr>
                      <m:t> ~</m:t>
                    </m:r>
                    <m:f>
                      <m:fPr>
                        <m:ctrlPr>
                          <a:rPr lang="en-US"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𝑟𝑎𝑛𝑘</m:t>
                        </m:r>
                      </m:den>
                    </m:f>
                  </m:oMath>
                </a14:m>
                <a:endParaRPr lang="en-US" dirty="0"/>
              </a:p>
            </p:txBody>
          </p:sp>
        </mc:Choice>
        <mc:Fallback>
          <p:sp>
            <p:nvSpPr>
              <p:cNvPr id="6" name="Title 5">
                <a:extLst>
                  <a:ext uri="{FF2B5EF4-FFF2-40B4-BE49-F238E27FC236}">
                    <a16:creationId xmlns:a16="http://schemas.microsoft.com/office/drawing/2014/main" id="{EAEE5754-4B04-A3E3-6095-96D707BC395C}"/>
                  </a:ext>
                </a:extLst>
              </p:cNvPr>
              <p:cNvSpPr>
                <a:spLocks noGrp="1" noRot="1" noChangeAspect="1" noMove="1" noResize="1" noEditPoints="1" noAdjustHandles="1" noChangeArrowheads="1" noChangeShapeType="1" noTextEdit="1"/>
              </p:cNvSpPr>
              <p:nvPr>
                <p:ph type="title"/>
              </p:nvPr>
            </p:nvSpPr>
            <p:spPr>
              <a:xfrm>
                <a:off x="838200" y="365125"/>
                <a:ext cx="4114800" cy="2804795"/>
              </a:xfrm>
              <a:blipFill>
                <a:blip r:embed="rId2"/>
                <a:stretch>
                  <a:fillRect l="-6154"/>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B2126205-D765-4D67-2FD4-AAAE8B798A6F}"/>
              </a:ext>
            </a:extLst>
          </p:cNvPr>
          <p:cNvSpPr>
            <a:spLocks noGrp="1"/>
          </p:cNvSpPr>
          <p:nvPr>
            <p:ph type="dt" sz="half" idx="10"/>
          </p:nvPr>
        </p:nvSpPr>
        <p:spPr/>
        <p:txBody>
          <a:bodyPr/>
          <a:lstStyle/>
          <a:p>
            <a:fld id="{9C912BAD-0CF8-DA45-BDB8-0D96E11789F2}" type="datetime1">
              <a:rPr lang="en-US" smtClean="0"/>
              <a:t>7/19/25</a:t>
            </a:fld>
            <a:endParaRPr lang="en-US"/>
          </a:p>
        </p:txBody>
      </p:sp>
      <p:sp>
        <p:nvSpPr>
          <p:cNvPr id="3" name="Footer Placeholder 2">
            <a:extLst>
              <a:ext uri="{FF2B5EF4-FFF2-40B4-BE49-F238E27FC236}">
                <a16:creationId xmlns:a16="http://schemas.microsoft.com/office/drawing/2014/main" id="{2AB52AC4-EC54-D72D-543E-674BABDC6E69}"/>
              </a:ext>
            </a:extLst>
          </p:cNvPr>
          <p:cNvSpPr>
            <a:spLocks noGrp="1"/>
          </p:cNvSpPr>
          <p:nvPr>
            <p:ph type="ftr" sz="quarter" idx="11"/>
          </p:nvPr>
        </p:nvSpPr>
        <p:spPr/>
        <p:txBody>
          <a:bodyPr/>
          <a:lstStyle/>
          <a:p>
            <a:r>
              <a:rPr lang="en-US"/>
              <a:t>From PMI to Bots</a:t>
            </a:r>
          </a:p>
        </p:txBody>
      </p:sp>
      <p:sp>
        <p:nvSpPr>
          <p:cNvPr id="4" name="Slide Number Placeholder 3">
            <a:extLst>
              <a:ext uri="{FF2B5EF4-FFF2-40B4-BE49-F238E27FC236}">
                <a16:creationId xmlns:a16="http://schemas.microsoft.com/office/drawing/2014/main" id="{A6454F0F-EAF1-4E48-B4ED-A43003D86EC2}"/>
              </a:ext>
            </a:extLst>
          </p:cNvPr>
          <p:cNvSpPr>
            <a:spLocks noGrp="1"/>
          </p:cNvSpPr>
          <p:nvPr>
            <p:ph type="sldNum" sz="quarter" idx="12"/>
          </p:nvPr>
        </p:nvSpPr>
        <p:spPr/>
        <p:txBody>
          <a:bodyPr/>
          <a:lstStyle/>
          <a:p>
            <a:fld id="{33A3D10F-77F7-DB43-842D-10933EFABD99}" type="slidenum">
              <a:rPr lang="en-US" smtClean="0"/>
              <a:t>74</a:t>
            </a:fld>
            <a:endParaRPr lang="en-US"/>
          </a:p>
        </p:txBody>
      </p:sp>
      <p:pic>
        <p:nvPicPr>
          <p:cNvPr id="8" name="Content Placeholder 7">
            <a:extLst>
              <a:ext uri="{FF2B5EF4-FFF2-40B4-BE49-F238E27FC236}">
                <a16:creationId xmlns:a16="http://schemas.microsoft.com/office/drawing/2014/main" id="{46B1EF51-E0ED-1CFC-0A32-A73E00FC3E50}"/>
              </a:ext>
            </a:extLst>
          </p:cNvPr>
          <p:cNvPicPr>
            <a:picLocks noGrp="1" noChangeAspect="1"/>
          </p:cNvPicPr>
          <p:nvPr>
            <p:ph idx="1"/>
          </p:nvPr>
        </p:nvPicPr>
        <p:blipFill>
          <a:blip r:embed="rId3"/>
          <a:stretch>
            <a:fillRect/>
          </a:stretch>
        </p:blipFill>
        <p:spPr>
          <a:xfrm>
            <a:off x="5940206" y="224344"/>
            <a:ext cx="6264768" cy="6132005"/>
          </a:xfrm>
          <a:prstGeom prst="rect">
            <a:avLst/>
          </a:prstGeom>
        </p:spPr>
      </p:pic>
      <p:sp>
        <p:nvSpPr>
          <p:cNvPr id="10" name="Rounded Rectangular Callout 9">
            <a:extLst>
              <a:ext uri="{FF2B5EF4-FFF2-40B4-BE49-F238E27FC236}">
                <a16:creationId xmlns:a16="http://schemas.microsoft.com/office/drawing/2014/main" id="{0F121B14-A139-369F-BC87-FB8F56A9F66C}"/>
              </a:ext>
            </a:extLst>
          </p:cNvPr>
          <p:cNvSpPr/>
          <p:nvPr/>
        </p:nvSpPr>
        <p:spPr>
          <a:xfrm>
            <a:off x="8726424" y="501651"/>
            <a:ext cx="1621536" cy="1173480"/>
          </a:xfrm>
          <a:prstGeom prst="wedgeRoundRectCallout">
            <a:avLst>
              <a:gd name="adj1" fmla="val -105044"/>
              <a:gd name="adj2" fmla="val 16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Function Words</a:t>
            </a:r>
          </a:p>
        </p:txBody>
      </p:sp>
      <p:sp>
        <p:nvSpPr>
          <p:cNvPr id="11" name="Rounded Rectangular Callout 10">
            <a:extLst>
              <a:ext uri="{FF2B5EF4-FFF2-40B4-BE49-F238E27FC236}">
                <a16:creationId xmlns:a16="http://schemas.microsoft.com/office/drawing/2014/main" id="{341DC346-1BA7-3365-50A4-9963F82B8888}"/>
              </a:ext>
            </a:extLst>
          </p:cNvPr>
          <p:cNvSpPr/>
          <p:nvPr/>
        </p:nvSpPr>
        <p:spPr>
          <a:xfrm>
            <a:off x="7915656" y="3909315"/>
            <a:ext cx="1621536" cy="1173480"/>
          </a:xfrm>
          <a:prstGeom prst="wedgeRoundRectCallout">
            <a:avLst>
              <a:gd name="adj1" fmla="val 42324"/>
              <a:gd name="adj2" fmla="val -7983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Content Words</a:t>
            </a:r>
          </a:p>
        </p:txBody>
      </p:sp>
      <p:sp>
        <p:nvSpPr>
          <p:cNvPr id="12" name="TextBox 11">
            <a:extLst>
              <a:ext uri="{FF2B5EF4-FFF2-40B4-BE49-F238E27FC236}">
                <a16:creationId xmlns:a16="http://schemas.microsoft.com/office/drawing/2014/main" id="{671D8944-EC12-AFFE-E149-FF512AE96548}"/>
              </a:ext>
            </a:extLst>
          </p:cNvPr>
          <p:cNvSpPr txBox="1"/>
          <p:nvPr/>
        </p:nvSpPr>
        <p:spPr>
          <a:xfrm>
            <a:off x="805861" y="3297773"/>
            <a:ext cx="4482792" cy="830997"/>
          </a:xfrm>
          <a:prstGeom prst="rect">
            <a:avLst/>
          </a:prstGeom>
          <a:noFill/>
        </p:spPr>
        <p:txBody>
          <a:bodyPr wrap="square" rtlCol="0">
            <a:spAutoFit/>
          </a:bodyPr>
          <a:lstStyle/>
          <a:p>
            <a:r>
              <a:rPr lang="en-US" sz="2400" dirty="0"/>
              <a:t>Non-uniform probabilities </a:t>
            </a:r>
            <a:r>
              <a:rPr lang="en-US" sz="2400" dirty="0">
                <a:sym typeface="Wingdings" pitchFamily="2" charset="2"/>
              </a:rPr>
              <a:t> Opportunities for compression</a:t>
            </a:r>
            <a:endParaRPr lang="en-US" sz="2400" dirty="0"/>
          </a:p>
        </p:txBody>
      </p:sp>
    </p:spTree>
    <p:extLst>
      <p:ext uri="{BB962C8B-B14F-4D97-AF65-F5344CB8AC3E}">
        <p14:creationId xmlns:p14="http://schemas.microsoft.com/office/powerpoint/2010/main" val="2441973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78293-7778-DB10-E495-AA7D66FE2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78618-5166-F9A7-24E5-E94D73CCE00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1EF6DF3-C498-2C77-AC49-01C629BC1941}"/>
              </a:ext>
            </a:extLst>
          </p:cNvPr>
          <p:cNvSpPr>
            <a:spLocks noGrp="1"/>
          </p:cNvSpPr>
          <p:nvPr>
            <p:ph idx="1"/>
          </p:nvPr>
        </p:nvSpPr>
        <p:spPr/>
        <p:txBody>
          <a:bodyPr/>
          <a:lstStyle/>
          <a:p>
            <a:pPr>
              <a:buFont typeface="Wingdings" pitchFamily="2" charset="2"/>
              <a:buChar char="ü"/>
            </a:pPr>
            <a:r>
              <a:rPr lang="en-US" dirty="0">
                <a:solidFill>
                  <a:schemeClr val="bg2">
                    <a:lumMod val="75000"/>
                  </a:schemeClr>
                </a:solidFill>
              </a:rPr>
              <a:t>Lexical Semantics</a:t>
            </a:r>
          </a:p>
          <a:p>
            <a:pPr>
              <a:buFont typeface="Wingdings" pitchFamily="2" charset="2"/>
              <a:buChar char="ü"/>
            </a:pPr>
            <a:r>
              <a:rPr lang="en-US" dirty="0">
                <a:solidFill>
                  <a:schemeClr val="bg2">
                    <a:lumMod val="75000"/>
                  </a:schemeClr>
                </a:solidFill>
              </a:rPr>
              <a:t>Word Associations</a:t>
            </a:r>
          </a:p>
          <a:p>
            <a:pPr>
              <a:buFont typeface="Wingdings" pitchFamily="2" charset="2"/>
              <a:buChar char="ü"/>
            </a:pPr>
            <a:r>
              <a:rPr lang="en-US" dirty="0">
                <a:solidFill>
                  <a:schemeClr val="bg2">
                    <a:lumMod val="75000"/>
                  </a:schemeClr>
                </a:solidFill>
              </a:rPr>
              <a:t>Information Theory</a:t>
            </a:r>
          </a:p>
          <a:p>
            <a:pPr>
              <a:buFont typeface="Wingdings" pitchFamily="2" charset="2"/>
              <a:buChar char="Ø"/>
            </a:pPr>
            <a:r>
              <a:rPr lang="en-US" b="1" dirty="0"/>
              <a:t>Computational Linguistics</a:t>
            </a:r>
          </a:p>
          <a:p>
            <a:r>
              <a:rPr lang="en-US" dirty="0"/>
              <a:t>Corpora</a:t>
            </a:r>
          </a:p>
          <a:p>
            <a:r>
              <a:rPr lang="en-US" dirty="0"/>
              <a:t>PMI: Connecting the dots</a:t>
            </a:r>
          </a:p>
          <a:p>
            <a:r>
              <a:rPr lang="en-US" dirty="0"/>
              <a:t>Bots: Past </a:t>
            </a:r>
            <a:r>
              <a:rPr lang="en-US" dirty="0">
                <a:sym typeface="Wingdings" pitchFamily="2" charset="2"/>
              </a:rPr>
              <a:t> Present  Future</a:t>
            </a:r>
            <a:endParaRPr lang="en-US" dirty="0"/>
          </a:p>
        </p:txBody>
      </p:sp>
      <p:sp>
        <p:nvSpPr>
          <p:cNvPr id="5" name="Date Placeholder 4">
            <a:extLst>
              <a:ext uri="{FF2B5EF4-FFF2-40B4-BE49-F238E27FC236}">
                <a16:creationId xmlns:a16="http://schemas.microsoft.com/office/drawing/2014/main" id="{47172EF8-C2F3-8844-7ECF-40127477C44B}"/>
              </a:ext>
            </a:extLst>
          </p:cNvPr>
          <p:cNvSpPr>
            <a:spLocks noGrp="1"/>
          </p:cNvSpPr>
          <p:nvPr>
            <p:ph type="dt" sz="half" idx="10"/>
          </p:nvPr>
        </p:nvSpPr>
        <p:spPr/>
        <p:txBody>
          <a:bodyPr/>
          <a:lstStyle/>
          <a:p>
            <a:fld id="{451472B4-DC78-EE40-91AB-1CDA4425600D}" type="datetime1">
              <a:rPr lang="en-US" smtClean="0"/>
              <a:t>7/19/25</a:t>
            </a:fld>
            <a:endParaRPr lang="en-US"/>
          </a:p>
        </p:txBody>
      </p:sp>
      <p:sp>
        <p:nvSpPr>
          <p:cNvPr id="6" name="Footer Placeholder 5">
            <a:extLst>
              <a:ext uri="{FF2B5EF4-FFF2-40B4-BE49-F238E27FC236}">
                <a16:creationId xmlns:a16="http://schemas.microsoft.com/office/drawing/2014/main" id="{65D8054A-1E2F-80B0-0090-E97BB40C337C}"/>
              </a:ext>
            </a:extLst>
          </p:cNvPr>
          <p:cNvSpPr>
            <a:spLocks noGrp="1"/>
          </p:cNvSpPr>
          <p:nvPr>
            <p:ph type="ftr" sz="quarter" idx="11"/>
          </p:nvPr>
        </p:nvSpPr>
        <p:spPr/>
        <p:txBody>
          <a:bodyPr/>
          <a:lstStyle/>
          <a:p>
            <a:r>
              <a:rPr lang="en-US"/>
              <a:t>From PMI to Bots</a:t>
            </a:r>
          </a:p>
        </p:txBody>
      </p:sp>
      <p:sp>
        <p:nvSpPr>
          <p:cNvPr id="7" name="Slide Number Placeholder 6">
            <a:extLst>
              <a:ext uri="{FF2B5EF4-FFF2-40B4-BE49-F238E27FC236}">
                <a16:creationId xmlns:a16="http://schemas.microsoft.com/office/drawing/2014/main" id="{728C882D-91E5-468D-3B2B-FBC9CDDE5E7F}"/>
              </a:ext>
            </a:extLst>
          </p:cNvPr>
          <p:cNvSpPr>
            <a:spLocks noGrp="1"/>
          </p:cNvSpPr>
          <p:nvPr>
            <p:ph type="sldNum" sz="quarter" idx="12"/>
          </p:nvPr>
        </p:nvSpPr>
        <p:spPr/>
        <p:txBody>
          <a:bodyPr/>
          <a:lstStyle/>
          <a:p>
            <a:fld id="{33A3D10F-77F7-DB43-842D-10933EFABD99}" type="slidenum">
              <a:rPr lang="en-US" smtClean="0"/>
              <a:t>75</a:t>
            </a:fld>
            <a:endParaRPr lang="en-US"/>
          </a:p>
        </p:txBody>
      </p:sp>
    </p:spTree>
    <p:extLst>
      <p:ext uri="{BB962C8B-B14F-4D97-AF65-F5344CB8AC3E}">
        <p14:creationId xmlns:p14="http://schemas.microsoft.com/office/powerpoint/2010/main" val="628341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7D85-17D3-F8A3-3592-5A40BFB16C74}"/>
              </a:ext>
            </a:extLst>
          </p:cNvPr>
          <p:cNvSpPr>
            <a:spLocks noGrp="1"/>
          </p:cNvSpPr>
          <p:nvPr>
            <p:ph type="title"/>
          </p:nvPr>
        </p:nvSpPr>
        <p:spPr/>
        <p:txBody>
          <a:bodyPr/>
          <a:lstStyle/>
          <a:p>
            <a:r>
              <a:rPr lang="en-US" dirty="0"/>
              <a:t>Computational Linguistics</a:t>
            </a:r>
          </a:p>
        </p:txBody>
      </p:sp>
      <p:sp>
        <p:nvSpPr>
          <p:cNvPr id="3" name="Content Placeholder 2">
            <a:extLst>
              <a:ext uri="{FF2B5EF4-FFF2-40B4-BE49-F238E27FC236}">
                <a16:creationId xmlns:a16="http://schemas.microsoft.com/office/drawing/2014/main" id="{7AD24D4B-3D90-12FF-BD2B-92A536C9BD6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5CD317E-8D40-DFF3-E57C-381BCFFF0D2A}"/>
              </a:ext>
            </a:extLst>
          </p:cNvPr>
          <p:cNvSpPr>
            <a:spLocks noGrp="1"/>
          </p:cNvSpPr>
          <p:nvPr>
            <p:ph type="dt" sz="half" idx="10"/>
          </p:nvPr>
        </p:nvSpPr>
        <p:spPr/>
        <p:txBody>
          <a:bodyPr/>
          <a:lstStyle/>
          <a:p>
            <a:fld id="{1FF2225F-C200-2041-A7CD-E19BA3E33783}" type="datetime1">
              <a:rPr lang="en-US" smtClean="0"/>
              <a:t>7/19/25</a:t>
            </a:fld>
            <a:endParaRPr lang="en-US"/>
          </a:p>
        </p:txBody>
      </p:sp>
      <p:sp>
        <p:nvSpPr>
          <p:cNvPr id="5" name="Footer Placeholder 4">
            <a:extLst>
              <a:ext uri="{FF2B5EF4-FFF2-40B4-BE49-F238E27FC236}">
                <a16:creationId xmlns:a16="http://schemas.microsoft.com/office/drawing/2014/main" id="{F4C21344-9188-4680-859B-7996C9EEC2F9}"/>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8DB9239-EFBE-DFFB-0D6B-7AEB5BB61C24}"/>
              </a:ext>
            </a:extLst>
          </p:cNvPr>
          <p:cNvSpPr>
            <a:spLocks noGrp="1"/>
          </p:cNvSpPr>
          <p:nvPr>
            <p:ph type="sldNum" sz="quarter" idx="12"/>
          </p:nvPr>
        </p:nvSpPr>
        <p:spPr/>
        <p:txBody>
          <a:bodyPr/>
          <a:lstStyle/>
          <a:p>
            <a:fld id="{33A3D10F-77F7-DB43-842D-10933EFABD99}" type="slidenum">
              <a:rPr lang="en-US" smtClean="0"/>
              <a:t>76</a:t>
            </a:fld>
            <a:endParaRPr lang="en-US"/>
          </a:p>
        </p:txBody>
      </p:sp>
    </p:spTree>
    <p:extLst>
      <p:ext uri="{BB962C8B-B14F-4D97-AF65-F5344CB8AC3E}">
        <p14:creationId xmlns:p14="http://schemas.microsoft.com/office/powerpoint/2010/main" val="1138067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2493-AF82-C07B-3432-095DE1292819}"/>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87CDC75D-694B-AD7B-9EF1-9902A50BF7C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A22DD22-8C3A-82EB-D4EA-B8DD198B6EC4}"/>
              </a:ext>
            </a:extLst>
          </p:cNvPr>
          <p:cNvSpPr>
            <a:spLocks noGrp="1"/>
          </p:cNvSpPr>
          <p:nvPr>
            <p:ph type="dt" sz="half" idx="10"/>
          </p:nvPr>
        </p:nvSpPr>
        <p:spPr/>
        <p:txBody>
          <a:bodyPr/>
          <a:lstStyle/>
          <a:p>
            <a:fld id="{1FF2225F-C200-2041-A7CD-E19BA3E33783}" type="datetime1">
              <a:rPr lang="en-US" smtClean="0"/>
              <a:t>7/20/25</a:t>
            </a:fld>
            <a:endParaRPr lang="en-US"/>
          </a:p>
        </p:txBody>
      </p:sp>
      <p:sp>
        <p:nvSpPr>
          <p:cNvPr id="5" name="Footer Placeholder 4">
            <a:extLst>
              <a:ext uri="{FF2B5EF4-FFF2-40B4-BE49-F238E27FC236}">
                <a16:creationId xmlns:a16="http://schemas.microsoft.com/office/drawing/2014/main" id="{1B296536-2A00-5879-C2F7-A17636AC60CD}"/>
              </a:ext>
            </a:extLst>
          </p:cNvPr>
          <p:cNvSpPr>
            <a:spLocks noGrp="1"/>
          </p:cNvSpPr>
          <p:nvPr>
            <p:ph type="ftr" sz="quarter" idx="11"/>
          </p:nvPr>
        </p:nvSpPr>
        <p:spPr/>
        <p:txBody>
          <a:bodyPr/>
          <a:lstStyle/>
          <a:p>
            <a:r>
              <a:rPr lang="en-US"/>
              <a:t>From PMI to Bots</a:t>
            </a:r>
          </a:p>
        </p:txBody>
      </p:sp>
      <p:sp>
        <p:nvSpPr>
          <p:cNvPr id="6" name="Slide Number Placeholder 5">
            <a:extLst>
              <a:ext uri="{FF2B5EF4-FFF2-40B4-BE49-F238E27FC236}">
                <a16:creationId xmlns:a16="http://schemas.microsoft.com/office/drawing/2014/main" id="{1F940955-097E-5F3F-AE3F-7E71B3AABA95}"/>
              </a:ext>
            </a:extLst>
          </p:cNvPr>
          <p:cNvSpPr>
            <a:spLocks noGrp="1"/>
          </p:cNvSpPr>
          <p:nvPr>
            <p:ph type="sldNum" sz="quarter" idx="12"/>
          </p:nvPr>
        </p:nvSpPr>
        <p:spPr/>
        <p:txBody>
          <a:bodyPr/>
          <a:lstStyle/>
          <a:p>
            <a:fld id="{33A3D10F-77F7-DB43-842D-10933EFABD99}" type="slidenum">
              <a:rPr lang="en-US" smtClean="0"/>
              <a:t>77</a:t>
            </a:fld>
            <a:endParaRPr lang="en-US"/>
          </a:p>
        </p:txBody>
      </p:sp>
    </p:spTree>
    <p:extLst>
      <p:ext uri="{BB962C8B-B14F-4D97-AF65-F5344CB8AC3E}">
        <p14:creationId xmlns:p14="http://schemas.microsoft.com/office/powerpoint/2010/main" val="38580671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D0A564-1989-C344-13A3-CD1D44877C38}"/>
              </a:ext>
            </a:extLst>
          </p:cNvPr>
          <p:cNvSpPr>
            <a:spLocks noGrp="1"/>
          </p:cNvSpPr>
          <p:nvPr>
            <p:ph type="title"/>
          </p:nvPr>
        </p:nvSpPr>
        <p:spPr/>
        <p:txBody>
          <a:bodyPr/>
          <a:lstStyle/>
          <a:p>
            <a:r>
              <a:rPr lang="en-US" dirty="0" err="1"/>
              <a:t>Jurafsky’s</a:t>
            </a:r>
            <a:r>
              <a:rPr lang="en-US" dirty="0"/>
              <a:t> Spin on This History</a:t>
            </a:r>
            <a:br>
              <a:rPr lang="en-US" dirty="0"/>
            </a:br>
            <a:r>
              <a:rPr lang="en-US" dirty="0" err="1"/>
              <a:t>Jurafsky</a:t>
            </a:r>
            <a:r>
              <a:rPr lang="en-US" dirty="0"/>
              <a:t> is author of Textbook (and “foodie”)</a:t>
            </a:r>
          </a:p>
        </p:txBody>
      </p:sp>
      <p:pic>
        <p:nvPicPr>
          <p:cNvPr id="8" name="Content Placeholder 7" descr="A screenshot of a computer&#10;&#10;AI-generated content may be incorrect.">
            <a:extLst>
              <a:ext uri="{FF2B5EF4-FFF2-40B4-BE49-F238E27FC236}">
                <a16:creationId xmlns:a16="http://schemas.microsoft.com/office/drawing/2014/main" id="{13A3686F-8651-7D1E-8C6F-90C86EDC5F0E}"/>
              </a:ext>
            </a:extLst>
          </p:cNvPr>
          <p:cNvPicPr>
            <a:picLocks noGrp="1" noChangeAspect="1"/>
          </p:cNvPicPr>
          <p:nvPr>
            <p:ph idx="1"/>
          </p:nvPr>
        </p:nvPicPr>
        <p:blipFill>
          <a:blip r:embed="rId2"/>
          <a:stretch>
            <a:fillRect/>
          </a:stretch>
        </p:blipFill>
        <p:spPr>
          <a:xfrm>
            <a:off x="838200" y="1828579"/>
            <a:ext cx="10515600" cy="4345429"/>
          </a:xfrm>
        </p:spPr>
      </p:pic>
      <p:pic>
        <p:nvPicPr>
          <p:cNvPr id="3074" name="Picture 2">
            <a:extLst>
              <a:ext uri="{FF2B5EF4-FFF2-40B4-BE49-F238E27FC236}">
                <a16:creationId xmlns:a16="http://schemas.microsoft.com/office/drawing/2014/main" id="{62C8C4FA-0132-9367-81FE-6B5334D6E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9" y="5076093"/>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a:extLst>
              <a:ext uri="{FF2B5EF4-FFF2-40B4-BE49-F238E27FC236}">
                <a16:creationId xmlns:a16="http://schemas.microsoft.com/office/drawing/2014/main" id="{FEC90C49-659E-939B-73BA-ACEA7D0D31EC}"/>
              </a:ext>
            </a:extLst>
          </p:cNvPr>
          <p:cNvSpPr>
            <a:spLocks noGrp="1"/>
          </p:cNvSpPr>
          <p:nvPr>
            <p:ph type="dt" sz="half" idx="10"/>
          </p:nvPr>
        </p:nvSpPr>
        <p:spPr/>
        <p:txBody>
          <a:bodyPr/>
          <a:lstStyle/>
          <a:p>
            <a:fld id="{70E38DF7-AA0A-334C-8057-1C04BAB269D3}" type="datetime1">
              <a:rPr lang="en-US" smtClean="0"/>
              <a:t>7/15/25</a:t>
            </a:fld>
            <a:endParaRPr lang="en-US"/>
          </a:p>
        </p:txBody>
      </p:sp>
      <p:sp>
        <p:nvSpPr>
          <p:cNvPr id="10" name="Footer Placeholder 9">
            <a:extLst>
              <a:ext uri="{FF2B5EF4-FFF2-40B4-BE49-F238E27FC236}">
                <a16:creationId xmlns:a16="http://schemas.microsoft.com/office/drawing/2014/main" id="{E024D60C-4B0D-2EC5-2CB9-6F91BF7B2735}"/>
              </a:ext>
            </a:extLst>
          </p:cNvPr>
          <p:cNvSpPr>
            <a:spLocks noGrp="1"/>
          </p:cNvSpPr>
          <p:nvPr>
            <p:ph type="ftr" sz="quarter" idx="11"/>
          </p:nvPr>
        </p:nvSpPr>
        <p:spPr/>
        <p:txBody>
          <a:bodyPr/>
          <a:lstStyle/>
          <a:p>
            <a:r>
              <a:rPr lang="en-US"/>
              <a:t>From PMI to Bots</a:t>
            </a:r>
          </a:p>
        </p:txBody>
      </p:sp>
      <p:sp>
        <p:nvSpPr>
          <p:cNvPr id="11" name="Slide Number Placeholder 10">
            <a:extLst>
              <a:ext uri="{FF2B5EF4-FFF2-40B4-BE49-F238E27FC236}">
                <a16:creationId xmlns:a16="http://schemas.microsoft.com/office/drawing/2014/main" id="{80F8443D-4764-B151-2233-B14955498A88}"/>
              </a:ext>
            </a:extLst>
          </p:cNvPr>
          <p:cNvSpPr>
            <a:spLocks noGrp="1"/>
          </p:cNvSpPr>
          <p:nvPr>
            <p:ph type="sldNum" sz="quarter" idx="12"/>
          </p:nvPr>
        </p:nvSpPr>
        <p:spPr/>
        <p:txBody>
          <a:bodyPr/>
          <a:lstStyle/>
          <a:p>
            <a:fld id="{33A3D10F-77F7-DB43-842D-10933EFABD99}" type="slidenum">
              <a:rPr lang="en-US" smtClean="0"/>
              <a:t>78</a:t>
            </a:fld>
            <a:endParaRPr lang="en-US"/>
          </a:p>
        </p:txBody>
      </p:sp>
    </p:spTree>
    <p:extLst>
      <p:ext uri="{BB962C8B-B14F-4D97-AF65-F5344CB8AC3E}">
        <p14:creationId xmlns:p14="http://schemas.microsoft.com/office/powerpoint/2010/main" val="3536175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83CB03-FE42-4734-F3EF-ABA4093B2218}"/>
              </a:ext>
            </a:extLst>
          </p:cNvPr>
          <p:cNvSpPr>
            <a:spLocks noGrp="1"/>
          </p:cNvSpPr>
          <p:nvPr>
            <p:ph type="title"/>
          </p:nvPr>
        </p:nvSpPr>
        <p:spPr/>
        <p:txBody>
          <a:bodyPr/>
          <a:lstStyle/>
          <a:p>
            <a:r>
              <a:rPr lang="en-US" dirty="0"/>
              <a:t>Topics to be discussed today</a:t>
            </a:r>
          </a:p>
        </p:txBody>
      </p:sp>
      <p:sp>
        <p:nvSpPr>
          <p:cNvPr id="5" name="Content Placeholder 4">
            <a:extLst>
              <a:ext uri="{FF2B5EF4-FFF2-40B4-BE49-F238E27FC236}">
                <a16:creationId xmlns:a16="http://schemas.microsoft.com/office/drawing/2014/main" id="{EBAA2310-EF1E-C1F9-8087-859CF1891365}"/>
              </a:ext>
            </a:extLst>
          </p:cNvPr>
          <p:cNvSpPr>
            <a:spLocks noGrp="1"/>
          </p:cNvSpPr>
          <p:nvPr>
            <p:ph idx="1"/>
          </p:nvPr>
        </p:nvSpPr>
        <p:spPr/>
        <p:txBody>
          <a:bodyPr/>
          <a:lstStyle/>
          <a:p>
            <a:r>
              <a:rPr lang="en-US" dirty="0"/>
              <a:t>Motivations for PMI in</a:t>
            </a:r>
          </a:p>
          <a:p>
            <a:pPr lvl="1"/>
            <a:r>
              <a:rPr lang="en-US" dirty="0"/>
              <a:t>Lexicography (Hanks): Collocations</a:t>
            </a:r>
          </a:p>
          <a:p>
            <a:pPr lvl="1"/>
            <a:r>
              <a:rPr lang="en-US" dirty="0"/>
              <a:t>Engineering (Church): Bots</a:t>
            </a:r>
          </a:p>
          <a:p>
            <a:r>
              <a:rPr lang="en-US" dirty="0"/>
              <a:t>Use PMI as a foil to discuss</a:t>
            </a:r>
          </a:p>
          <a:p>
            <a:pPr lvl="1"/>
            <a:r>
              <a:rPr lang="en-US" dirty="0"/>
              <a:t>Past (1950s)</a:t>
            </a:r>
          </a:p>
          <a:p>
            <a:pPr lvl="2">
              <a:buFont typeface="Wingdings" pitchFamily="2" charset="2"/>
              <a:buChar char="Ø"/>
            </a:pPr>
            <a:r>
              <a:rPr lang="en-US" dirty="0"/>
              <a:t>Psycholinguistics (</a:t>
            </a:r>
            <a:r>
              <a:rPr lang="en-US" b="1" dirty="0"/>
              <a:t>Word Associations</a:t>
            </a:r>
            <a:r>
              <a:rPr lang="en-US" dirty="0"/>
              <a:t>, Reaction Times)</a:t>
            </a:r>
          </a:p>
          <a:p>
            <a:pPr lvl="2"/>
            <a:r>
              <a:rPr lang="en-US" dirty="0"/>
              <a:t>Information Theory (Entropy, Perplexity)</a:t>
            </a:r>
          </a:p>
          <a:p>
            <a:pPr lvl="2"/>
            <a:r>
              <a:rPr lang="en-US" dirty="0"/>
              <a:t>Corpus-Based Methods (Lexicography </a:t>
            </a:r>
            <a:r>
              <a:rPr lang="en-US" dirty="0">
                <a:sym typeface="Wingdings" pitchFamily="2" charset="2"/>
              </a:rPr>
              <a:t> Engineering)</a:t>
            </a:r>
            <a:endParaRPr lang="en-US" dirty="0"/>
          </a:p>
          <a:p>
            <a:pPr lvl="1"/>
            <a:r>
              <a:rPr lang="en-US" dirty="0"/>
              <a:t>Future (Bots)</a:t>
            </a:r>
          </a:p>
          <a:p>
            <a:pPr lvl="2"/>
            <a:r>
              <a:rPr lang="en-US" dirty="0"/>
              <a:t>Vectors</a:t>
            </a:r>
          </a:p>
          <a:p>
            <a:pPr lvl="2"/>
            <a:r>
              <a:rPr lang="en-US" dirty="0"/>
              <a:t>Approximate Nearest Neighbors (ANN)</a:t>
            </a:r>
          </a:p>
        </p:txBody>
      </p:sp>
      <p:sp>
        <p:nvSpPr>
          <p:cNvPr id="7" name="Date Placeholder 6">
            <a:extLst>
              <a:ext uri="{FF2B5EF4-FFF2-40B4-BE49-F238E27FC236}">
                <a16:creationId xmlns:a16="http://schemas.microsoft.com/office/drawing/2014/main" id="{D02EA6FA-3C5D-4FF7-7942-CD59DC9947AC}"/>
              </a:ext>
            </a:extLst>
          </p:cNvPr>
          <p:cNvSpPr>
            <a:spLocks noGrp="1"/>
          </p:cNvSpPr>
          <p:nvPr>
            <p:ph type="dt" sz="half" idx="10"/>
          </p:nvPr>
        </p:nvSpPr>
        <p:spPr/>
        <p:txBody>
          <a:bodyPr/>
          <a:lstStyle/>
          <a:p>
            <a:fld id="{02010BBD-B98C-5248-A36C-A4E8B6369854}" type="datetime1">
              <a:rPr lang="en-US" smtClean="0"/>
              <a:t>7/15/25</a:t>
            </a:fld>
            <a:endParaRPr lang="en-US"/>
          </a:p>
        </p:txBody>
      </p:sp>
      <p:sp>
        <p:nvSpPr>
          <p:cNvPr id="8" name="Footer Placeholder 7">
            <a:extLst>
              <a:ext uri="{FF2B5EF4-FFF2-40B4-BE49-F238E27FC236}">
                <a16:creationId xmlns:a16="http://schemas.microsoft.com/office/drawing/2014/main" id="{DB4E49D9-665F-517D-5F9C-F00BF3F90469}"/>
              </a:ext>
            </a:extLst>
          </p:cNvPr>
          <p:cNvSpPr>
            <a:spLocks noGrp="1"/>
          </p:cNvSpPr>
          <p:nvPr>
            <p:ph type="ftr" sz="quarter" idx="11"/>
          </p:nvPr>
        </p:nvSpPr>
        <p:spPr/>
        <p:txBody>
          <a:bodyPr/>
          <a:lstStyle/>
          <a:p>
            <a:r>
              <a:rPr lang="en-US"/>
              <a:t>From PMI to Bots</a:t>
            </a:r>
          </a:p>
        </p:txBody>
      </p:sp>
      <p:sp>
        <p:nvSpPr>
          <p:cNvPr id="9" name="Slide Number Placeholder 8">
            <a:extLst>
              <a:ext uri="{FF2B5EF4-FFF2-40B4-BE49-F238E27FC236}">
                <a16:creationId xmlns:a16="http://schemas.microsoft.com/office/drawing/2014/main" id="{F6F81683-FD68-9DA5-ED30-34A0D7674DB3}"/>
              </a:ext>
            </a:extLst>
          </p:cNvPr>
          <p:cNvSpPr>
            <a:spLocks noGrp="1"/>
          </p:cNvSpPr>
          <p:nvPr>
            <p:ph type="sldNum" sz="quarter" idx="12"/>
          </p:nvPr>
        </p:nvSpPr>
        <p:spPr/>
        <p:txBody>
          <a:bodyPr/>
          <a:lstStyle/>
          <a:p>
            <a:fld id="{33A3D10F-77F7-DB43-842D-10933EFABD99}" type="slidenum">
              <a:rPr lang="en-US" smtClean="0"/>
              <a:t>79</a:t>
            </a:fld>
            <a:endParaRPr lang="en-US"/>
          </a:p>
        </p:txBody>
      </p:sp>
    </p:spTree>
    <p:extLst>
      <p:ext uri="{BB962C8B-B14F-4D97-AF65-F5344CB8AC3E}">
        <p14:creationId xmlns:p14="http://schemas.microsoft.com/office/powerpoint/2010/main" val="3279754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pPr>
              <a:defRPr/>
            </a:pPr>
            <a:r>
              <a:rPr lang="en-US"/>
              <a:t>9/15/17</a:t>
            </a:r>
          </a:p>
        </p:txBody>
      </p:sp>
      <p:sp>
        <p:nvSpPr>
          <p:cNvPr id="119810" name="Rectangle 2"/>
          <p:cNvSpPr>
            <a:spLocks noGrp="1"/>
          </p:cNvSpPr>
          <p:nvPr>
            <p:ph type="title"/>
          </p:nvPr>
        </p:nvSpPr>
        <p:spPr>
          <a:xfrm>
            <a:off x="588784" y="265430"/>
            <a:ext cx="11325179" cy="784949"/>
          </a:xfrm>
        </p:spPr>
        <p:txBody>
          <a:bodyPr>
            <a:normAutofit fontScale="90000"/>
          </a:bodyPr>
          <a:lstStyle/>
          <a:p>
            <a:r>
              <a:rPr lang="en-US" sz="4000" dirty="0"/>
              <a:t>“</a:t>
            </a:r>
            <a:r>
              <a:rPr lang="en-US" sz="4000" i="1" dirty="0"/>
              <a:t>It never pays to think until you’ve run out of data</a:t>
            </a:r>
            <a:r>
              <a:rPr lang="en-US" sz="4000" dirty="0"/>
              <a:t>” – Eric Brill</a:t>
            </a:r>
          </a:p>
        </p:txBody>
      </p:sp>
      <p:pic>
        <p:nvPicPr>
          <p:cNvPr id="119811" name="Picture 3" descr="Figure2"/>
          <p:cNvPicPr>
            <a:picLocks noGrp="1" noChangeAspect="1" noChangeArrowheads="1"/>
          </p:cNvPicPr>
          <p:nvPr>
            <p:ph idx="1"/>
          </p:nvPr>
        </p:nvPicPr>
        <p:blipFill>
          <a:blip r:embed="rId3" cstate="print"/>
          <a:srcRect/>
          <a:stretch>
            <a:fillRect/>
          </a:stretch>
        </p:blipFill>
        <p:spPr>
          <a:xfrm>
            <a:off x="2743200" y="1447801"/>
            <a:ext cx="6324600" cy="5059363"/>
          </a:xfrm>
          <a:noFill/>
          <a:ln/>
        </p:spPr>
      </p:pic>
      <p:sp>
        <p:nvSpPr>
          <p:cNvPr id="119812" name="Text Box 4"/>
          <p:cNvSpPr txBox="1">
            <a:spLocks noChangeArrowheads="1"/>
          </p:cNvSpPr>
          <p:nvPr/>
        </p:nvSpPr>
        <p:spPr bwMode="auto">
          <a:xfrm>
            <a:off x="437128" y="71735"/>
            <a:ext cx="5343663" cy="307777"/>
          </a:xfrm>
          <a:prstGeom prst="rect">
            <a:avLst/>
          </a:prstGeom>
          <a:noFill/>
          <a:ln w="9525">
            <a:noFill/>
            <a:miter lim="800000"/>
            <a:headEnd/>
            <a:tailEnd/>
          </a:ln>
          <a:effectLst/>
        </p:spPr>
        <p:txBody>
          <a:bodyPr wrap="square">
            <a:spAutoFit/>
          </a:bodyPr>
          <a:lstStyle/>
          <a:p>
            <a:pPr algn="ctr"/>
            <a:r>
              <a:rPr lang="en-US" sz="1400" dirty="0">
                <a:latin typeface="Times New Roman" pitchFamily="18" charset="0"/>
              </a:rPr>
              <a:t>Banko &amp; Brill:  Mitigating the Paucity-of-Data Problem (HLT 2001)</a:t>
            </a:r>
          </a:p>
        </p:txBody>
      </p:sp>
      <p:sp>
        <p:nvSpPr>
          <p:cNvPr id="119813" name="AutoShape 5"/>
          <p:cNvSpPr>
            <a:spLocks noChangeArrowheads="1"/>
          </p:cNvSpPr>
          <p:nvPr/>
        </p:nvSpPr>
        <p:spPr bwMode="auto">
          <a:xfrm>
            <a:off x="2971800" y="5257800"/>
            <a:ext cx="6172200" cy="1264980"/>
          </a:xfrm>
          <a:prstGeom prst="cloudCallout">
            <a:avLst>
              <a:gd name="adj1" fmla="val -1259"/>
              <a:gd name="adj2" fmla="val -153245"/>
            </a:avLst>
          </a:prstGeom>
          <a:solidFill>
            <a:srgbClr val="CC0000"/>
          </a:solidFill>
          <a:ln w="9525">
            <a:solidFill>
              <a:schemeClr val="tx1"/>
            </a:solidFill>
            <a:round/>
            <a:headEnd/>
            <a:tailEnd/>
          </a:ln>
          <a:effectLst/>
        </p:spPr>
        <p:txBody>
          <a:bodyPr>
            <a:spAutoFit/>
          </a:bodyPr>
          <a:lstStyle/>
          <a:p>
            <a:pPr algn="ctr"/>
            <a:r>
              <a:rPr lang="en-US" sz="2400" b="1">
                <a:solidFill>
                  <a:srgbClr val="FFFF00"/>
                </a:solidFill>
              </a:rPr>
              <a:t>Fire everybody and </a:t>
            </a:r>
          </a:p>
          <a:p>
            <a:pPr algn="ctr"/>
            <a:r>
              <a:rPr lang="en-US" sz="2400" b="1">
                <a:solidFill>
                  <a:srgbClr val="FFFF00"/>
                </a:solidFill>
              </a:rPr>
              <a:t>spend the money on data</a:t>
            </a:r>
          </a:p>
        </p:txBody>
      </p:sp>
      <p:sp>
        <p:nvSpPr>
          <p:cNvPr id="119814" name="AutoShape 6"/>
          <p:cNvSpPr>
            <a:spLocks noChangeArrowheads="1"/>
          </p:cNvSpPr>
          <p:nvPr/>
        </p:nvSpPr>
        <p:spPr bwMode="auto">
          <a:xfrm>
            <a:off x="8044319" y="3297499"/>
            <a:ext cx="2695706" cy="830997"/>
          </a:xfrm>
          <a:prstGeom prst="wedgeRectCallout">
            <a:avLst>
              <a:gd name="adj1" fmla="val -62211"/>
              <a:gd name="adj2" fmla="val -47743"/>
            </a:avLst>
          </a:prstGeom>
          <a:solidFill>
            <a:srgbClr val="FFFF00"/>
          </a:solidFill>
          <a:ln w="9525">
            <a:solidFill>
              <a:schemeClr val="tx1"/>
            </a:solidFill>
            <a:miter lim="800000"/>
            <a:headEnd/>
            <a:tailEnd/>
          </a:ln>
          <a:effectLst/>
        </p:spPr>
        <p:txBody>
          <a:bodyPr wrap="square">
            <a:spAutoFit/>
          </a:bodyPr>
          <a:lstStyle/>
          <a:p>
            <a:pPr algn="ctr"/>
            <a:r>
              <a:rPr lang="en-US" sz="2400" dirty="0"/>
              <a:t>There is no data like more data</a:t>
            </a:r>
          </a:p>
        </p:txBody>
      </p:sp>
      <p:sp>
        <p:nvSpPr>
          <p:cNvPr id="119815" name="AutoShape 7"/>
          <p:cNvSpPr>
            <a:spLocks noChangeArrowheads="1"/>
          </p:cNvSpPr>
          <p:nvPr/>
        </p:nvSpPr>
        <p:spPr bwMode="auto">
          <a:xfrm>
            <a:off x="1752600" y="2438400"/>
            <a:ext cx="2362200" cy="831850"/>
          </a:xfrm>
          <a:prstGeom prst="wedgeRectCallout">
            <a:avLst>
              <a:gd name="adj1" fmla="val 54435"/>
              <a:gd name="adj2" fmla="val 89315"/>
            </a:avLst>
          </a:prstGeom>
          <a:solidFill>
            <a:srgbClr val="FFFF00"/>
          </a:solidFill>
          <a:ln w="9525">
            <a:solidFill>
              <a:schemeClr val="tx1"/>
            </a:solidFill>
            <a:miter lim="800000"/>
            <a:headEnd/>
            <a:tailEnd/>
          </a:ln>
          <a:effectLst/>
        </p:spPr>
        <p:txBody>
          <a:bodyPr>
            <a:spAutoFit/>
          </a:bodyPr>
          <a:lstStyle/>
          <a:p>
            <a:pPr algn="ctr"/>
            <a:r>
              <a:rPr lang="en-US" sz="2400"/>
              <a:t>No consistently</a:t>
            </a:r>
          </a:p>
          <a:p>
            <a:pPr algn="ctr"/>
            <a:r>
              <a:rPr lang="en-US" sz="2400"/>
              <a:t>best learner</a:t>
            </a:r>
          </a:p>
        </p:txBody>
      </p:sp>
      <p:sp>
        <p:nvSpPr>
          <p:cNvPr id="119816" name="AutoShape 8"/>
          <p:cNvSpPr>
            <a:spLocks noChangeArrowheads="1"/>
          </p:cNvSpPr>
          <p:nvPr/>
        </p:nvSpPr>
        <p:spPr bwMode="auto">
          <a:xfrm rot="16200000">
            <a:off x="9453563" y="4735512"/>
            <a:ext cx="3505200" cy="466725"/>
          </a:xfrm>
          <a:prstGeom prst="wedgeRectCallout">
            <a:avLst>
              <a:gd name="adj1" fmla="val -24005"/>
              <a:gd name="adj2" fmla="val -406604"/>
            </a:avLst>
          </a:prstGeom>
          <a:solidFill>
            <a:srgbClr val="FFC000"/>
          </a:solidFill>
          <a:ln w="9525">
            <a:solidFill>
              <a:schemeClr val="tx1"/>
            </a:solidFill>
            <a:miter lim="800000"/>
            <a:headEnd/>
            <a:tailEnd/>
          </a:ln>
          <a:effectLst/>
        </p:spPr>
        <p:txBody>
          <a:bodyPr>
            <a:spAutoFit/>
          </a:bodyPr>
          <a:lstStyle/>
          <a:p>
            <a:pPr algn="ctr"/>
            <a:r>
              <a:rPr lang="en-US" sz="2400"/>
              <a:t>Quoted out of context</a:t>
            </a:r>
          </a:p>
        </p:txBody>
      </p:sp>
      <p:sp>
        <p:nvSpPr>
          <p:cNvPr id="119817" name="AutoShape 9"/>
          <p:cNvSpPr>
            <a:spLocks noChangeArrowheads="1"/>
          </p:cNvSpPr>
          <p:nvPr/>
        </p:nvSpPr>
        <p:spPr bwMode="auto">
          <a:xfrm>
            <a:off x="4263025" y="1492251"/>
            <a:ext cx="6477000" cy="831850"/>
          </a:xfrm>
          <a:prstGeom prst="wedgeRectCallout">
            <a:avLst>
              <a:gd name="adj1" fmla="val -12255"/>
              <a:gd name="adj2" fmla="val 95037"/>
            </a:avLst>
          </a:prstGeom>
          <a:solidFill>
            <a:srgbClr val="FFFF00"/>
          </a:solidFill>
          <a:ln w="9525">
            <a:solidFill>
              <a:schemeClr val="tx1"/>
            </a:solidFill>
            <a:miter lim="800000"/>
            <a:headEnd/>
            <a:tailEnd/>
          </a:ln>
          <a:effectLst/>
        </p:spPr>
        <p:txBody>
          <a:bodyPr>
            <a:spAutoFit/>
          </a:bodyPr>
          <a:lstStyle/>
          <a:p>
            <a:pPr algn="ctr"/>
            <a:r>
              <a:rPr lang="en-US" sz="2400"/>
              <a:t>Moore’s Law Constant:</a:t>
            </a:r>
          </a:p>
          <a:p>
            <a:pPr algn="ctr"/>
            <a:r>
              <a:rPr lang="en-US" sz="2400"/>
              <a:t>Data Collection Rates </a:t>
            </a:r>
            <a:r>
              <a:rPr lang="en-US" sz="2400">
                <a:sym typeface="Wingdings" pitchFamily="2" charset="2"/>
              </a:rPr>
              <a:t> Improvement Rates </a:t>
            </a:r>
            <a:endParaRPr lang="en-US" sz="2400"/>
          </a:p>
        </p:txBody>
      </p:sp>
    </p:spTree>
    <p:extLst>
      <p:ext uri="{BB962C8B-B14F-4D97-AF65-F5344CB8AC3E}">
        <p14:creationId xmlns:p14="http://schemas.microsoft.com/office/powerpoint/2010/main" val="408181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slide(fromLeft)">
                                      <p:cBhvr>
                                        <p:cTn id="7" dur="500"/>
                                        <p:tgtEl>
                                          <p:spTgt spid="1198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slide(fromRight)">
                                      <p:cBhvr>
                                        <p:cTn id="12" dur="500"/>
                                        <p:tgtEl>
                                          <p:spTgt spid="1198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slide(fromBottom)">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119816"/>
                                        </p:tgtEl>
                                        <p:attrNameLst>
                                          <p:attrName>style.visibility</p:attrName>
                                        </p:attrNameLst>
                                      </p:cBhvr>
                                      <p:to>
                                        <p:strVal val="visible"/>
                                      </p:to>
                                    </p:set>
                                    <p:animEffect transition="in" filter="slide(fromRight)">
                                      <p:cBhvr>
                                        <p:cTn id="22" dur="500"/>
                                        <p:tgtEl>
                                          <p:spTgt spid="1198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slide(fromTop)">
                                      <p:cBhvr>
                                        <p:cTn id="27" dur="5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P spid="119816" grpId="0" animBg="1"/>
      <p:bldP spid="1198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oncise Oxford English Dictionary: Main edition">
            <a:extLst>
              <a:ext uri="{FF2B5EF4-FFF2-40B4-BE49-F238E27FC236}">
                <a16:creationId xmlns:a16="http://schemas.microsoft.com/office/drawing/2014/main" id="{6FC0B238-FDC1-E35E-466B-58F9539AA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0443" y="5108575"/>
            <a:ext cx="18415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4B099C-D243-05EB-7BEC-80B5DE2E7A15}"/>
              </a:ext>
            </a:extLst>
          </p:cNvPr>
          <p:cNvSpPr>
            <a:spLocks noGrp="1"/>
          </p:cNvSpPr>
          <p:nvPr>
            <p:ph type="title"/>
          </p:nvPr>
        </p:nvSpPr>
        <p:spPr>
          <a:xfrm>
            <a:off x="838200" y="365125"/>
            <a:ext cx="8653096" cy="1325563"/>
          </a:xfrm>
        </p:spPr>
        <p:txBody>
          <a:bodyPr/>
          <a:lstStyle/>
          <a:p>
            <a:r>
              <a:rPr lang="en-US" dirty="0"/>
              <a:t>End-to-End Self-Organizing Systems v. Human-in-the-Loop</a:t>
            </a:r>
          </a:p>
        </p:txBody>
      </p:sp>
      <p:sp>
        <p:nvSpPr>
          <p:cNvPr id="6" name="Content Placeholder 5">
            <a:extLst>
              <a:ext uri="{FF2B5EF4-FFF2-40B4-BE49-F238E27FC236}">
                <a16:creationId xmlns:a16="http://schemas.microsoft.com/office/drawing/2014/main" id="{DD05C075-D52C-A2A4-46D6-9D3C76CF4F5C}"/>
              </a:ext>
            </a:extLst>
          </p:cNvPr>
          <p:cNvSpPr>
            <a:spLocks noGrp="1"/>
          </p:cNvSpPr>
          <p:nvPr>
            <p:ph sz="half" idx="1"/>
          </p:nvPr>
        </p:nvSpPr>
        <p:spPr>
          <a:xfrm>
            <a:off x="838201" y="1825625"/>
            <a:ext cx="5181600" cy="4351338"/>
          </a:xfrm>
        </p:spPr>
        <p:txBody>
          <a:bodyPr>
            <a:normAutofit fontScale="85000" lnSpcReduction="10000"/>
          </a:bodyPr>
          <a:lstStyle/>
          <a:p>
            <a:r>
              <a:rPr lang="en-US" dirty="0"/>
              <a:t>Collaboration with Hanks (PMI)</a:t>
            </a:r>
          </a:p>
          <a:p>
            <a:r>
              <a:rPr lang="en-US" dirty="0"/>
              <a:t>We always assumed</a:t>
            </a:r>
          </a:p>
          <a:p>
            <a:pPr lvl="1"/>
            <a:r>
              <a:rPr lang="en-US" dirty="0"/>
              <a:t>computer was in a supporting role. </a:t>
            </a:r>
          </a:p>
          <a:p>
            <a:r>
              <a:rPr lang="en-US" dirty="0"/>
              <a:t>It was my job to speed up drudgery </a:t>
            </a:r>
          </a:p>
          <a:p>
            <a:pPr lvl="1"/>
            <a:r>
              <a:rPr lang="en-US" dirty="0"/>
              <a:t>of reading concordances, </a:t>
            </a:r>
          </a:p>
          <a:p>
            <a:r>
              <a:rPr lang="en-US" dirty="0"/>
              <a:t>but it was not my job </a:t>
            </a:r>
          </a:p>
          <a:p>
            <a:pPr lvl="1"/>
            <a:r>
              <a:rPr lang="en-US" dirty="0"/>
              <a:t>to automate his job. </a:t>
            </a:r>
          </a:p>
          <a:p>
            <a:r>
              <a:rPr lang="en-US" dirty="0"/>
              <a:t>He loved most of what he did, </a:t>
            </a:r>
          </a:p>
          <a:p>
            <a:pPr lvl="1"/>
            <a:r>
              <a:rPr lang="en-US" dirty="0"/>
              <a:t>though he was happy to work with me to automate a few unpleasant chores, </a:t>
            </a:r>
          </a:p>
          <a:p>
            <a:pPr lvl="1"/>
            <a:r>
              <a:rPr lang="en-US" dirty="0"/>
              <a:t>so he could spend more time on the parts of his job that he truly enjoyed.</a:t>
            </a:r>
          </a:p>
        </p:txBody>
      </p:sp>
      <p:sp>
        <p:nvSpPr>
          <p:cNvPr id="7" name="Content Placeholder 6">
            <a:extLst>
              <a:ext uri="{FF2B5EF4-FFF2-40B4-BE49-F238E27FC236}">
                <a16:creationId xmlns:a16="http://schemas.microsoft.com/office/drawing/2014/main" id="{66684973-9D92-DCBA-FFF4-19C1986E679D}"/>
              </a:ext>
            </a:extLst>
          </p:cNvPr>
          <p:cNvSpPr>
            <a:spLocks noGrp="1"/>
          </p:cNvSpPr>
          <p:nvPr>
            <p:ph sz="half" idx="2"/>
          </p:nvPr>
        </p:nvSpPr>
        <p:spPr/>
        <p:txBody>
          <a:bodyPr>
            <a:normAutofit fontScale="85000" lnSpcReduction="10000"/>
          </a:bodyPr>
          <a:lstStyle/>
          <a:p>
            <a:r>
              <a:rPr lang="en-US" dirty="0"/>
              <a:t>I am concerned that we are too carried away with the upsides </a:t>
            </a:r>
          </a:p>
          <a:p>
            <a:r>
              <a:rPr lang="en-US" dirty="0"/>
              <a:t>Too much talk about firing linguists, </a:t>
            </a:r>
          </a:p>
          <a:p>
            <a:pPr lvl="1"/>
            <a:r>
              <a:rPr lang="en-US" dirty="0"/>
              <a:t>and replacing historians like Platt and </a:t>
            </a:r>
          </a:p>
          <a:p>
            <a:pPr lvl="1"/>
            <a:r>
              <a:rPr lang="en-US" dirty="0"/>
              <a:t>lexicographers like Hanks with automation. </a:t>
            </a:r>
          </a:p>
          <a:p>
            <a:r>
              <a:rPr lang="en-US" dirty="0"/>
              <a:t>Bots can already do many things, </a:t>
            </a:r>
          </a:p>
          <a:p>
            <a:pPr lvl="1"/>
            <a:r>
              <a:rPr lang="en-US" dirty="0"/>
              <a:t>and they will get better, </a:t>
            </a:r>
          </a:p>
          <a:p>
            <a:pPr lvl="1"/>
            <a:r>
              <a:rPr lang="en-US" dirty="0"/>
              <a:t>but bots cannot – and should not attempt to – do more than they can do.</a:t>
            </a:r>
          </a:p>
        </p:txBody>
      </p:sp>
      <p:pic>
        <p:nvPicPr>
          <p:cNvPr id="8" name="Content Placeholder 7" descr="A close-up of a document&#10;&#10;AI-generated content may be incorrect.">
            <a:extLst>
              <a:ext uri="{FF2B5EF4-FFF2-40B4-BE49-F238E27FC236}">
                <a16:creationId xmlns:a16="http://schemas.microsoft.com/office/drawing/2014/main" id="{85900C29-4317-373E-B15D-7E5730A687EB}"/>
              </a:ext>
            </a:extLst>
          </p:cNvPr>
          <p:cNvPicPr>
            <a:picLocks noChangeAspect="1"/>
          </p:cNvPicPr>
          <p:nvPr/>
        </p:nvPicPr>
        <p:blipFill>
          <a:blip r:embed="rId3"/>
          <a:stretch>
            <a:fillRect/>
          </a:stretch>
        </p:blipFill>
        <p:spPr>
          <a:xfrm>
            <a:off x="9579219" y="78512"/>
            <a:ext cx="2387112" cy="1612176"/>
          </a:xfrm>
          <a:prstGeom prst="rect">
            <a:avLst/>
          </a:prstGeom>
        </p:spPr>
      </p:pic>
      <p:pic>
        <p:nvPicPr>
          <p:cNvPr id="9" name="Picture 2" descr="Imperial Twilight: The Opium War and the End of China's Last Golden Age">
            <a:extLst>
              <a:ext uri="{FF2B5EF4-FFF2-40B4-BE49-F238E27FC236}">
                <a16:creationId xmlns:a16="http://schemas.microsoft.com/office/drawing/2014/main" id="{D49AC514-8963-016A-A97E-49F318036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0224" y="5108575"/>
            <a:ext cx="1851269" cy="28591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Dictionary of Surnames">
            <a:extLst>
              <a:ext uri="{FF2B5EF4-FFF2-40B4-BE49-F238E27FC236}">
                <a16:creationId xmlns:a16="http://schemas.microsoft.com/office/drawing/2014/main" id="{43628B41-40A0-1ACB-7D0C-D60EF554C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0673" y="5108575"/>
            <a:ext cx="1478260" cy="185493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ollins COBUILD Learner's Dictionary; Concise Edition">
            <a:extLst>
              <a:ext uri="{FF2B5EF4-FFF2-40B4-BE49-F238E27FC236}">
                <a16:creationId xmlns:a16="http://schemas.microsoft.com/office/drawing/2014/main" id="{043A3AA7-0AD5-E71A-D77A-A2643381D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1493" y="5108575"/>
            <a:ext cx="1892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C89AD076-3EE1-5EED-0E1B-CD5C379C21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43" y="5884020"/>
            <a:ext cx="927588" cy="927588"/>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CEA47FA5-28F6-4E97-8FCE-D70DF5D3B45E}"/>
              </a:ext>
            </a:extLst>
          </p:cNvPr>
          <p:cNvSpPr>
            <a:spLocks noGrp="1"/>
          </p:cNvSpPr>
          <p:nvPr>
            <p:ph type="dt" sz="half" idx="10"/>
          </p:nvPr>
        </p:nvSpPr>
        <p:spPr>
          <a:xfrm>
            <a:off x="1151165" y="6360258"/>
            <a:ext cx="2743200" cy="365125"/>
          </a:xfrm>
        </p:spPr>
        <p:txBody>
          <a:bodyPr/>
          <a:lstStyle/>
          <a:p>
            <a:r>
              <a:rPr lang="en-US" dirty="0"/>
              <a:t>7/15/25</a:t>
            </a:r>
          </a:p>
        </p:txBody>
      </p:sp>
      <p:sp>
        <p:nvSpPr>
          <p:cNvPr id="12" name="Footer Placeholder 11">
            <a:extLst>
              <a:ext uri="{FF2B5EF4-FFF2-40B4-BE49-F238E27FC236}">
                <a16:creationId xmlns:a16="http://schemas.microsoft.com/office/drawing/2014/main" id="{C6D68AC4-81A6-45E7-C581-7A6848949B1D}"/>
              </a:ext>
            </a:extLst>
          </p:cNvPr>
          <p:cNvSpPr>
            <a:spLocks noGrp="1"/>
          </p:cNvSpPr>
          <p:nvPr>
            <p:ph type="ftr" sz="quarter" idx="11"/>
          </p:nvPr>
        </p:nvSpPr>
        <p:spPr>
          <a:xfrm>
            <a:off x="3194538" y="6356350"/>
            <a:ext cx="4114800" cy="365125"/>
          </a:xfrm>
        </p:spPr>
        <p:txBody>
          <a:bodyPr/>
          <a:lstStyle/>
          <a:p>
            <a:r>
              <a:rPr lang="en-US" dirty="0"/>
              <a:t>SIGIR-2025</a:t>
            </a:r>
          </a:p>
        </p:txBody>
      </p:sp>
      <p:sp>
        <p:nvSpPr>
          <p:cNvPr id="13" name="Slide Number Placeholder 12">
            <a:extLst>
              <a:ext uri="{FF2B5EF4-FFF2-40B4-BE49-F238E27FC236}">
                <a16:creationId xmlns:a16="http://schemas.microsoft.com/office/drawing/2014/main" id="{27CE929F-110C-7AA5-68F3-5FE3B6A43926}"/>
              </a:ext>
            </a:extLst>
          </p:cNvPr>
          <p:cNvSpPr>
            <a:spLocks noGrp="1"/>
          </p:cNvSpPr>
          <p:nvPr>
            <p:ph type="sldNum" sz="quarter" idx="12"/>
          </p:nvPr>
        </p:nvSpPr>
        <p:spPr/>
        <p:txBody>
          <a:bodyPr/>
          <a:lstStyle/>
          <a:p>
            <a:fld id="{C72F3E17-4FA1-294B-92E3-0BC89BF17CB2}" type="slidenum">
              <a:rPr lang="en-US" smtClean="0"/>
              <a:t>80</a:t>
            </a:fld>
            <a:endParaRPr lang="en-US"/>
          </a:p>
        </p:txBody>
      </p:sp>
      <p:pic>
        <p:nvPicPr>
          <p:cNvPr id="14" name="Picture 4" descr="Patrick Wyndham Hanks – This is the official website of ...">
            <a:extLst>
              <a:ext uri="{FF2B5EF4-FFF2-40B4-BE49-F238E27FC236}">
                <a16:creationId xmlns:a16="http://schemas.microsoft.com/office/drawing/2014/main" id="{F5A4089F-4CE7-37F7-5701-DA550A448B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5205" y="5917222"/>
            <a:ext cx="1586004" cy="1311097"/>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4106" name="Picture 10" descr="Menha Publishers">
            <a:extLst>
              <a:ext uri="{FF2B5EF4-FFF2-40B4-BE49-F238E27FC236}">
                <a16:creationId xmlns:a16="http://schemas.microsoft.com/office/drawing/2014/main" id="{DCC04917-DBD2-B392-6950-936F898DB3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8238" y="5884020"/>
            <a:ext cx="166370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7" descr="A close-up of a document&#10;&#10;AI-generated content may be incorrect.">
            <a:extLst>
              <a:ext uri="{FF2B5EF4-FFF2-40B4-BE49-F238E27FC236}">
                <a16:creationId xmlns:a16="http://schemas.microsoft.com/office/drawing/2014/main" id="{1BD05D6A-4B48-9013-9F30-F664071F0143}"/>
              </a:ext>
            </a:extLst>
          </p:cNvPr>
          <p:cNvPicPr>
            <a:picLocks noChangeAspect="1"/>
          </p:cNvPicPr>
          <p:nvPr/>
        </p:nvPicPr>
        <p:blipFill>
          <a:blip r:embed="rId3"/>
          <a:stretch>
            <a:fillRect/>
          </a:stretch>
        </p:blipFill>
        <p:spPr>
          <a:xfrm>
            <a:off x="9667142" y="145981"/>
            <a:ext cx="2387112" cy="1612176"/>
          </a:xfrm>
          <a:prstGeom prst="rect">
            <a:avLst/>
          </a:prstGeom>
          <a:ln w="25400">
            <a:solidFill>
              <a:schemeClr val="accent1">
                <a:shade val="50000"/>
              </a:schemeClr>
            </a:solidFill>
          </a:ln>
        </p:spPr>
      </p:pic>
    </p:spTree>
    <p:extLst>
      <p:ext uri="{BB962C8B-B14F-4D97-AF65-F5344CB8AC3E}">
        <p14:creationId xmlns:p14="http://schemas.microsoft.com/office/powerpoint/2010/main" val="21221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880190" y="6176963"/>
            <a:ext cx="7510485" cy="591805"/>
          </a:xfrm>
        </p:spPr>
        <p:txBody>
          <a:bodyPr>
            <a:normAutofit/>
          </a:bodyPr>
          <a:lstStyle/>
          <a:p>
            <a:r>
              <a:rPr lang="en-US" sz="2800" dirty="0">
                <a:hlinkClick r:id="rId2"/>
              </a:rPr>
              <a:t>http://www.lrec-conf.org/lrec2004/doc/jelinek.pdf</a:t>
            </a:r>
            <a:r>
              <a:rPr lang="en-US" sz="2800" dirty="0"/>
              <a:t> </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971" y="195800"/>
            <a:ext cx="9483153" cy="5981163"/>
          </a:xfrm>
        </p:spPr>
      </p:pic>
      <p:sp>
        <p:nvSpPr>
          <p:cNvPr id="5" name="Date Placeholder 4"/>
          <p:cNvSpPr>
            <a:spLocks noGrp="1"/>
          </p:cNvSpPr>
          <p:nvPr>
            <p:ph type="dt" sz="half" idx="10"/>
          </p:nvPr>
        </p:nvSpPr>
        <p:spPr/>
        <p:txBody>
          <a:bodyPr/>
          <a:lstStyle/>
          <a:p>
            <a:r>
              <a:rPr lang="en-US"/>
              <a:t>9/15/17</a:t>
            </a:r>
          </a:p>
        </p:txBody>
      </p:sp>
      <p:sp>
        <p:nvSpPr>
          <p:cNvPr id="11" name="Rounded Rectangle 10"/>
          <p:cNvSpPr/>
          <p:nvPr/>
        </p:nvSpPr>
        <p:spPr>
          <a:xfrm>
            <a:off x="1178086" y="148506"/>
            <a:ext cx="9548037" cy="5895039"/>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038038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858000" cy="1143000"/>
          </a:xfrm>
        </p:spPr>
        <p:txBody>
          <a:bodyPr>
            <a:noAutofit/>
          </a:bodyPr>
          <a:lstStyle/>
          <a:p>
            <a:r>
              <a:rPr lang="en-US" sz="3600" dirty="0"/>
              <a:t>Robert Mercer</a:t>
            </a:r>
            <a:br>
              <a:rPr lang="en-US" sz="3600" dirty="0"/>
            </a:br>
            <a:r>
              <a:rPr lang="en-US" sz="3600" dirty="0"/>
              <a:t>ACL Lifetime Achievement</a:t>
            </a:r>
            <a:br>
              <a:rPr lang="en-US" sz="2400" dirty="0"/>
            </a:br>
            <a:r>
              <a:rPr lang="en-US" sz="2400" dirty="0">
                <a:hlinkClick r:id="rId2"/>
              </a:rPr>
              <a:t> http://techtalks.tv/talks/closing-session/60532/</a:t>
            </a:r>
            <a:r>
              <a:rPr lang="en-US" sz="2400" dirty="0"/>
              <a:t> </a:t>
            </a:r>
          </a:p>
        </p:txBody>
      </p:sp>
      <p:pic>
        <p:nvPicPr>
          <p:cNvPr id="39938" name="Picture 2"/>
          <p:cNvPicPr>
            <a:picLocks noChangeAspect="1" noChangeArrowheads="1"/>
          </p:cNvPicPr>
          <p:nvPr/>
        </p:nvPicPr>
        <p:blipFill>
          <a:blip r:embed="rId3" cstate="print"/>
          <a:srcRect l="44107" t="6657" r="15893" b="38419"/>
          <a:stretch>
            <a:fillRect/>
          </a:stretch>
        </p:blipFill>
        <p:spPr bwMode="auto">
          <a:xfrm>
            <a:off x="1524003" y="1676400"/>
            <a:ext cx="10344727" cy="4572000"/>
          </a:xfrm>
          <a:prstGeom prst="rect">
            <a:avLst/>
          </a:prstGeom>
          <a:noFill/>
          <a:ln w="9525">
            <a:noFill/>
            <a:miter lim="800000"/>
            <a:headEnd/>
            <a:tailEnd/>
          </a:ln>
        </p:spPr>
      </p:pic>
      <p:sp>
        <p:nvSpPr>
          <p:cNvPr id="5" name="Rounded Rectangle 4"/>
          <p:cNvSpPr/>
          <p:nvPr/>
        </p:nvSpPr>
        <p:spPr>
          <a:xfrm>
            <a:off x="1822516" y="4264060"/>
            <a:ext cx="4993065" cy="590745"/>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72579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62400" y="274638"/>
            <a:ext cx="4724400" cy="1143000"/>
          </a:xfrm>
        </p:spPr>
        <p:txBody>
          <a:bodyPr/>
          <a:lstStyle/>
          <a:p>
            <a:r>
              <a:rPr lang="en-US" altLang="en-US" sz="3200"/>
              <a:t>The Disk Space Conjecture</a:t>
            </a:r>
          </a:p>
        </p:txBody>
      </p:sp>
      <p:sp>
        <p:nvSpPr>
          <p:cNvPr id="63491" name="Rectangle 3"/>
          <p:cNvSpPr>
            <a:spLocks noGrp="1" noChangeArrowheads="1"/>
          </p:cNvSpPr>
          <p:nvPr>
            <p:ph type="body" idx="1"/>
          </p:nvPr>
        </p:nvSpPr>
        <p:spPr>
          <a:xfrm>
            <a:off x="1981200" y="1828800"/>
            <a:ext cx="7848600" cy="2971800"/>
          </a:xfrm>
        </p:spPr>
        <p:txBody>
          <a:bodyPr/>
          <a:lstStyle/>
          <a:p>
            <a:pPr>
              <a:lnSpc>
                <a:spcPct val="90000"/>
              </a:lnSpc>
            </a:pPr>
            <a:r>
              <a:rPr lang="en-US" altLang="en-US">
                <a:sym typeface="Wingdings" charset="2"/>
              </a:rPr>
              <a:t>Improvements in Speech, Language (&amp; more)</a:t>
            </a:r>
          </a:p>
          <a:p>
            <a:pPr lvl="1">
              <a:lnSpc>
                <a:spcPct val="90000"/>
              </a:lnSpc>
            </a:pPr>
            <a:r>
              <a:rPr lang="en-US" altLang="en-US">
                <a:sym typeface="Wingdings" charset="2"/>
              </a:rPr>
              <a:t>are indexed to improvements in disk capacities</a:t>
            </a:r>
          </a:p>
          <a:p>
            <a:pPr lvl="1">
              <a:lnSpc>
                <a:spcPct val="90000"/>
              </a:lnSpc>
            </a:pPr>
            <a:r>
              <a:rPr lang="en-US" altLang="en-US">
                <a:sym typeface="Wingdings" charset="2"/>
              </a:rPr>
              <a:t>because disk prices  size of web  training data</a:t>
            </a:r>
          </a:p>
          <a:p>
            <a:pPr>
              <a:lnSpc>
                <a:spcPct val="90000"/>
              </a:lnSpc>
            </a:pPr>
            <a:r>
              <a:rPr lang="en-US" altLang="en-US"/>
              <a:t>2003 Prediction:</a:t>
            </a:r>
          </a:p>
          <a:p>
            <a:pPr lvl="1">
              <a:lnSpc>
                <a:spcPct val="90000"/>
              </a:lnSpc>
            </a:pPr>
            <a:r>
              <a:rPr lang="en-US" altLang="en-US"/>
              <a:t>Disks improve1000x per decade</a:t>
            </a:r>
          </a:p>
          <a:p>
            <a:pPr lvl="1">
              <a:lnSpc>
                <a:spcPct val="90000"/>
              </a:lnSpc>
            </a:pPr>
            <a:r>
              <a:rPr lang="en-US" altLang="en-US"/>
              <a:t>1TB: $1k (2003) </a:t>
            </a:r>
            <a:r>
              <a:rPr lang="en-US" altLang="en-US">
                <a:sym typeface="Wingdings" charset="2"/>
              </a:rPr>
              <a:t> $1 (2013)</a:t>
            </a:r>
            <a:endParaRPr lang="en-US" altLang="en-US"/>
          </a:p>
          <a:p>
            <a:pPr lvl="1">
              <a:lnSpc>
                <a:spcPct val="90000"/>
              </a:lnSpc>
            </a:pPr>
            <a:r>
              <a:rPr lang="en-US" altLang="en-US" b="1" i="1">
                <a:solidFill>
                  <a:srgbClr val="CC0000"/>
                </a:solidFill>
                <a:sym typeface="Wingdings" charset="2"/>
              </a:rPr>
              <a:t>Missed by 30x (a TB is currently ~ $30 &gt;&gt; $1)</a:t>
            </a:r>
          </a:p>
        </p:txBody>
      </p:sp>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24401"/>
            <a:ext cx="60198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3" name="Picture 5" descr="techgrow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50" y="59788"/>
            <a:ext cx="2633002" cy="18086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3494" name="Object 6"/>
          <p:cNvGraphicFramePr>
            <a:graphicFrameLocks noChangeAspect="1"/>
          </p:cNvGraphicFramePr>
          <p:nvPr/>
        </p:nvGraphicFramePr>
        <p:xfrm>
          <a:off x="8519160" y="59787"/>
          <a:ext cx="2514600" cy="1885950"/>
        </p:xfrm>
        <a:graphic>
          <a:graphicData uri="http://schemas.openxmlformats.org/presentationml/2006/ole">
            <mc:AlternateContent xmlns:mc="http://schemas.openxmlformats.org/markup-compatibility/2006">
              <mc:Choice xmlns:v="urn:schemas-microsoft-com:vml" Requires="v">
                <p:oleObj name="Photo Editor Photo" r:id="rId4" imgW="6857143" imgH="5144218" progId="MSPhotoEd.3">
                  <p:embed/>
                </p:oleObj>
              </mc:Choice>
              <mc:Fallback>
                <p:oleObj name="Photo Editor Photo" r:id="rId4" imgW="6857143" imgH="5144218" progId="MSPhotoEd.3">
                  <p:embed/>
                  <p:pic>
                    <p:nvPicPr>
                      <p:cNvPr id="6349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9160" y="59787"/>
                        <a:ext cx="25146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3495" name="Picture 7" descr="MP90044243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1" y="4800600"/>
            <a:ext cx="2828925" cy="1879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32366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nodeType="clickEffect">
                                  <p:stCondLst>
                                    <p:cond delay="0"/>
                                  </p:stCondLst>
                                  <p:childTnLst>
                                    <p:set>
                                      <p:cBhvr>
                                        <p:cTn id="10" dur="1" fill="hold">
                                          <p:stCondLst>
                                            <p:cond delay="0"/>
                                          </p:stCondLst>
                                        </p:cTn>
                                        <p:tgtEl>
                                          <p:spTgt spid="63492"/>
                                        </p:tgtEl>
                                        <p:attrNameLst>
                                          <p:attrName>style.visibility</p:attrName>
                                        </p:attrNameLst>
                                      </p:cBhvr>
                                      <p:to>
                                        <p:strVal val="visible"/>
                                      </p:to>
                                    </p:set>
                                    <p:animEffect transition="in" filter="slide(fromLeft)">
                                      <p:cBhvr>
                                        <p:cTn id="11" dur="500"/>
                                        <p:tgtEl>
                                          <p:spTgt spid="634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2" fill="hold" nodeType="clickEffect">
                                  <p:stCondLst>
                                    <p:cond delay="0"/>
                                  </p:stCondLst>
                                  <p:childTnLst>
                                    <p:set>
                                      <p:cBhvr>
                                        <p:cTn id="15" dur="1" fill="hold">
                                          <p:stCondLst>
                                            <p:cond delay="0"/>
                                          </p:stCondLst>
                                        </p:cTn>
                                        <p:tgtEl>
                                          <p:spTgt spid="63495"/>
                                        </p:tgtEl>
                                        <p:attrNameLst>
                                          <p:attrName>style.visibility</p:attrName>
                                        </p:attrNameLst>
                                      </p:cBhvr>
                                      <p:to>
                                        <p:strVal val="visible"/>
                                      </p:to>
                                    </p:set>
                                    <p:animEffect transition="in" filter="slide(fromRight)">
                                      <p:cBhvr>
                                        <p:cTn id="16"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title"/>
          </p:nvPr>
        </p:nvSpPr>
        <p:spPr/>
        <p:txBody>
          <a:bodyPr/>
          <a:lstStyle/>
          <a:p>
            <a:r>
              <a:rPr lang="en-US" altLang="en-US" sz="4000"/>
              <a:t>Disk Prices Over 30 Years</a:t>
            </a:r>
            <a:br>
              <a:rPr lang="en-US" altLang="en-US" sz="4000"/>
            </a:br>
            <a:r>
              <a:rPr lang="en-US" altLang="en-US" sz="2400">
                <a:hlinkClick r:id="rId2"/>
              </a:rPr>
              <a:t>http://www.jcmit.com/diskprice.htm</a:t>
            </a:r>
            <a:r>
              <a:rPr lang="en-US" altLang="en-US" sz="4000"/>
              <a:t> </a:t>
            </a:r>
          </a:p>
        </p:txBody>
      </p:sp>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93850"/>
            <a:ext cx="6934200"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1686" name="Oval 6"/>
          <p:cNvSpPr>
            <a:spLocks noChangeArrowheads="1"/>
          </p:cNvSpPr>
          <p:nvPr/>
        </p:nvSpPr>
        <p:spPr bwMode="auto">
          <a:xfrm>
            <a:off x="7848600" y="5562600"/>
            <a:ext cx="19812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7" name="Oval 7"/>
          <p:cNvSpPr>
            <a:spLocks noChangeArrowheads="1"/>
          </p:cNvSpPr>
          <p:nvPr/>
        </p:nvSpPr>
        <p:spPr bwMode="auto">
          <a:xfrm>
            <a:off x="5410200" y="3505200"/>
            <a:ext cx="1981200" cy="1524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8" name="AutoShape 8"/>
          <p:cNvSpPr>
            <a:spLocks noChangeArrowheads="1"/>
          </p:cNvSpPr>
          <p:nvPr/>
        </p:nvSpPr>
        <p:spPr bwMode="auto">
          <a:xfrm>
            <a:off x="8953046" y="4724401"/>
            <a:ext cx="881973" cy="461665"/>
          </a:xfrm>
          <a:prstGeom prst="wedgeRectCallout">
            <a:avLst>
              <a:gd name="adj1" fmla="val -59782"/>
              <a:gd name="adj2" fmla="val 179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en-US" sz="2400"/>
              <a:t>Flood</a:t>
            </a:r>
            <a:endParaRPr lang="en-US" altLang="en-US"/>
          </a:p>
        </p:txBody>
      </p:sp>
      <p:sp>
        <p:nvSpPr>
          <p:cNvPr id="71689" name="AutoShape 9"/>
          <p:cNvSpPr>
            <a:spLocks noChangeArrowheads="1"/>
          </p:cNvSpPr>
          <p:nvPr/>
        </p:nvSpPr>
        <p:spPr bwMode="auto">
          <a:xfrm>
            <a:off x="5181601" y="1752600"/>
            <a:ext cx="3148013" cy="831850"/>
          </a:xfrm>
          <a:prstGeom prst="wedgeRectCallout">
            <a:avLst>
              <a:gd name="adj1" fmla="val -68306"/>
              <a:gd name="adj2" fmla="val 59926"/>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191x cheaper per decade (1985-2014)</a:t>
            </a:r>
            <a:endParaRPr lang="en-US" altLang="en-US"/>
          </a:p>
        </p:txBody>
      </p:sp>
      <p:sp>
        <p:nvSpPr>
          <p:cNvPr id="71690" name="AutoShape 10"/>
          <p:cNvSpPr>
            <a:spLocks noChangeArrowheads="1"/>
          </p:cNvSpPr>
          <p:nvPr/>
        </p:nvSpPr>
        <p:spPr bwMode="auto">
          <a:xfrm>
            <a:off x="7391401" y="2667000"/>
            <a:ext cx="3148013" cy="831850"/>
          </a:xfrm>
          <a:prstGeom prst="wedgeRectCallout">
            <a:avLst>
              <a:gd name="adj1" fmla="val -61144"/>
              <a:gd name="adj2" fmla="val 6106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en-US" sz="2400"/>
              <a:t>1750x cheaper per decade (1995-2003)</a:t>
            </a:r>
            <a:endParaRPr lang="en-US" alt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882045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1689"/>
                                        </p:tgtEl>
                                        <p:attrNameLst>
                                          <p:attrName>style.visibility</p:attrName>
                                        </p:attrNameLst>
                                      </p:cBhvr>
                                      <p:to>
                                        <p:strVal val="visible"/>
                                      </p:to>
                                    </p:set>
                                    <p:animEffect transition="in" filter="slide(fromTop)">
                                      <p:cBhvr>
                                        <p:cTn id="7" dur="500"/>
                                        <p:tgtEl>
                                          <p:spTgt spid="716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71687"/>
                                        </p:tgtEl>
                                        <p:attrNameLst>
                                          <p:attrName>style.visibility</p:attrName>
                                        </p:attrNameLst>
                                      </p:cBhvr>
                                      <p:to>
                                        <p:strVal val="visible"/>
                                      </p:to>
                                    </p:set>
                                    <p:animEffect transition="in" filter="slide(fromRight)">
                                      <p:cBhvr>
                                        <p:cTn id="12" dur="500"/>
                                        <p:tgtEl>
                                          <p:spTgt spid="716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71690"/>
                                        </p:tgtEl>
                                        <p:attrNameLst>
                                          <p:attrName>style.visibility</p:attrName>
                                        </p:attrNameLst>
                                      </p:cBhvr>
                                      <p:to>
                                        <p:strVal val="visible"/>
                                      </p:to>
                                    </p:set>
                                    <p:animEffect transition="in" filter="slide(fromTop)">
                                      <p:cBhvr>
                                        <p:cTn id="17" dur="500"/>
                                        <p:tgtEl>
                                          <p:spTgt spid="716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71686"/>
                                        </p:tgtEl>
                                        <p:attrNameLst>
                                          <p:attrName>style.visibility</p:attrName>
                                        </p:attrNameLst>
                                      </p:cBhvr>
                                      <p:to>
                                        <p:strVal val="visible"/>
                                      </p:to>
                                    </p:set>
                                    <p:animEffect transition="in" filter="slide(fromRight)">
                                      <p:cBhvr>
                                        <p:cTn id="22" dur="500"/>
                                        <p:tgtEl>
                                          <p:spTgt spid="716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71688"/>
                                        </p:tgtEl>
                                        <p:attrNameLst>
                                          <p:attrName>style.visibility</p:attrName>
                                        </p:attrNameLst>
                                      </p:cBhvr>
                                      <p:to>
                                        <p:strVal val="visible"/>
                                      </p:to>
                                    </p:set>
                                    <p:animEffect transition="in" filter="slide(fromTop)">
                                      <p:cBhvr>
                                        <p:cTn id="27" dur="500"/>
                                        <p:tgtEl>
                                          <p:spTgt spid="7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P spid="71687" grpId="0" animBg="1"/>
      <p:bldP spid="71688" grpId="0" animBg="1"/>
      <p:bldP spid="71689" grpId="0" animBg="1"/>
      <p:bldP spid="7169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rot="16200000">
            <a:off x="-1559024" y="2312663"/>
            <a:ext cx="6262050" cy="2005281"/>
          </a:xfrm>
        </p:spPr>
        <p:txBody>
          <a:bodyPr>
            <a:normAutofit fontScale="90000"/>
          </a:bodyPr>
          <a:lstStyle/>
          <a:p>
            <a:r>
              <a:rPr lang="en-US" altLang="en-US" sz="4000" dirty="0"/>
              <a:t>Moore’s Law: Different Time Constants for Different Things</a:t>
            </a:r>
            <a:br>
              <a:rPr lang="en-US" altLang="en-US" sz="4000" dirty="0"/>
            </a:br>
            <a:r>
              <a:rPr lang="en-US" altLang="en-US" sz="4000" dirty="0"/>
              <a:t> </a:t>
            </a:r>
            <a:r>
              <a:rPr lang="en-US" altLang="en-US" sz="4000" dirty="0">
                <a:hlinkClick r:id="rId2"/>
              </a:rPr>
              <a:t>https://archive.is/3pgVP</a:t>
            </a:r>
            <a:r>
              <a:rPr lang="en-US" altLang="en-US" sz="4000" dirty="0"/>
              <a:t> </a:t>
            </a:r>
            <a:endParaRPr lang="en-US" altLang="en-US" sz="6000" dirty="0"/>
          </a:p>
        </p:txBody>
      </p:sp>
      <p:pic>
        <p:nvPicPr>
          <p:cNvPr id="2" name="Picture 1"/>
          <p:cNvPicPr>
            <a:picLocks noChangeAspect="1"/>
          </p:cNvPicPr>
          <p:nvPr/>
        </p:nvPicPr>
        <p:blipFill>
          <a:blip r:embed="rId3"/>
          <a:stretch>
            <a:fillRect/>
          </a:stretch>
        </p:blipFill>
        <p:spPr>
          <a:xfrm>
            <a:off x="3622347" y="184280"/>
            <a:ext cx="8389872" cy="6292404"/>
          </a:xfrm>
          <a:prstGeom prst="rect">
            <a:avLst/>
          </a:prstGeom>
        </p:spPr>
      </p:pic>
      <p:sp>
        <p:nvSpPr>
          <p:cNvPr id="3" name="Date Placeholder 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4566830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cture 21.png"/>
          <p:cNvPicPr>
            <a:picLocks noChangeAspect="1"/>
          </p:cNvPicPr>
          <p:nvPr/>
        </p:nvPicPr>
        <p:blipFill>
          <a:blip r:embed="rId3" cstate="print"/>
          <a:stretch>
            <a:fillRect/>
          </a:stretch>
        </p:blipFill>
        <p:spPr>
          <a:xfrm>
            <a:off x="7086601" y="1295400"/>
            <a:ext cx="7945821" cy="6858000"/>
          </a:xfrm>
          <a:prstGeom prst="rect">
            <a:avLst/>
          </a:prstGeom>
          <a:ln w="38100">
            <a:noFill/>
          </a:ln>
        </p:spPr>
      </p:pic>
      <p:pic>
        <p:nvPicPr>
          <p:cNvPr id="16" name="Picture 15" descr="Picture 18.png"/>
          <p:cNvPicPr>
            <a:picLocks noChangeAspect="1"/>
          </p:cNvPicPr>
          <p:nvPr/>
        </p:nvPicPr>
        <p:blipFill>
          <a:blip r:embed="rId4" cstate="print"/>
          <a:stretch>
            <a:fillRect/>
          </a:stretch>
        </p:blipFill>
        <p:spPr>
          <a:xfrm>
            <a:off x="1676400" y="1257770"/>
            <a:ext cx="5503172" cy="5600230"/>
          </a:xfrm>
          <a:prstGeom prst="rect">
            <a:avLst/>
          </a:prstGeom>
        </p:spPr>
      </p:pic>
      <p:sp>
        <p:nvSpPr>
          <p:cNvPr id="2" name="Title 1"/>
          <p:cNvSpPr>
            <a:spLocks noGrp="1"/>
          </p:cNvSpPr>
          <p:nvPr>
            <p:ph type="title"/>
          </p:nvPr>
        </p:nvSpPr>
        <p:spPr>
          <a:xfrm>
            <a:off x="838199" y="365125"/>
            <a:ext cx="8518275" cy="892645"/>
          </a:xfrm>
          <a:solidFill>
            <a:srgbClr val="FFFF00"/>
          </a:solidFill>
        </p:spPr>
        <p:txBody>
          <a:bodyPr>
            <a:normAutofit fontScale="90000"/>
          </a:bodyPr>
          <a:lstStyle/>
          <a:p>
            <a:r>
              <a:rPr lang="en-US" dirty="0"/>
              <a:t>Word </a:t>
            </a:r>
            <a:r>
              <a:rPr lang="en-US"/>
              <a:t>Association Norms: Doctor / Nurse</a:t>
            </a:r>
            <a:endParaRPr lang="en-US" dirty="0"/>
          </a:p>
        </p:txBody>
      </p:sp>
      <p:sp>
        <p:nvSpPr>
          <p:cNvPr id="8" name="Date Placeholder 1"/>
          <p:cNvSpPr>
            <a:spLocks noGrp="1"/>
          </p:cNvSpPr>
          <p:nvPr>
            <p:ph type="dt" sz="half" idx="10"/>
          </p:nvPr>
        </p:nvSpPr>
        <p:spPr/>
        <p:txBody>
          <a:bodyPr/>
          <a:lstStyle/>
          <a:p>
            <a:r>
              <a:rPr lang="en-US"/>
              <a:t>9/15/17</a:t>
            </a:r>
          </a:p>
        </p:txBody>
      </p:sp>
      <p:sp>
        <p:nvSpPr>
          <p:cNvPr id="12" name="AutoShape 5"/>
          <p:cNvSpPr>
            <a:spLocks noChangeArrowheads="1"/>
          </p:cNvSpPr>
          <p:nvPr/>
        </p:nvSpPr>
        <p:spPr bwMode="auto">
          <a:xfrm>
            <a:off x="7543800" y="3733800"/>
            <a:ext cx="2438400" cy="923330"/>
          </a:xfrm>
          <a:prstGeom prst="wedgeRectCallout">
            <a:avLst>
              <a:gd name="adj1" fmla="val 24891"/>
              <a:gd name="adj2" fmla="val -1526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
        <p:nvSpPr>
          <p:cNvPr id="14" name="AutoShape 5"/>
          <p:cNvSpPr>
            <a:spLocks noChangeArrowheads="1"/>
          </p:cNvSpPr>
          <p:nvPr/>
        </p:nvSpPr>
        <p:spPr bwMode="auto">
          <a:xfrm>
            <a:off x="7467600" y="5029200"/>
            <a:ext cx="2438400" cy="707886"/>
          </a:xfrm>
          <a:prstGeom prst="wedgeRectCallout">
            <a:avLst>
              <a:gd name="adj1" fmla="val 20456"/>
              <a:gd name="adj2" fmla="val -97048"/>
            </a:avLst>
          </a:prstGeom>
          <a:solidFill>
            <a:srgbClr val="FFFF00"/>
          </a:solidFill>
          <a:ln w="9525">
            <a:noFill/>
            <a:miter lim="800000"/>
            <a:headEnd/>
            <a:tailEnd/>
          </a:ln>
          <a:effectLst/>
        </p:spPr>
        <p:txBody>
          <a:bodyPr>
            <a:prstTxWarp prst="textNoShape">
              <a:avLst/>
            </a:prstTxWarp>
            <a:spAutoFit/>
          </a:bodyPr>
          <a:lstStyle/>
          <a:p>
            <a:pPr algn="ctr"/>
            <a:r>
              <a:rPr lang="en-US" sz="2000" dirty="0">
                <a:ea typeface="Arial" pitchFamily="-65" charset="0"/>
                <a:cs typeface="Arial" pitchFamily="-65" charset="0"/>
              </a:rPr>
              <a:t>Rising Tide of Data Lifts All Boats</a:t>
            </a:r>
            <a:endParaRPr lang="en-US" dirty="0">
              <a:ea typeface="Arial" pitchFamily="-65" charset="0"/>
              <a:cs typeface="Arial" pitchFamily="-65" charset="0"/>
            </a:endParaRPr>
          </a:p>
        </p:txBody>
      </p:sp>
      <p:sp>
        <p:nvSpPr>
          <p:cNvPr id="20" name="AutoShape 5"/>
          <p:cNvSpPr>
            <a:spLocks noChangeArrowheads="1"/>
          </p:cNvSpPr>
          <p:nvPr/>
        </p:nvSpPr>
        <p:spPr bwMode="auto">
          <a:xfrm>
            <a:off x="7543800" y="3733800"/>
            <a:ext cx="2438400" cy="923330"/>
          </a:xfrm>
          <a:prstGeom prst="wedgeRectCallout">
            <a:avLst>
              <a:gd name="adj1" fmla="val -117701"/>
              <a:gd name="adj2" fmla="val -175377"/>
            </a:avLst>
          </a:prstGeom>
          <a:solidFill>
            <a:schemeClr val="accent4"/>
          </a:solidFill>
          <a:ln w="9525">
            <a:noFill/>
            <a:miter lim="800000"/>
            <a:headEnd/>
            <a:tailEnd/>
          </a:ln>
          <a:effectLst/>
        </p:spPr>
        <p:txBody>
          <a:bodyPr>
            <a:prstTxWarp prst="textNoShape">
              <a:avLst/>
            </a:prstTxWarp>
            <a:spAutoFit/>
          </a:bodyPr>
          <a:lstStyle/>
          <a:p>
            <a:pPr algn="ctr"/>
            <a:r>
              <a:rPr lang="en-US" dirty="0">
                <a:ea typeface="Arial" pitchFamily="-65" charset="0"/>
                <a:cs typeface="Arial" pitchFamily="-65" charset="0"/>
              </a:rPr>
              <a:t>Counts are growing 1000x per decade</a:t>
            </a:r>
          </a:p>
          <a:p>
            <a:pPr algn="ctr"/>
            <a:r>
              <a:rPr lang="en-US" dirty="0">
                <a:ea typeface="Arial" pitchFamily="-65" charset="0"/>
                <a:cs typeface="Arial" pitchFamily="-65" charset="0"/>
              </a:rPr>
              <a:t>(same as disks)</a:t>
            </a:r>
            <a:endParaRPr lang="en-US" sz="1100" dirty="0">
              <a:ea typeface="Arial" pitchFamily="-65" charset="0"/>
              <a:cs typeface="Arial" pitchFamily="-65" charset="0"/>
            </a:endParaRPr>
          </a:p>
        </p:txBody>
      </p:sp>
    </p:spTree>
    <p:extLst>
      <p:ext uri="{BB962C8B-B14F-4D97-AF65-F5344CB8AC3E}">
        <p14:creationId xmlns:p14="http://schemas.microsoft.com/office/powerpoint/2010/main" val="8733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slide(fromBottom)">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084" y="1778295"/>
            <a:ext cx="7298965" cy="1948543"/>
          </a:xfrm>
          <a:prstGeom prst="rect">
            <a:avLst/>
          </a:prstGeom>
        </p:spPr>
      </p:pic>
      <p:sp>
        <p:nvSpPr>
          <p:cNvPr id="5" name="Title 4"/>
          <p:cNvSpPr>
            <a:spLocks noGrp="1"/>
          </p:cNvSpPr>
          <p:nvPr>
            <p:ph type="title"/>
          </p:nvPr>
        </p:nvSpPr>
        <p:spPr/>
        <p:txBody>
          <a:bodyPr>
            <a:noAutofit/>
          </a:bodyPr>
          <a:lstStyle/>
          <a:p>
            <a:pPr algn="ctr"/>
            <a:r>
              <a:rPr lang="en-US" sz="4800" dirty="0"/>
              <a:t>Priming &amp; Word Associations</a:t>
            </a:r>
            <a:br>
              <a:rPr lang="en-US" sz="2800" dirty="0"/>
            </a:br>
            <a:r>
              <a:rPr lang="en-US" sz="2800" dirty="0"/>
              <a:t>Task: Subject is given two strings and responds “yes” if both are words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6" y="1948543"/>
            <a:ext cx="4384198"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658" y="3556590"/>
            <a:ext cx="7695342" cy="3159896"/>
          </a:xfrm>
          <a:prstGeom prst="rect">
            <a:avLst/>
          </a:prstGeom>
        </p:spPr>
      </p:pic>
      <p:sp>
        <p:nvSpPr>
          <p:cNvPr id="10" name="Rounded Rectangle 9"/>
          <p:cNvSpPr/>
          <p:nvPr/>
        </p:nvSpPr>
        <p:spPr>
          <a:xfrm>
            <a:off x="4884147" y="5505133"/>
            <a:ext cx="6941902" cy="38403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57510" y="3344762"/>
            <a:ext cx="3797588" cy="38207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66178" y="3439886"/>
            <a:ext cx="1306165" cy="30774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835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Pointwise Mutual Information (PMI)</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649" y="1380878"/>
            <a:ext cx="4065770" cy="3582400"/>
          </a:xfrm>
        </p:spPr>
      </p:pic>
      <p:sp>
        <p:nvSpPr>
          <p:cNvPr id="10" name="Content Placeholder 9"/>
          <p:cNvSpPr>
            <a:spLocks noGrp="1"/>
          </p:cNvSpPr>
          <p:nvPr>
            <p:ph sz="half" idx="2"/>
          </p:nvPr>
        </p:nvSpPr>
        <p:spPr>
          <a:xfrm>
            <a:off x="4125517" y="1380878"/>
            <a:ext cx="5018483" cy="4379276"/>
          </a:xfrm>
        </p:spPr>
        <p:txBody>
          <a:bodyPr>
            <a:noAutofit/>
          </a:bodyPr>
          <a:lstStyle/>
          <a:p>
            <a:r>
              <a:rPr lang="en-US" sz="2400" dirty="0"/>
              <a:t>Simple interpretation</a:t>
            </a:r>
          </a:p>
          <a:p>
            <a:pPr lvl="1"/>
            <a:r>
              <a:rPr lang="en-US" sz="2000" dirty="0"/>
              <a:t>PMI compares P(</a:t>
            </a:r>
            <a:r>
              <a:rPr lang="en-US" sz="2000" dirty="0" err="1"/>
              <a:t>x,y</a:t>
            </a:r>
            <a:r>
              <a:rPr lang="en-US" sz="2000" dirty="0"/>
              <a:t>) with chance</a:t>
            </a:r>
          </a:p>
          <a:p>
            <a:pPr lvl="2"/>
            <a:r>
              <a:rPr lang="en-US" sz="1800" dirty="0"/>
              <a:t>Chance = P(x) P(y)</a:t>
            </a:r>
          </a:p>
          <a:p>
            <a:pPr lvl="1"/>
            <a:r>
              <a:rPr lang="en-US" sz="2000" dirty="0"/>
              <a:t>If there is a genuine association</a:t>
            </a:r>
          </a:p>
          <a:p>
            <a:pPr lvl="2"/>
            <a:r>
              <a:rPr lang="en-US" sz="1800" dirty="0"/>
              <a:t>then P(</a:t>
            </a:r>
            <a:r>
              <a:rPr lang="en-US" sz="1800" dirty="0" err="1"/>
              <a:t>x,y</a:t>
            </a:r>
            <a:r>
              <a:rPr lang="en-US" sz="1800" dirty="0"/>
              <a:t>) &gt;&gt; P(x) P(y)</a:t>
            </a:r>
          </a:p>
          <a:p>
            <a:pPr lvl="1"/>
            <a:r>
              <a:rPr lang="en-US" sz="2000" dirty="0"/>
              <a:t>Uninteresting associations</a:t>
            </a:r>
          </a:p>
          <a:p>
            <a:pPr lvl="2"/>
            <a:r>
              <a:rPr lang="en-US" sz="1800" dirty="0"/>
              <a:t>P(</a:t>
            </a:r>
            <a:r>
              <a:rPr lang="en-US" sz="1800" dirty="0" err="1"/>
              <a:t>x,y</a:t>
            </a:r>
            <a:r>
              <a:rPr lang="en-US" sz="1800" dirty="0"/>
              <a:t>) ≈ P(x) P(y)</a:t>
            </a:r>
          </a:p>
          <a:p>
            <a:r>
              <a:rPr lang="en-US" sz="2400" dirty="0"/>
              <a:t>Popular applications (lexicography)</a:t>
            </a:r>
          </a:p>
          <a:p>
            <a:pPr lvl="1"/>
            <a:r>
              <a:rPr lang="en-US" sz="2000" dirty="0"/>
              <a:t>more like hypothesis testing</a:t>
            </a:r>
          </a:p>
          <a:p>
            <a:pPr lvl="2"/>
            <a:r>
              <a:rPr lang="en-US" sz="1800" dirty="0"/>
              <a:t>focus on largest PMI</a:t>
            </a:r>
          </a:p>
          <a:p>
            <a:pPr lvl="3"/>
            <a:r>
              <a:rPr lang="en-US" sz="1600" dirty="0"/>
              <a:t>where we can reject null hypothesis</a:t>
            </a:r>
          </a:p>
          <a:p>
            <a:pPr lvl="3"/>
            <a:r>
              <a:rPr lang="en-US" sz="1600" dirty="0"/>
              <a:t>null hypo: uninteresting</a:t>
            </a:r>
          </a:p>
          <a:p>
            <a:pPr lvl="1"/>
            <a:r>
              <a:rPr lang="en-US" sz="2000" dirty="0"/>
              <a:t>less like language modeling for speech and machine translation</a:t>
            </a:r>
          </a:p>
        </p:txBody>
      </p:sp>
      <p:sp>
        <p:nvSpPr>
          <p:cNvPr id="8" name="Date Placeholder 7"/>
          <p:cNvSpPr>
            <a:spLocks noGrp="1"/>
          </p:cNvSpPr>
          <p:nvPr>
            <p:ph type="dt" sz="half" idx="10"/>
          </p:nvPr>
        </p:nvSpPr>
        <p:spPr/>
        <p:txBody>
          <a:bodyPr/>
          <a:lstStyle/>
          <a:p>
            <a:r>
              <a:rPr lang="en-US"/>
              <a:t>9/15/17</a:t>
            </a:r>
          </a:p>
        </p:txBody>
      </p:sp>
      <p:sp>
        <p:nvSpPr>
          <p:cNvPr id="6" name="Rounded Rectangle 5"/>
          <p:cNvSpPr/>
          <p:nvPr/>
        </p:nvSpPr>
        <p:spPr>
          <a:xfrm>
            <a:off x="2249004" y="2519913"/>
            <a:ext cx="182538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713237" y="3629091"/>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27" y="1380878"/>
            <a:ext cx="2794146" cy="5391244"/>
          </a:xfrm>
          <a:prstGeom prst="rect">
            <a:avLst/>
          </a:prstGeom>
        </p:spPr>
      </p:pic>
      <p:sp>
        <p:nvSpPr>
          <p:cNvPr id="13" name="Rounded Rectangle 12"/>
          <p:cNvSpPr/>
          <p:nvPr/>
        </p:nvSpPr>
        <p:spPr>
          <a:xfrm>
            <a:off x="10411623" y="4145988"/>
            <a:ext cx="361153" cy="192659"/>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74568" y="2151726"/>
            <a:ext cx="1485105" cy="219452"/>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9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animBg="1"/>
      <p:bldP spid="11" grpId="0" animBg="1"/>
      <p:bldP spid="13" grpId="0" animBg="1"/>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for computing P(</a:t>
            </a:r>
            <a:r>
              <a:rPr lang="en-US" dirty="0" err="1"/>
              <a:t>x,y</a:t>
            </a:r>
            <a:r>
              <a:rPr lang="en-US" dirty="0"/>
              <a:t>)</a:t>
            </a:r>
          </a:p>
        </p:txBody>
      </p:sp>
      <p:sp>
        <p:nvSpPr>
          <p:cNvPr id="3" name="Content Placeholder 2"/>
          <p:cNvSpPr>
            <a:spLocks noGrp="1"/>
          </p:cNvSpPr>
          <p:nvPr>
            <p:ph sz="half" idx="1"/>
          </p:nvPr>
        </p:nvSpPr>
        <p:spPr>
          <a:xfrm>
            <a:off x="273377" y="1825625"/>
            <a:ext cx="6326259" cy="4754284"/>
          </a:xfrm>
        </p:spPr>
        <p:txBody>
          <a:bodyPr>
            <a:normAutofit fontScale="92500" lnSpcReduction="10000"/>
          </a:bodyPr>
          <a:lstStyle/>
          <a:p>
            <a:r>
              <a:rPr lang="en-US" dirty="0"/>
              <a:t>Bigrams: </a:t>
            </a:r>
          </a:p>
          <a:p>
            <a:pPr lvl="1"/>
            <a:r>
              <a:rPr lang="en-US" dirty="0"/>
              <a:t>rectangular window with width of 1 word</a:t>
            </a:r>
          </a:p>
          <a:p>
            <a:r>
              <a:rPr lang="en-US" dirty="0" err="1"/>
              <a:t>Ngrams</a:t>
            </a:r>
            <a:endParaRPr lang="en-US" dirty="0"/>
          </a:p>
          <a:p>
            <a:pPr lvl="1"/>
            <a:r>
              <a:rPr lang="en-US" dirty="0"/>
              <a:t>rectangular window with width of n-1 words</a:t>
            </a:r>
          </a:p>
          <a:p>
            <a:r>
              <a:rPr lang="en-US" dirty="0"/>
              <a:t>More generally</a:t>
            </a:r>
          </a:p>
          <a:p>
            <a:pPr lvl="1"/>
            <a:r>
              <a:rPr lang="en-US" dirty="0"/>
              <a:t>Windows need not be rectangular</a:t>
            </a:r>
          </a:p>
          <a:p>
            <a:pPr lvl="1"/>
            <a:r>
              <a:rPr lang="en-US" dirty="0"/>
              <a:t>Or symmetric around 0 </a:t>
            </a:r>
          </a:p>
          <a:p>
            <a:pPr lvl="2"/>
            <a:r>
              <a:rPr lang="en-US" dirty="0"/>
              <a:t>(Mutual Information is symmetric </a:t>
            </a:r>
          </a:p>
          <a:p>
            <a:pPr lvl="2"/>
            <a:r>
              <a:rPr lang="en-US" dirty="0"/>
              <a:t>but “Association Measure” is not)</a:t>
            </a:r>
          </a:p>
          <a:p>
            <a:r>
              <a:rPr lang="en-US" dirty="0"/>
              <a:t>Convenient to assume windows sum to 1</a:t>
            </a:r>
          </a:p>
          <a:p>
            <a:r>
              <a:rPr lang="en-US" dirty="0"/>
              <a:t>More interesting windows</a:t>
            </a:r>
          </a:p>
          <a:p>
            <a:pPr lvl="1"/>
            <a:r>
              <a:rPr lang="en-US" dirty="0"/>
              <a:t>Parse Trees / SVO</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9636" y="1419205"/>
            <a:ext cx="5457247" cy="5339813"/>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3805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document&#10;&#10;AI-generated content may be incorrect.">
            <a:extLst>
              <a:ext uri="{FF2B5EF4-FFF2-40B4-BE49-F238E27FC236}">
                <a16:creationId xmlns:a16="http://schemas.microsoft.com/office/drawing/2014/main" id="{7DB05CF6-B9DD-CC09-BCC5-AB36AB10FB14}"/>
              </a:ext>
            </a:extLst>
          </p:cNvPr>
          <p:cNvPicPr>
            <a:picLocks noGrp="1" noChangeAspect="1"/>
          </p:cNvPicPr>
          <p:nvPr>
            <p:ph sz="half" idx="1"/>
          </p:nvPr>
        </p:nvPicPr>
        <p:blipFill>
          <a:blip r:embed="rId2"/>
          <a:srcRect t="2227"/>
          <a:stretch>
            <a:fillRect/>
          </a:stretch>
        </p:blipFill>
        <p:spPr>
          <a:xfrm>
            <a:off x="0" y="1436436"/>
            <a:ext cx="5181600" cy="2659515"/>
          </a:xfrm>
          <a:prstGeom prst="rect">
            <a:avLst/>
          </a:prstGeom>
        </p:spPr>
      </p:pic>
      <p:sp>
        <p:nvSpPr>
          <p:cNvPr id="2" name="Title 1">
            <a:extLst>
              <a:ext uri="{FF2B5EF4-FFF2-40B4-BE49-F238E27FC236}">
                <a16:creationId xmlns:a16="http://schemas.microsoft.com/office/drawing/2014/main" id="{A6F59694-6B7B-4624-69BC-1EC4D457A508}"/>
              </a:ext>
            </a:extLst>
          </p:cNvPr>
          <p:cNvSpPr>
            <a:spLocks noGrp="1"/>
          </p:cNvSpPr>
          <p:nvPr>
            <p:ph type="title"/>
          </p:nvPr>
        </p:nvSpPr>
        <p:spPr>
          <a:xfrm>
            <a:off x="467376" y="136525"/>
            <a:ext cx="9700878" cy="1325563"/>
          </a:xfrm>
        </p:spPr>
        <p:txBody>
          <a:bodyPr>
            <a:noAutofit/>
          </a:bodyPr>
          <a:lstStyle/>
          <a:p>
            <a:r>
              <a:rPr lang="en-US" dirty="0"/>
              <a:t>Special Issue of International Journal of Lexicography in Memory of Patrick Hanks</a:t>
            </a:r>
          </a:p>
        </p:txBody>
      </p:sp>
      <p:pic>
        <p:nvPicPr>
          <p:cNvPr id="8" name="Content Placeholder 7" descr="A close-up of a document&#10;&#10;AI-generated content may be incorrect.">
            <a:extLst>
              <a:ext uri="{FF2B5EF4-FFF2-40B4-BE49-F238E27FC236}">
                <a16:creationId xmlns:a16="http://schemas.microsoft.com/office/drawing/2014/main" id="{D2E9879F-BEE9-B775-7641-BFF0C97BB203}"/>
              </a:ext>
            </a:extLst>
          </p:cNvPr>
          <p:cNvPicPr>
            <a:picLocks noGrp="1" noChangeAspect="1"/>
          </p:cNvPicPr>
          <p:nvPr>
            <p:ph sz="half" idx="2"/>
          </p:nvPr>
        </p:nvPicPr>
        <p:blipFill>
          <a:blip r:embed="rId3"/>
          <a:stretch>
            <a:fillRect/>
          </a:stretch>
        </p:blipFill>
        <p:spPr>
          <a:xfrm>
            <a:off x="7299965" y="3614686"/>
            <a:ext cx="4761510" cy="3215765"/>
          </a:xfrm>
          <a:ln w="25400">
            <a:solidFill>
              <a:schemeClr val="accent1">
                <a:shade val="50000"/>
              </a:schemeClr>
            </a:solidFill>
          </a:ln>
        </p:spPr>
      </p:pic>
      <p:pic>
        <p:nvPicPr>
          <p:cNvPr id="2050" name="Picture 2">
            <a:extLst>
              <a:ext uri="{FF2B5EF4-FFF2-40B4-BE49-F238E27FC236}">
                <a16:creationId xmlns:a16="http://schemas.microsoft.com/office/drawing/2014/main" id="{36FA8135-B4C1-A007-3793-F79382F8E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2696" y="38482"/>
            <a:ext cx="1620175" cy="1620175"/>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9">
            <a:extLst>
              <a:ext uri="{FF2B5EF4-FFF2-40B4-BE49-F238E27FC236}">
                <a16:creationId xmlns:a16="http://schemas.microsoft.com/office/drawing/2014/main" id="{BCE74928-FBF7-DD8B-9877-239EF86FEBA2}"/>
              </a:ext>
            </a:extLst>
          </p:cNvPr>
          <p:cNvSpPr>
            <a:spLocks noGrp="1"/>
          </p:cNvSpPr>
          <p:nvPr>
            <p:ph type="dt" sz="half" idx="10"/>
          </p:nvPr>
        </p:nvSpPr>
        <p:spPr>
          <a:xfrm>
            <a:off x="1066800" y="6369050"/>
            <a:ext cx="2743200" cy="365125"/>
          </a:xfrm>
        </p:spPr>
        <p:txBody>
          <a:bodyPr/>
          <a:lstStyle/>
          <a:p>
            <a:fld id="{5497FFCF-7C11-0D4F-AE43-979DBC2AD685}" type="datetime1">
              <a:rPr lang="en-US" smtClean="0"/>
              <a:t>7/20/25</a:t>
            </a:fld>
            <a:endParaRPr lang="en-US" dirty="0"/>
          </a:p>
        </p:txBody>
      </p:sp>
      <p:sp>
        <p:nvSpPr>
          <p:cNvPr id="11" name="Footer Placeholder 10">
            <a:extLst>
              <a:ext uri="{FF2B5EF4-FFF2-40B4-BE49-F238E27FC236}">
                <a16:creationId xmlns:a16="http://schemas.microsoft.com/office/drawing/2014/main" id="{2E9E0457-E076-D76C-E949-EB7D5D7EFA27}"/>
              </a:ext>
            </a:extLst>
          </p:cNvPr>
          <p:cNvSpPr>
            <a:spLocks noGrp="1"/>
          </p:cNvSpPr>
          <p:nvPr>
            <p:ph type="ftr" sz="quarter" idx="11"/>
          </p:nvPr>
        </p:nvSpPr>
        <p:spPr/>
        <p:txBody>
          <a:bodyPr/>
          <a:lstStyle/>
          <a:p>
            <a:r>
              <a:rPr lang="en-US"/>
              <a:t>From PMI to Bots</a:t>
            </a:r>
          </a:p>
        </p:txBody>
      </p:sp>
      <p:sp>
        <p:nvSpPr>
          <p:cNvPr id="12" name="Slide Number Placeholder 11">
            <a:extLst>
              <a:ext uri="{FF2B5EF4-FFF2-40B4-BE49-F238E27FC236}">
                <a16:creationId xmlns:a16="http://schemas.microsoft.com/office/drawing/2014/main" id="{EF3FCA59-D050-6D34-0ED1-4E0D56405E11}"/>
              </a:ext>
            </a:extLst>
          </p:cNvPr>
          <p:cNvSpPr>
            <a:spLocks noGrp="1"/>
          </p:cNvSpPr>
          <p:nvPr>
            <p:ph type="sldNum" sz="quarter" idx="12"/>
          </p:nvPr>
        </p:nvSpPr>
        <p:spPr/>
        <p:txBody>
          <a:bodyPr/>
          <a:lstStyle/>
          <a:p>
            <a:fld id="{C72F3E17-4FA1-294B-92E3-0BC89BF17CB2}" type="slidenum">
              <a:rPr lang="en-US" smtClean="0"/>
              <a:t>9</a:t>
            </a:fld>
            <a:endParaRPr lang="en-US"/>
          </a:p>
        </p:txBody>
      </p:sp>
      <p:pic>
        <p:nvPicPr>
          <p:cNvPr id="13" name="Picture 6" descr="Concise Oxford English Dictionary: Main edition">
            <a:extLst>
              <a:ext uri="{FF2B5EF4-FFF2-40B4-BE49-F238E27FC236}">
                <a16:creationId xmlns:a16="http://schemas.microsoft.com/office/drawing/2014/main" id="{8E65A0F7-24C1-691E-4EEE-A6A82237F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3376" y="1436436"/>
            <a:ext cx="1857227" cy="27922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ollins COBUILD Learner's Dictionary; Concise Edition">
            <a:extLst>
              <a:ext uri="{FF2B5EF4-FFF2-40B4-BE49-F238E27FC236}">
                <a16:creationId xmlns:a16="http://schemas.microsoft.com/office/drawing/2014/main" id="{5B4586CB-6B26-CF0B-DCE3-FF9DCD9F3F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839" y="4269958"/>
            <a:ext cx="1892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trick Wyndham Hanks – This is the official website of ...">
            <a:extLst>
              <a:ext uri="{FF2B5EF4-FFF2-40B4-BE49-F238E27FC236}">
                <a16:creationId xmlns:a16="http://schemas.microsoft.com/office/drawing/2014/main" id="{6B360E7D-8A18-950F-92E1-81FCEDC8A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976" y="4111404"/>
            <a:ext cx="4991120" cy="4125993"/>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pic>
        <p:nvPicPr>
          <p:cNvPr id="3" name="Picture 2" descr="A white card with black text&#10;&#10;AI-generated content may be incorrect.">
            <a:extLst>
              <a:ext uri="{FF2B5EF4-FFF2-40B4-BE49-F238E27FC236}">
                <a16:creationId xmlns:a16="http://schemas.microsoft.com/office/drawing/2014/main" id="{35369F78-B042-5A85-86FC-08690F9B044C}"/>
              </a:ext>
            </a:extLst>
          </p:cNvPr>
          <p:cNvPicPr>
            <a:picLocks noChangeAspect="1"/>
          </p:cNvPicPr>
          <p:nvPr/>
        </p:nvPicPr>
        <p:blipFill>
          <a:blip r:embed="rId8"/>
          <a:stretch>
            <a:fillRect/>
          </a:stretch>
        </p:blipFill>
        <p:spPr>
          <a:xfrm>
            <a:off x="7299965" y="1762535"/>
            <a:ext cx="4761510" cy="1748273"/>
          </a:xfrm>
          <a:prstGeom prst="rect">
            <a:avLst/>
          </a:prstGeom>
          <a:ln w="12700">
            <a:solidFill>
              <a:schemeClr val="accent1">
                <a:shade val="50000"/>
              </a:schemeClr>
            </a:solidFill>
          </a:ln>
        </p:spPr>
      </p:pic>
    </p:spTree>
    <p:extLst>
      <p:ext uri="{BB962C8B-B14F-4D97-AF65-F5344CB8AC3E}">
        <p14:creationId xmlns:p14="http://schemas.microsoft.com/office/powerpoint/2010/main" val="34169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OCR Application</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377" y="1496406"/>
            <a:ext cx="7700579" cy="4715857"/>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36229" y="3612778"/>
            <a:ext cx="8043193" cy="2788021"/>
          </a:xfrm>
        </p:spPr>
      </p:pic>
      <p:sp>
        <p:nvSpPr>
          <p:cNvPr id="7" name="Date Placeholder 6"/>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967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Applications in Lexicography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189" y="1323476"/>
            <a:ext cx="5264671" cy="553452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47544" y="1486417"/>
            <a:ext cx="6344938" cy="4690545"/>
          </a:xfrm>
        </p:spPr>
      </p:pic>
      <p:sp>
        <p:nvSpPr>
          <p:cNvPr id="8" name="Date Placeholder 7"/>
          <p:cNvSpPr>
            <a:spLocks noGrp="1"/>
          </p:cNvSpPr>
          <p:nvPr>
            <p:ph type="dt" sz="half" idx="10"/>
          </p:nvPr>
        </p:nvSpPr>
        <p:spPr/>
        <p:txBody>
          <a:bodyPr/>
          <a:lstStyle/>
          <a:p>
            <a:r>
              <a:rPr lang="en-US"/>
              <a:t>9/15/17</a:t>
            </a:r>
          </a:p>
        </p:txBody>
      </p:sp>
      <p:sp>
        <p:nvSpPr>
          <p:cNvPr id="10" name="Rounded Rectangle 9"/>
          <p:cNvSpPr/>
          <p:nvPr/>
        </p:nvSpPr>
        <p:spPr>
          <a:xfrm>
            <a:off x="5701910" y="3244984"/>
            <a:ext cx="6241387" cy="20058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841020" y="2841021"/>
            <a:ext cx="165868" cy="2364680"/>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324301" y="3287587"/>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324301" y="4247886"/>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34344" y="5250788"/>
            <a:ext cx="138199" cy="693243"/>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334343" y="2614025"/>
            <a:ext cx="138199" cy="363904"/>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334343" y="1344068"/>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334343" y="1821804"/>
            <a:ext cx="138199" cy="22436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5033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50000" t="56154" r="18750" b="4615"/>
          <a:stretch>
            <a:fillRect/>
          </a:stretch>
        </p:blipFill>
        <p:spPr bwMode="auto">
          <a:xfrm>
            <a:off x="256390" y="1850771"/>
            <a:ext cx="7162800" cy="4870704"/>
          </a:xfrm>
          <a:prstGeom prst="rect">
            <a:avLst/>
          </a:prstGeom>
          <a:noFill/>
          <a:ln w="9525">
            <a:noFill/>
            <a:miter lim="800000"/>
            <a:headEnd/>
            <a:tailEnd/>
          </a:ln>
        </p:spPr>
      </p:pic>
      <p:sp>
        <p:nvSpPr>
          <p:cNvPr id="3" name="Title 2"/>
          <p:cNvSpPr>
            <a:spLocks noGrp="1"/>
          </p:cNvSpPr>
          <p:nvPr>
            <p:ph type="title"/>
          </p:nvPr>
        </p:nvSpPr>
        <p:spPr/>
        <p:txBody>
          <a:bodyPr>
            <a:normAutofit fontScale="90000"/>
          </a:bodyPr>
          <a:lstStyle/>
          <a:p>
            <a:r>
              <a:rPr lang="en-US" dirty="0"/>
              <a:t>Proper Place for Automation: Start with Drudgery</a:t>
            </a:r>
            <a:br>
              <a:rPr lang="en-US" sz="3600" dirty="0"/>
            </a:br>
            <a:r>
              <a:rPr lang="en-US" sz="2700" dirty="0"/>
              <a:t>(Support our colleagues; don’t talk too much about taking away jobs they love to do)</a:t>
            </a:r>
          </a:p>
        </p:txBody>
      </p:sp>
      <p:sp>
        <p:nvSpPr>
          <p:cNvPr id="5" name="Rounded Rectangle 4"/>
          <p:cNvSpPr/>
          <p:nvPr/>
        </p:nvSpPr>
        <p:spPr>
          <a:xfrm>
            <a:off x="377368" y="2469824"/>
            <a:ext cx="6920844"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a:t>9/15/17</a:t>
            </a: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612" y="1599211"/>
            <a:ext cx="3947458" cy="30376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992" y="3573747"/>
            <a:ext cx="4306416" cy="3216372"/>
          </a:xfrm>
          <a:prstGeom prst="rect">
            <a:avLst/>
          </a:prstGeom>
        </p:spPr>
      </p:pic>
      <p:sp>
        <p:nvSpPr>
          <p:cNvPr id="9" name="Rounded Rectangle 8"/>
          <p:cNvSpPr/>
          <p:nvPr/>
        </p:nvSpPr>
        <p:spPr>
          <a:xfrm>
            <a:off x="6226896" y="3755406"/>
            <a:ext cx="693948" cy="32051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001159"/>
          </a:xfrm>
        </p:spPr>
        <p:txBody>
          <a:bodyPr/>
          <a:lstStyle/>
          <a:p>
            <a:r>
              <a:rPr lang="en-US" dirty="0"/>
              <a:t>Patrick found tables like this very exciting</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51423"/>
          <a:stretch/>
        </p:blipFill>
        <p:spPr>
          <a:xfrm>
            <a:off x="60492" y="1288679"/>
            <a:ext cx="6217079" cy="4373157"/>
          </a:xfrm>
        </p:spPr>
      </p:pic>
      <p:pic>
        <p:nvPicPr>
          <p:cNvPr id="9"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66" t="48577"/>
          <a:stretch/>
        </p:blipFill>
        <p:spPr>
          <a:xfrm>
            <a:off x="6586870" y="1839542"/>
            <a:ext cx="5311140" cy="4013679"/>
          </a:xfrm>
        </p:spPr>
      </p:pic>
      <p:sp>
        <p:nvSpPr>
          <p:cNvPr id="7" name="Rounded Rectangle 6"/>
          <p:cNvSpPr/>
          <p:nvPr/>
        </p:nvSpPr>
        <p:spPr>
          <a:xfrm>
            <a:off x="10762825" y="4543721"/>
            <a:ext cx="656542" cy="230297"/>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089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551467" y="2449899"/>
            <a:ext cx="6044609" cy="1325563"/>
          </a:xfrm>
          <a:solidFill>
            <a:srgbClr val="FFFF00"/>
          </a:solidFill>
        </p:spPr>
        <p:txBody>
          <a:bodyPr>
            <a:noAutofit/>
          </a:bodyPr>
          <a:lstStyle/>
          <a:p>
            <a:r>
              <a:rPr lang="en-US" i="1" dirty="0"/>
              <a:t>Save</a:t>
            </a:r>
            <a:r>
              <a:rPr lang="en-US" dirty="0"/>
              <a:t> &lt;good&gt; </a:t>
            </a:r>
            <a:r>
              <a:rPr lang="en-US" i="1" dirty="0"/>
              <a:t>from</a:t>
            </a:r>
            <a:r>
              <a:rPr lang="en-US" dirty="0"/>
              <a:t> &lt;bad&gt;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493" y="0"/>
            <a:ext cx="6045200" cy="870462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288378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Save good shoppers from their evil $$</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04" r="7366" b="8518"/>
          <a:stretch/>
        </p:blipFill>
        <p:spPr>
          <a:xfrm>
            <a:off x="395856" y="1535501"/>
            <a:ext cx="10280554" cy="2169946"/>
          </a:xfrm>
          <a:prstGeom prst="rect">
            <a:avLst/>
          </a:prstGeom>
        </p:spPr>
      </p:pic>
      <p:sp>
        <p:nvSpPr>
          <p:cNvPr id="6" name="Rectangular Callout 5"/>
          <p:cNvSpPr/>
          <p:nvPr/>
        </p:nvSpPr>
        <p:spPr>
          <a:xfrm>
            <a:off x="5607719" y="4252363"/>
            <a:ext cx="3051965" cy="867266"/>
          </a:xfrm>
          <a:prstGeom prst="wedgeRectCallout">
            <a:avLst>
              <a:gd name="adj1" fmla="val -37131"/>
              <a:gd name="adj2" fmla="val -1068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Patrick wanted me to “fix” </a:t>
            </a:r>
            <a:r>
              <a:rPr lang="en-US" sz="2800"/>
              <a:t>my bug</a:t>
            </a:r>
            <a:endParaRPr lang="en-US" sz="2800" dirty="0"/>
          </a:p>
        </p:txBody>
      </p:sp>
      <p:sp>
        <p:nvSpPr>
          <p:cNvPr id="7" name="Rounded Rectangle 6"/>
          <p:cNvSpPr/>
          <p:nvPr/>
        </p:nvSpPr>
        <p:spPr>
          <a:xfrm>
            <a:off x="5536135" y="3383098"/>
            <a:ext cx="876169" cy="252952"/>
          </a:xfrm>
          <a:prstGeom prst="roundRect">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1105668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3420" y="6099142"/>
            <a:ext cx="10515600" cy="879983"/>
          </a:xfrm>
        </p:spPr>
        <p:txBody>
          <a:bodyPr>
            <a:noAutofit/>
          </a:bodyPr>
          <a:lstStyle/>
          <a:p>
            <a:r>
              <a:rPr lang="en-US" sz="1100" dirty="0">
                <a:hlinkClick r:id="rId2"/>
              </a:rPr>
              <a:t>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a:t>
            </a:r>
            <a:endParaRPr lang="en-US" sz="11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3940" y="235670"/>
            <a:ext cx="7978060" cy="5997854"/>
          </a:xfrm>
        </p:spPr>
      </p:pic>
      <p:sp>
        <p:nvSpPr>
          <p:cNvPr id="7" name="Rectangle 6"/>
          <p:cNvSpPr/>
          <p:nvPr/>
        </p:nvSpPr>
        <p:spPr>
          <a:xfrm>
            <a:off x="310184" y="418093"/>
            <a:ext cx="3378810" cy="707886"/>
          </a:xfrm>
          <a:prstGeom prst="rect">
            <a:avLst/>
          </a:prstGeom>
        </p:spPr>
        <p:txBody>
          <a:bodyPr wrap="none">
            <a:spAutoFit/>
          </a:bodyPr>
          <a:lstStyle/>
          <a:p>
            <a:r>
              <a:rPr lang="en-US" sz="4000" dirty="0"/>
              <a:t>Google </a:t>
            </a:r>
            <a:r>
              <a:rPr lang="en-US" sz="4000" dirty="0" err="1"/>
              <a:t>Ngrams</a:t>
            </a:r>
            <a:endParaRPr lang="en-US" sz="4000" dirty="0"/>
          </a:p>
        </p:txBody>
      </p:sp>
      <p:sp>
        <p:nvSpPr>
          <p:cNvPr id="8" name="Date Placeholder 7"/>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6939166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from ≠ save 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8214375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41190" cy="1501382"/>
          </a:xfrm>
        </p:spPr>
        <p:txBody>
          <a:bodyPr>
            <a:normAutofit/>
          </a:bodyPr>
          <a:lstStyle/>
          <a:p>
            <a:r>
              <a:rPr lang="en-US" dirty="0"/>
              <a:t>save from </a:t>
            </a:r>
            <a:r>
              <a:rPr lang="en-US"/>
              <a:t>≠ </a:t>
            </a:r>
            <a:br>
              <a:rPr lang="en-US"/>
            </a:br>
            <a:r>
              <a:rPr lang="en-US"/>
              <a:t>save </a:t>
            </a:r>
            <a:r>
              <a:rPr lang="en-US" dirty="0"/>
              <a:t>X from 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7982"/>
            <a:ext cx="10515600" cy="378662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691" y="0"/>
            <a:ext cx="6383671" cy="6858000"/>
          </a:xfrm>
          <a:prstGeom prst="rect">
            <a:avLst/>
          </a:prstGeom>
        </p:spPr>
      </p:pic>
      <p:sp>
        <p:nvSpPr>
          <p:cNvPr id="5" name="Date Placeholder 4"/>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988176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l="50000" t="22308" r="18750" b="43846"/>
          <a:stretch>
            <a:fillRect/>
          </a:stretch>
        </p:blipFill>
        <p:spPr bwMode="auto">
          <a:xfrm>
            <a:off x="1524003" y="914400"/>
            <a:ext cx="8832273" cy="5181600"/>
          </a:xfrm>
          <a:prstGeom prst="rect">
            <a:avLst/>
          </a:prstGeom>
          <a:noFill/>
          <a:ln w="9525">
            <a:noFill/>
            <a:miter lim="800000"/>
            <a:headEnd/>
            <a:tailEnd/>
          </a:ln>
        </p:spPr>
      </p:pic>
      <p:sp>
        <p:nvSpPr>
          <p:cNvPr id="3" name="Rounded Rectangle 2"/>
          <p:cNvSpPr/>
          <p:nvPr/>
        </p:nvSpPr>
        <p:spPr>
          <a:xfrm>
            <a:off x="1038389" y="1652116"/>
            <a:ext cx="9317887" cy="3191014"/>
          </a:xfrm>
          <a:prstGeom prst="round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174840" y="4880344"/>
            <a:ext cx="9245067" cy="1291856"/>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t>9/15/17</a:t>
            </a:r>
          </a:p>
        </p:txBody>
      </p:sp>
    </p:spTree>
    <p:extLst>
      <p:ext uri="{BB962C8B-B14F-4D97-AF65-F5344CB8AC3E}">
        <p14:creationId xmlns:p14="http://schemas.microsoft.com/office/powerpoint/2010/main" val="151583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8685</TotalTime>
  <Words>8723</Words>
  <Application>Microsoft Macintosh PowerPoint</Application>
  <PresentationFormat>Widescreen</PresentationFormat>
  <Paragraphs>2064</Paragraphs>
  <Slides>155</Slides>
  <Notes>42</Notes>
  <HiddenSlides>3</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155</vt:i4>
      </vt:variant>
    </vt:vector>
  </HeadingPairs>
  <TitlesOfParts>
    <vt:vector size="169" baseType="lpstr">
      <vt:lpstr>Arial Unicode MS</vt:lpstr>
      <vt:lpstr>ＭＳ Ｐゴシック</vt:lpstr>
      <vt:lpstr>Aptos</vt:lpstr>
      <vt:lpstr>Aptos Display</vt:lpstr>
      <vt:lpstr>Aptos Narrow</vt:lpstr>
      <vt:lpstr>Arial</vt:lpstr>
      <vt:lpstr>Calibri</vt:lpstr>
      <vt:lpstr>Cambria Math</vt:lpstr>
      <vt:lpstr>Courier</vt:lpstr>
      <vt:lpstr>Times New Roman</vt:lpstr>
      <vt:lpstr>Wingdings</vt:lpstr>
      <vt:lpstr>Office Theme</vt:lpstr>
      <vt:lpstr>Photo Editor Photo</vt:lpstr>
      <vt:lpstr>Equation</vt:lpstr>
      <vt:lpstr>From PMI to Bots</vt:lpstr>
      <vt:lpstr>Background Reading for Today</vt:lpstr>
      <vt:lpstr>Textbook https://web.stanford.edu/~jurafsky/slp3/  JM: Chapter 6 (especially 6.6)</vt:lpstr>
      <vt:lpstr>Chapter 6:  Vector Semantics and Embeddings</vt:lpstr>
      <vt:lpstr>PowerPoint Presentation</vt:lpstr>
      <vt:lpstr>PowerPoint Presentation</vt:lpstr>
      <vt:lpstr>There is no data like more data</vt:lpstr>
      <vt:lpstr>“It never pays to think until you’ve run out of data” – Eric Brill</vt:lpstr>
      <vt:lpstr>Special Issue of International Journal of Lexicography in Memory of Patrick Hanks</vt:lpstr>
      <vt:lpstr>Bigger Picture: A personal perspective not found in textbooks</vt:lpstr>
      <vt:lpstr>From PMI to Bots Connecting the dots between the past and the future</vt:lpstr>
      <vt:lpstr>https://www.chronicle.com/article/im-a-student-you-have-no-idea-how-much-were-using-chatgpt </vt:lpstr>
      <vt:lpstr>Cheating: Do’s and Don’ts</vt:lpstr>
      <vt:lpstr>Computational Linguistics:  An Interdisciplinary Combination of Engineering and Humanities</vt:lpstr>
      <vt:lpstr>Narrative/Hype: Bots are completely “new” But there is much to learn from the Past</vt:lpstr>
      <vt:lpstr>Rationalism v. Empiricism (Grandparents and Grandchildren)</vt:lpstr>
      <vt:lpstr>A Pendulum Swung Too Far Church, K. 2011. A Pendulum Swung Too Far. Linguistic Issues in Language Technology </vt:lpstr>
      <vt:lpstr>Cognitive Science &amp; Harvard in 1950s</vt:lpstr>
      <vt:lpstr>PowerPoint Presentation</vt:lpstr>
      <vt:lpstr>PowerPoint Presentation</vt:lpstr>
      <vt:lpstr>Brown Corpus: Influential over many fields</vt:lpstr>
      <vt:lpstr>Brown Corpus is a Balanced Corpus (Unlike many recent catch-as-catch-can corpora)</vt:lpstr>
      <vt:lpstr>PowerPoint Presentation</vt:lpstr>
      <vt:lpstr>More predictable contexts  Faster reaction times (RT) (Predictability can be estimated from corpora)</vt:lpstr>
      <vt:lpstr>Zipf’s Law: freq ~1/rank</vt:lpstr>
      <vt:lpstr>Predictable contexts</vt:lpstr>
      <vt:lpstr>Google Ngrams for “Kennedy” Books published since 1500</vt:lpstr>
      <vt:lpstr>Google Trends for “Kennedy”:  Queries over decades</vt:lpstr>
      <vt:lpstr>Google Trends for “Kennedy”:  Queries over decades</vt:lpstr>
      <vt:lpstr>Google Trends for “Kennedy”:  Queries over 12 months (7/24-7/25)</vt:lpstr>
      <vt:lpstr>Google Trends for “Kennedy”:  Queries over 12 months (7/24-7/25)</vt:lpstr>
      <vt:lpstr>Probability Theory</vt:lpstr>
      <vt:lpstr>Statistics: Combining Models with Observations</vt:lpstr>
      <vt:lpstr>PowerPoint Presentation</vt:lpstr>
      <vt:lpstr>PowerPoint Presentation</vt:lpstr>
      <vt:lpstr>PowerPoint Presentation</vt:lpstr>
      <vt:lpstr>Priming &amp; Self-Priming (Burstiness)</vt:lpstr>
      <vt:lpstr>Agenda</vt:lpstr>
      <vt:lpstr>Lexical Semantics</vt:lpstr>
      <vt:lpstr>Vectors Lexical Semantics</vt:lpstr>
      <vt:lpstr>So far</vt:lpstr>
      <vt:lpstr>Collocations: Examples &gt;&gt; Definitions (George Miller: Chomsky’s Mentor &amp; WordNet)</vt:lpstr>
      <vt:lpstr>Corpus-Based Lexicography</vt:lpstr>
      <vt:lpstr>Corpus-Based Methods Lexicography  Engineering</vt:lpstr>
      <vt:lpstr>Save &lt;good&gt; from &lt;bad&gt;</vt:lpstr>
      <vt:lpstr>PMI ≠ Lexical Semantics ≠ Back Translation</vt:lpstr>
      <vt:lpstr>Agenda</vt:lpstr>
      <vt:lpstr>Word Associations https://wordassociation.org/ </vt:lpstr>
      <vt:lpstr>https://en.wikipedia.org/wiki/Gestalt_psychology </vt:lpstr>
      <vt:lpstr>Priming &amp; Word Associations Task: Subject is given two strings and responds “yes” if both are words</vt:lpstr>
      <vt:lpstr>Size of Priming Effect (Split Second): 855 msec v. 940 msec (from previous slide)</vt:lpstr>
      <vt:lpstr>Thinking Fast and Slow Quoted from (pp. 20-21)</vt:lpstr>
      <vt:lpstr>Consequences for Artificial Intelligence (AI)</vt:lpstr>
      <vt:lpstr>Jurafsky’s Slides </vt:lpstr>
      <vt:lpstr>Relation: Similarity</vt:lpstr>
      <vt:lpstr>Ask humans how similar 2 words are</vt:lpstr>
      <vt:lpstr>Relation: Word relatedness</vt:lpstr>
      <vt:lpstr>Semantic field</vt:lpstr>
      <vt:lpstr>Relation: Antonymy</vt:lpstr>
      <vt:lpstr>Connotation (sentiment)</vt:lpstr>
      <vt:lpstr>Connotation</vt:lpstr>
      <vt:lpstr>Connotation</vt:lpstr>
      <vt:lpstr>So far</vt:lpstr>
      <vt:lpstr>Agenda</vt:lpstr>
      <vt:lpstr>Information Theory</vt:lpstr>
      <vt:lpstr>Pointwise Mutual Information (PMI)</vt:lpstr>
      <vt:lpstr>Pointwise Mutual Information (PMI)</vt:lpstr>
      <vt:lpstr>Pointwise Mutual Information (PMI)</vt:lpstr>
      <vt:lpstr>PowerPoint Presentation</vt:lpstr>
      <vt:lpstr>PowerPoint Presentation</vt:lpstr>
      <vt:lpstr>PowerPoint Presentation</vt:lpstr>
      <vt:lpstr>PowerPoint Presentation</vt:lpstr>
      <vt:lpstr>Perplexity &amp; Entropy</vt:lpstr>
      <vt:lpstr>Zipf’s Law: freq ~1/rank</vt:lpstr>
      <vt:lpstr>Agenda</vt:lpstr>
      <vt:lpstr>Computational Linguistics</vt:lpstr>
      <vt:lpstr>Backup</vt:lpstr>
      <vt:lpstr>Jurafsky’s Spin on This History Jurafsky is author of Textbook (and “foodie”)</vt:lpstr>
      <vt:lpstr>Topics to be discussed today</vt:lpstr>
      <vt:lpstr>End-to-End Self-Organizing Systems v. Human-in-the-Loop</vt:lpstr>
      <vt:lpstr>http://www.lrec-conf.org/lrec2004/doc/jelinek.pdf </vt:lpstr>
      <vt:lpstr>Robert Mercer ACL Lifetime Achievement  http://techtalks.tv/talks/closing-session/60532/ </vt:lpstr>
      <vt:lpstr>The Disk Space Conjecture</vt:lpstr>
      <vt:lpstr>Disk Prices Over 30 Years http://www.jcmit.com/diskprice.htm </vt:lpstr>
      <vt:lpstr>Moore’s Law: Different Time Constants for Different Things  https://archive.is/3pgVP </vt:lpstr>
      <vt:lpstr>Word Association Norms: Doctor / Nurse</vt:lpstr>
      <vt:lpstr>Priming &amp; Word Associations Task: Subject is given two strings and responds “yes” if both are words</vt:lpstr>
      <vt:lpstr>Pointwise Mutual Information (PMI)</vt:lpstr>
      <vt:lpstr>Windows for computing P(x,y)</vt:lpstr>
      <vt:lpstr>OCR Application</vt:lpstr>
      <vt:lpstr>Applications in Lexicography</vt:lpstr>
      <vt:lpstr>Proper Place for Automation: Start with Drudgery (Support our colleagues; don’t talk too much about taking away jobs they love to do)</vt:lpstr>
      <vt:lpstr>Patrick found tables like this very exciting</vt:lpstr>
      <vt:lpstr>Save &lt;good&gt; from &lt;bad&gt;</vt:lpstr>
      <vt:lpstr>Save good shoppers from their evil $$</vt:lpstr>
      <vt:lpstr>https://books.google.com/ngrams/graph?content=save+forests+from%2Csave+whales+from%2Csave+the+planet+from%2Csave+the+environment+from&amp;year_start=1800&amp;year_end=2000&amp;corpus=15&amp;smoothing=3&amp;share=&amp;direct_url=t1%3B%2Csave%20forests%20from%3B%2Cc0%3B.t1%3B%2Csave%20whales%20from%3B%2Cc0%3B.t1%3B%2Csave%20the%20planet%20from%3B%2Cc0%3B.t1%3B%2Csave%20the%20environment%20from%3B%2Cc0 </vt:lpstr>
      <vt:lpstr>save from ≠ save X from Y</vt:lpstr>
      <vt:lpstr>save from ≠  save X from Y</vt:lpstr>
      <vt:lpstr>PowerPoint Presentation</vt:lpstr>
      <vt:lpstr>Plan</vt:lpstr>
      <vt:lpstr>Using  Google Scholar to find subsequent work to call out</vt:lpstr>
      <vt:lpstr>Levy &amp; Goldberg (NIPS-2014) Word2Vec ≈ PMI (Pointwise Mutual Info)  sim(x,y)=cos⁡(vec(x), vec(y))≈PMI(x,y)  </vt:lpstr>
      <vt:lpstr>Word2vec is popular (massively cited)</vt:lpstr>
      <vt:lpstr>Salton’s Vector Space Model</vt:lpstr>
      <vt:lpstr>Embeddings: Similarity of docs/words ≈ cos (dot product)</vt:lpstr>
      <vt:lpstr>Information Retrieval (IR) notation Term Weighting: tf * IDF</vt:lpstr>
      <vt:lpstr>PowerPoint Presentation</vt:lpstr>
      <vt:lpstr>LSA/LSI: Latent Semantic Analysis/Indexing SVD: Singular Value Decomposition PCA: Principal Component Analysis</vt:lpstr>
      <vt:lpstr>PowerPoint Presentation</vt:lpstr>
      <vt:lpstr>plot(hclust(as.dist(1-cor(m)))</vt:lpstr>
      <vt:lpstr>plot(hclust(as.dist(1-cor(t(m))))</vt:lpstr>
      <vt:lpstr>LSA maps terms &amp; docs into internal dimensions</vt:lpstr>
      <vt:lpstr>Word2vec is popular (massively cited)</vt:lpstr>
      <vt:lpstr>Word2Vec: sim(x,y)=cos⁡(vec(x), vec(y))≈PMI(x,y) https://code.google.com/archive/p/word2vec/ </vt:lpstr>
      <vt:lpstr>PowerPoint Presentation</vt:lpstr>
      <vt:lpstr>Some analogies are easier than others</vt:lpstr>
      <vt:lpstr>Levy &amp; Goldberg (NIPS-2014) Word2Vec ≈ PMI (Pointwise Mutual Info)</vt:lpstr>
      <vt:lpstr>GloVe: https://nlp.stanford.edu/projects/glove/</vt:lpstr>
      <vt:lpstr>Glass is half-full/empty Word2vec is similar to  PMI (but different)</vt:lpstr>
      <vt:lpstr>IMHO: Word2vec &amp; GloVe &gt;&gt; PMI</vt:lpstr>
      <vt:lpstr>Estimating PMI (and Contingency Tables) Li &amp; Church, Computational Linguistics (2007)</vt:lpstr>
      <vt:lpstr>Prior Art: Removing (Near) Duplicate Web Pages</vt:lpstr>
      <vt:lpstr>Computing Contingency Tables (Brute Force)</vt:lpstr>
      <vt:lpstr>Computing Sample Contingency Table (Using Sketches, An Approximation: Yellow)</vt:lpstr>
      <vt:lpstr>MLE Inference:  What is the most likely table  Given sample and margins? </vt:lpstr>
      <vt:lpstr>Empirical Evaluation MLE &gt;&gt; MF &gt;&gt; Independence</vt:lpstr>
      <vt:lpstr>Non-Empirical Evaluation (Closed Form)</vt:lpstr>
      <vt:lpstr>Sketches vs. Word2Vec (as estimates of PMI)</vt:lpstr>
      <vt:lpstr>Interestingness Metrics: Deviations from Independence</vt:lpstr>
      <vt:lpstr>PowerPoint Presentation</vt:lpstr>
      <vt:lpstr>PowerPoint Presentation</vt:lpstr>
      <vt:lpstr>PowerPoint Presentation</vt:lpstr>
      <vt:lpstr>Adaptation: Three Approaches</vt:lpstr>
      <vt:lpstr>Positive &amp; Negative Adaptation</vt:lpstr>
      <vt:lpstr>Adaptation: Method 1</vt:lpstr>
      <vt:lpstr>Adaptation: Method 1</vt:lpstr>
      <vt:lpstr>Adaptation: Hist &gt;&gt; Near &gt;&gt; Prior</vt:lpstr>
      <vt:lpstr>Adaptation: Method 2</vt:lpstr>
      <vt:lpstr>Pr(+adapt1) ≈ Pr(+adapt2) Within factors of 2-3 (as opposed to 10-1000)</vt:lpstr>
      <vt:lpstr>Adaptation is Lexical</vt:lpstr>
      <vt:lpstr>Adaptation Conclusions</vt:lpstr>
      <vt:lpstr>Conclusions / Plan</vt:lpstr>
      <vt:lpstr>backup</vt:lpstr>
      <vt:lpstr>s=svd(m) m2 = s$u[,1:2] %*% diag(s$d[1:2]) %*% t(s$v[,1:2]) dimnames(m2) = dimnames(m)</vt:lpstr>
      <vt:lpstr>PowerPoint Presentation</vt:lpstr>
      <vt:lpstr>Word Sense Disambiguation (WSD) Bilingual Corpora  Training/Test Data for WSD</vt:lpstr>
      <vt:lpstr>Applications of Parallel Corpora</vt:lpstr>
      <vt:lpstr>Criticism of Using Parallel Corpora for WSD Monolingual Senses ≠ Bilingual Senses</vt:lpstr>
      <vt:lpstr>PMI ≠ Lexical Semantics ≠ Back Translation</vt:lpstr>
      <vt:lpstr>More advanced questions</vt:lpstr>
      <vt:lpstr>What’s Wrong with Parallel Corpora? https://arxiv.org/pdf/2501.14721 </vt:lpstr>
      <vt:lpstr>BLI (Over)-Simplifies Lexicon</vt:lpstr>
      <vt:lpstr>Avoid Translation (Pivoting via English) https://www.nltk.org/howto/wordnet.html </vt:lpstr>
      <vt:lpstr>Avoid Translation (Pivoting via English)  NRC-VAD https://saifmohammad.com/WebPages/nrc-vad.html </vt:lpstr>
      <vt:lpstr>Avoid Pivoting from English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Kenneth Church</dc:creator>
  <cp:lastModifiedBy>Kenneth Church</cp:lastModifiedBy>
  <cp:revision>130</cp:revision>
  <dcterms:created xsi:type="dcterms:W3CDTF">2025-07-14T23:10:18Z</dcterms:created>
  <dcterms:modified xsi:type="dcterms:W3CDTF">2025-07-20T23:55:43Z</dcterms:modified>
</cp:coreProperties>
</file>